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47"/>
  </p:notesMasterIdLst>
  <p:handoutMasterIdLst>
    <p:handoutMasterId r:id="rId48"/>
  </p:handoutMasterIdLst>
  <p:sldIdLst>
    <p:sldId id="300" r:id="rId6"/>
    <p:sldId id="742" r:id="rId7"/>
    <p:sldId id="747" r:id="rId8"/>
    <p:sldId id="743" r:id="rId9"/>
    <p:sldId id="744" r:id="rId10"/>
    <p:sldId id="745" r:id="rId11"/>
    <p:sldId id="746" r:id="rId12"/>
    <p:sldId id="708" r:id="rId13"/>
    <p:sldId id="736" r:id="rId14"/>
    <p:sldId id="764" r:id="rId15"/>
    <p:sldId id="709" r:id="rId16"/>
    <p:sldId id="737" r:id="rId17"/>
    <p:sldId id="738" r:id="rId18"/>
    <p:sldId id="739" r:id="rId19"/>
    <p:sldId id="765" r:id="rId20"/>
    <p:sldId id="710" r:id="rId21"/>
    <p:sldId id="740" r:id="rId22"/>
    <p:sldId id="766" r:id="rId23"/>
    <p:sldId id="767" r:id="rId24"/>
    <p:sldId id="714" r:id="rId25"/>
    <p:sldId id="731" r:id="rId26"/>
    <p:sldId id="715" r:id="rId27"/>
    <p:sldId id="729" r:id="rId28"/>
    <p:sldId id="716" r:id="rId29"/>
    <p:sldId id="732" r:id="rId30"/>
    <p:sldId id="717" r:id="rId31"/>
    <p:sldId id="733" r:id="rId32"/>
    <p:sldId id="718" r:id="rId33"/>
    <p:sldId id="734" r:id="rId34"/>
    <p:sldId id="749" r:id="rId35"/>
    <p:sldId id="768" r:id="rId36"/>
    <p:sldId id="769" r:id="rId37"/>
    <p:sldId id="754" r:id="rId38"/>
    <p:sldId id="755" r:id="rId39"/>
    <p:sldId id="756" r:id="rId40"/>
    <p:sldId id="757" r:id="rId41"/>
    <p:sldId id="752" r:id="rId42"/>
    <p:sldId id="763" r:id="rId43"/>
    <p:sldId id="762" r:id="rId44"/>
    <p:sldId id="759" r:id="rId45"/>
    <p:sldId id="760" r:id="rId4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82942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15962-5257-48A9-B2AE-F7473627849E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AF57-ACAE-418A-84DF-C1439ACB6A40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3EC6F-5B1A-4645-8044-92AE78A6DA8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AAF57-ACAE-418A-84DF-C1439ACB6A40}" type="slidenum">
              <a:rPr lang="en-US" altLang="ja-JP"/>
              <a:pPr/>
              <a:t>33</a:t>
            </a:fld>
            <a:endParaRPr lang="en-US" altLang="ja-JP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3EC6F-5B1A-4645-8044-92AE78A6DA8D}" type="slidenum">
              <a:rPr lang="en-US" altLang="ja-JP"/>
              <a:pPr/>
              <a:t>35</a:t>
            </a:fld>
            <a:endParaRPr lang="en-US" altLang="ja-JP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C2C46-1D63-4B98-8D2C-DB4F15AEAAA2}" type="slidenum">
              <a:rPr lang="en-US" altLang="ja-JP"/>
              <a:pPr/>
              <a:t>40</a:t>
            </a:fld>
            <a:endParaRPr lang="en-US" altLang="ja-JP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A197B-BF93-421B-9FA8-9193AB5BB094}" type="slidenum">
              <a:rPr lang="en-US" altLang="ja-JP"/>
              <a:pPr/>
              <a:t>41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2.doc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8.png"/><Relationship Id="rId4" Type="http://schemas.openxmlformats.org/officeDocument/2006/relationships/image" Target="../media/image4.wmf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meblo.jp/adventure2006/image-10053351389-1003565960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February.25, 2010</a:t>
            </a:r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(Verbs)</a:t>
            </a:r>
            <a:br>
              <a:rPr lang="en-US" altLang="ja-JP" sz="2800" dirty="0" smtClean="0"/>
            </a:br>
            <a:r>
              <a:rPr lang="ja-JP" altLang="en-US" sz="2800" smtClean="0"/>
              <a:t>て→た、で→だ</a:t>
            </a:r>
            <a:endParaRPr lang="ja-JP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1660179"/>
            <a:ext cx="2216727" cy="20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092" y="1808885"/>
            <a:ext cx="2355272" cy="210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1808885"/>
            <a:ext cx="2923701" cy="18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70860"/>
            <a:ext cx="2660074" cy="190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092" y="4370860"/>
            <a:ext cx="2374862" cy="16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6728" y="4370860"/>
            <a:ext cx="2854037" cy="15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69" y="2278821"/>
            <a:ext cx="8952931" cy="14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い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Deleting </a:t>
            </a:r>
            <a:r>
              <a:rPr lang="ja-JP" altLang="en-US" sz="2800" smtClean="0"/>
              <a:t>です</a:t>
            </a:r>
            <a:r>
              <a:rPr lang="en-US" altLang="ja-JP" sz="2800" dirty="0" smtClean="0"/>
              <a:t> from the polite past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38573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Polite past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シカゴは　寒い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さむかった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秋は　すずしい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すずしかった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風が　強い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春は　あたたかい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あたたかかった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とても　かっこいい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かっこよかった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かおが　しかくい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です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しかくかった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380508" y="2438400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985165" y="2424545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380508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985165" y="29233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80508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5985165" y="344978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380508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985165" y="397625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380508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85165" y="450272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80508" y="5062681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5165" y="5048826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70" y="2405146"/>
            <a:ext cx="8789158" cy="256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</a:t>
            </a:r>
            <a:r>
              <a:rPr lang="ja-JP" altLang="en-US" sz="2800" smtClean="0"/>
              <a:t>な</a:t>
            </a:r>
            <a:r>
              <a:rPr lang="en-US" altLang="ja-JP" sz="2800" dirty="0" smtClean="0"/>
              <a:t>adjectives)</a:t>
            </a:r>
            <a:br>
              <a:rPr lang="en-US" altLang="ja-JP" sz="2800" dirty="0" smtClean="0"/>
            </a:br>
            <a:r>
              <a:rPr lang="en-US" altLang="ja-JP" sz="2800" dirty="0" smtClean="0"/>
              <a:t>Adding  </a:t>
            </a:r>
            <a:r>
              <a:rPr lang="ja-JP" altLang="en-US" sz="2800" smtClean="0"/>
              <a:t>った </a:t>
            </a:r>
            <a:r>
              <a:rPr lang="en-US" altLang="ja-JP" sz="2800" dirty="0" smtClean="0"/>
              <a:t>to the plain present affirmative form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734290" y="1853622"/>
          <a:ext cx="7439892" cy="2805240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6594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present affirmative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Plain past affirmative from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じょうず（な）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じょうずだ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しんせつ（な）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しんせつだ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先生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せんせいだ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った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200399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0473" y="2770909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399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0473" y="3255818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00399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60473" y="3754582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00399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60473" y="4326353"/>
            <a:ext cx="2313709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ja-JP" sz="2700" dirty="0" smtClean="0"/>
              <a:t>(</a:t>
            </a:r>
            <a:r>
              <a:rPr lang="ja-JP" altLang="en-US" sz="2700" smtClean="0"/>
              <a:t>い</a:t>
            </a:r>
            <a:r>
              <a:rPr lang="en-US" altLang="ja-JP" sz="2700" dirty="0" smtClean="0"/>
              <a:t>adj.) Deleting </a:t>
            </a:r>
            <a:r>
              <a:rPr lang="ja-JP" altLang="en-US" sz="2700" smtClean="0"/>
              <a:t>です</a:t>
            </a:r>
            <a:r>
              <a:rPr lang="en-US" altLang="ja-JP" sz="2700" dirty="0" smtClean="0"/>
              <a:t> from the polite past affirmative form </a:t>
            </a:r>
            <a:br>
              <a:rPr lang="en-US" altLang="ja-JP" sz="2700" dirty="0" smtClean="0"/>
            </a:br>
            <a:r>
              <a:rPr lang="en-US" altLang="ja-JP" sz="2700" dirty="0" smtClean="0"/>
              <a:t>(</a:t>
            </a:r>
            <a:r>
              <a:rPr lang="ja-JP" altLang="en-US" sz="2700" smtClean="0"/>
              <a:t>な</a:t>
            </a:r>
            <a:r>
              <a:rPr lang="en-US" altLang="ja-JP" sz="2700" dirty="0" smtClean="0"/>
              <a:t>adj.)Adding  </a:t>
            </a:r>
            <a:r>
              <a:rPr lang="ja-JP" altLang="en-US" sz="2700" smtClean="0"/>
              <a:t>った </a:t>
            </a:r>
            <a:r>
              <a:rPr lang="en-US" altLang="ja-JP" sz="2700" dirty="0" smtClean="0"/>
              <a:t>to the plain present affirmative form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昨日は寒かったです。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アリスさんが好きでした。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プリンストン大学の学生でした。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「なかま」は高かったです。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およぐのが上手でした。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ホストファミリーはしんせつでした。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りょこうはおもしろかったです。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63636" y="3782291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3463636" y="1745857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2345" y="2299855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9145" y="2669187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654" y="4350327"/>
            <a:ext cx="10668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340926" y="4719659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4627417" y="3218995"/>
            <a:ext cx="6234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negative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817" y="2232987"/>
            <a:ext cx="6812507" cy="4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Plain present 		Plain past</a:t>
            </a:r>
          </a:p>
          <a:p>
            <a:pPr>
              <a:lnSpc>
                <a:spcPct val="60000"/>
              </a:lnSpc>
              <a:buNone/>
            </a:pPr>
            <a:r>
              <a:rPr lang="en-US" altLang="ja-JP" dirty="0" smtClean="0"/>
              <a:t>	negative form		negative form</a:t>
            </a: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読ま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聞か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あかるく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たのしく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いやじゃ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ない</a:t>
            </a: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</a:t>
            </a:r>
            <a:r>
              <a:rPr lang="ja-JP" altLang="en-US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なかった</a:t>
            </a:r>
            <a:endParaRPr lang="en-US" altLang="ja-JP" b="1" u="sng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029199" y="260465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199" y="308956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0471" y="3726873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0471" y="4308764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60471" y="48768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0471" y="5486400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0471" y="6023841"/>
            <a:ext cx="2313709" cy="3325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455" y="1660179"/>
            <a:ext cx="2216727" cy="202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5092" y="1808885"/>
            <a:ext cx="2355272" cy="210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1808885"/>
            <a:ext cx="2923701" cy="188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70860"/>
            <a:ext cx="2660074" cy="190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5092" y="4370860"/>
            <a:ext cx="2374862" cy="16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6728" y="4370860"/>
            <a:ext cx="2854037" cy="155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昨日は寒かったです。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アリスさんが好きでした。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プリンストン大学の学生でした。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「なかま」のきょうかしょは高かったです。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およぐのが上手でした。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ホストファミリーはしんせつでした。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りょこうはおもしろかったです。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400" dirty="0" smtClean="0"/>
              <a:t>Plain past negative form</a:t>
            </a:r>
            <a:br>
              <a:rPr lang="en-US" altLang="ja-JP" sz="2400" dirty="0" smtClean="0"/>
            </a:br>
            <a:r>
              <a:rPr lang="en-US" altLang="ja-JP" sz="2400" dirty="0" smtClean="0"/>
              <a:t>Replacing the plain present negative ending </a:t>
            </a:r>
            <a:r>
              <a:rPr lang="ja-JP" altLang="en-US" sz="2400" smtClean="0"/>
              <a:t>ない </a:t>
            </a:r>
            <a:r>
              <a:rPr lang="en-US" altLang="ja-JP" sz="2400" dirty="0" smtClean="0"/>
              <a:t>with </a:t>
            </a:r>
            <a:r>
              <a:rPr lang="ja-JP" altLang="en-US" sz="2400" smtClean="0"/>
              <a:t>なかった</a:t>
            </a: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60861" y="1752600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寒くなかった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E3E14-38A0-0946-BEFB-FD0F2B06AD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471" y="2306598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好きじゃなかった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7980" y="2715491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2990" y="3255818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高くなかった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43" y="3796145"/>
            <a:ext cx="226522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上手じゃなかった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7979" y="4165477"/>
            <a:ext cx="319347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しんせつじゃなかった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43" y="4821382"/>
            <a:ext cx="32454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おもしろくなかった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ACF5-40D4-4983-9B38-DABA574F61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z="3600"/>
              <a:t>今日の天気（てんき）はどうですか？</a:t>
            </a:r>
            <a:endParaRPr lang="ja-JP" altLang="en-US"/>
          </a:p>
        </p:txBody>
      </p:sp>
      <p:pic>
        <p:nvPicPr>
          <p:cNvPr id="152580" name="Picture 4" descr="MCj040617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493304"/>
            <a:ext cx="1492250" cy="1524000"/>
          </a:xfrm>
          <a:prstGeom prst="rect">
            <a:avLst/>
          </a:prstGeom>
          <a:noFill/>
        </p:spPr>
      </p:pic>
      <p:pic>
        <p:nvPicPr>
          <p:cNvPr id="152582" name="Picture 6" descr="MCj0292768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9261" y="2011919"/>
            <a:ext cx="1590675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 descr="ch11-voc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1763" y="4169037"/>
            <a:ext cx="3626893" cy="2533967"/>
          </a:xfrm>
          <a:prstGeom prst="rect">
            <a:avLst/>
          </a:prstGeom>
          <a:noFill/>
        </p:spPr>
      </p:pic>
      <p:graphicFrame>
        <p:nvGraphicFramePr>
          <p:cNvPr id="254976" name="Object 0"/>
          <p:cNvGraphicFramePr>
            <a:graphicFrameLocks noChangeAspect="1"/>
          </p:cNvGraphicFramePr>
          <p:nvPr/>
        </p:nvGraphicFramePr>
        <p:xfrm>
          <a:off x="4105596" y="1734604"/>
          <a:ext cx="1752600" cy="1752600"/>
        </p:xfrm>
        <a:graphic>
          <a:graphicData uri="http://schemas.openxmlformats.org/presentationml/2006/ole">
            <p:oleObj spid="_x0000_s2050" name="Document" r:id="rId7" imgW="1371600" imgH="1624584" progId="Word.Document.8">
              <p:embed/>
            </p:oleObj>
          </a:graphicData>
        </a:graphic>
      </p:graphicFrame>
      <p:graphicFrame>
        <p:nvGraphicFramePr>
          <p:cNvPr id="254977" name="Object 1"/>
          <p:cNvGraphicFramePr>
            <a:graphicFrameLocks noChangeAspect="1"/>
          </p:cNvGraphicFramePr>
          <p:nvPr/>
        </p:nvGraphicFramePr>
        <p:xfrm>
          <a:off x="425450" y="3017304"/>
          <a:ext cx="1447800" cy="1447800"/>
        </p:xfrm>
        <a:graphic>
          <a:graphicData uri="http://schemas.openxmlformats.org/presentationml/2006/ole">
            <p:oleObj spid="_x0000_s2051" name="Document" r:id="rId8" imgW="1716024" imgH="1676400" progId="Word.Document.8">
              <p:embed/>
            </p:oleObj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55460" y="3896459"/>
            <a:ext cx="1650136" cy="216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2011919"/>
            <a:ext cx="19050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6692" y="4772582"/>
            <a:ext cx="1653108" cy="165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0737"/>
            <a:ext cx="8414812" cy="26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1" y="1583140"/>
            <a:ext cx="12760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795"/>
          </a:xfrm>
        </p:spPr>
        <p:txBody>
          <a:bodyPr/>
          <a:lstStyle/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テストは　むずかしかったですか。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あさごはんを食べましたか。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友だちとデパートに行きましたか。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九時からじゅぎょうがありますか。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583140"/>
            <a:ext cx="127606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68991" y="2730197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テスト、むずかしかった？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1391" y="3740132"/>
            <a:ext cx="469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あさごはん、食べた？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391" y="4777361"/>
            <a:ext cx="51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友だちと　デパートに　行った？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1390" y="5895330"/>
            <a:ext cx="5431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九時からじゅぎょうがある？</a:t>
            </a:r>
            <a:endParaRPr lang="en-US" sz="2400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2269366"/>
            <a:ext cx="8401761" cy="311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1" y="1583140"/>
            <a:ext cx="14534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1" y="2279175"/>
            <a:ext cx="8686800" cy="444229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ja-JP" sz="1600" dirty="0" smtClean="0">
                <a:latin typeface="Times New Roman" pitchFamily="18" charset="0"/>
                <a:ea typeface="NtMotoyaKyotai" pitchFamily="18" charset="-128"/>
              </a:rPr>
              <a:t>Answer the following questions using casual speech.</a:t>
            </a:r>
          </a:p>
          <a:p>
            <a:pPr eaLnBrk="1" hangingPunct="1">
              <a:buFontTx/>
              <a:buNone/>
            </a:pPr>
            <a:endParaRPr lang="en-US" altLang="ja-JP" sz="1600" dirty="0" smtClean="0">
              <a:latin typeface="Times New Roman" pitchFamily="18" charset="0"/>
              <a:ea typeface="NtMotoyaKyotai" pitchFamily="18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A: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学生？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Tx/>
              <a:buNone/>
            </a:pP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B: 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うん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(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そう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)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。／ううん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or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いいや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(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そうじゃないよ</a:t>
            </a:r>
            <a:r>
              <a:rPr lang="en-US" altLang="ja-JP" sz="2800" b="1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)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。</a:t>
            </a:r>
            <a:endParaRPr lang="en-US" altLang="ja-JP" sz="28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pPr eaLnBrk="1" hangingPunct="1">
              <a:buFontTx/>
              <a:buNone/>
            </a:pPr>
            <a:endParaRPr lang="en-US" altLang="ja-JP" sz="1600" b="1" dirty="0" smtClean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せんこう（は）フランス語？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かんじ（は）むずかしい？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日本語の先生（は）日本人？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HG丸ｺﾞｼｯｸM-PRO" pitchFamily="50" charset="-128"/>
              <a:buAutoNum type="arabicPeriod"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一番いい友達（は）日本人？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1583140"/>
            <a:ext cx="145348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52" y="2233115"/>
            <a:ext cx="8149548" cy="36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52785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Copular verbs 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in </a:t>
            </a:r>
            <a:r>
              <a:rPr lang="ja-JP" altLang="en-US" sz="2400" smtClean="0"/>
              <a:t>な</a:t>
            </a:r>
            <a:r>
              <a:rPr lang="en-US" altLang="ja-JP" sz="2400" dirty="0" smtClean="0"/>
              <a:t>-adjective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A: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げんきですか。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B: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ええ、げんきですよ。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A: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山田さんはしんせつですか。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b="1" dirty="0" smtClean="0">
                <a:latin typeface="DFPKyoKaSho-W4" pitchFamily="18" charset="-128"/>
                <a:ea typeface="DFPKyoKaSho-W4" pitchFamily="18" charset="-128"/>
              </a:rPr>
              <a:t>B:</a:t>
            </a:r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ええ、そうですね。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83140"/>
            <a:ext cx="52785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Copular verbs 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and </a:t>
            </a:r>
            <a:r>
              <a:rPr lang="ja-JP" altLang="en-US" sz="2400" smtClean="0"/>
              <a:t>だ</a:t>
            </a:r>
            <a:r>
              <a:rPr lang="en-US" altLang="ja-JP" sz="2400" dirty="0" smtClean="0"/>
              <a:t> in </a:t>
            </a:r>
            <a:r>
              <a:rPr lang="ja-JP" altLang="en-US" sz="2400" smtClean="0"/>
              <a:t>な</a:t>
            </a:r>
            <a:r>
              <a:rPr lang="en-US" altLang="ja-JP" sz="2400" dirty="0" smtClean="0"/>
              <a:t>-adjective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52944" y="22721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げんき？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2944" y="27953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うん、げんき（だ）よ。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2944" y="39485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山田さん、しんせつ？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944" y="44717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うん、そう（だ）ね。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2183855"/>
            <a:ext cx="8413845" cy="205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15763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～んです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3140"/>
            <a:ext cx="157631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～んです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A: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どこに行くんですか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B: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家に帰るんです。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A: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どうして日本に行くんですか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B:</a:t>
            </a:r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ボーイフレンドに会いに行くんです</a:t>
            </a:r>
            <a:r>
              <a:rPr kumimoji="0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DFPKyoKaSho-W4" pitchFamily="18" charset="-128"/>
                <a:ea typeface="DFPKyoKaSho-W4" pitchFamily="18" charset="-128"/>
                <a:cs typeface="+mn-cs"/>
              </a:rPr>
              <a:t>。</a:t>
            </a:r>
            <a:endParaRPr kumimoji="0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FPKyoKaSho-W4" pitchFamily="18" charset="-128"/>
              <a:ea typeface="DFPKyoKaSho-W4" pitchFamily="18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5344" y="4748856"/>
            <a:ext cx="681643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ボーイフレンドに　会いに行くの。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344" y="294776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家に帰るの／んだ。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344" y="4225636"/>
            <a:ext cx="681643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どうして　日本に行くの？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5344" y="2424545"/>
            <a:ext cx="5001492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どこ行くの？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16624"/>
            <a:ext cx="8343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1583140"/>
            <a:ext cx="1849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～て下さい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パーティーに来てください。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ゆっくり話してください。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583140"/>
            <a:ext cx="18492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～て下さい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417" y="2272145"/>
            <a:ext cx="52508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パーティーに来て。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417" y="2795365"/>
            <a:ext cx="525087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ゆっくり話して。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P182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47" y="1544043"/>
            <a:ext cx="7415136" cy="517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P200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14921"/>
            <a:ext cx="79152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P200 Activity 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7964"/>
            <a:ext cx="9098842" cy="29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0073" y="1717964"/>
            <a:ext cx="2632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60618" y="1717964"/>
            <a:ext cx="120534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だった？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981" y="2239696"/>
            <a:ext cx="9282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0618" y="2239696"/>
            <a:ext cx="13993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あった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4800" y="2743200"/>
            <a:ext cx="457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981" y="3200400"/>
            <a:ext cx="9282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9327" y="3200400"/>
            <a:ext cx="150321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上がった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7673" y="3745468"/>
            <a:ext cx="225829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ふってた？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4114800"/>
            <a:ext cx="206432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ふらなかった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3309" y="4114800"/>
            <a:ext cx="16209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ふってた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3745468"/>
            <a:ext cx="60267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2743200"/>
            <a:ext cx="2632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76055" y="3200400"/>
            <a:ext cx="2632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76745" y="4114800"/>
            <a:ext cx="92825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70073" y="4114800"/>
            <a:ext cx="2632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399"/>
            <a:ext cx="9214212" cy="30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P200 Activity 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68436" y="2087296"/>
            <a:ext cx="15655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つづいた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982" y="2456628"/>
            <a:ext cx="51261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337" y="3075709"/>
            <a:ext cx="3809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だ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3075709"/>
            <a:ext cx="1870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上がらなかった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3" y="3616036"/>
            <a:ext cx="7204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8436" y="3616036"/>
            <a:ext cx="3325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7090" y="4137768"/>
            <a:ext cx="3325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6527" y="4784558"/>
            <a:ext cx="67887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うん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923" y="4784558"/>
            <a:ext cx="241069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おおくなかった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46473" y="4659500"/>
            <a:ext cx="3325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E0B-FEBC-46AA-A337-BB8447D7A4D6}" type="slidenum">
              <a:rPr lang="en-US" altLang="ja-JP"/>
              <a:pPr/>
              <a:t>33</a:t>
            </a:fld>
            <a:endParaRPr lang="en-US" altLang="ja-JP"/>
          </a:p>
        </p:txBody>
      </p:sp>
      <p:pic>
        <p:nvPicPr>
          <p:cNvPr id="193540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3062"/>
            <a:ext cx="2776282" cy="2041834"/>
          </a:xfrm>
          <a:prstGeom prst="rect">
            <a:avLst/>
          </a:prstGeom>
          <a:noFill/>
        </p:spPr>
      </p:pic>
      <p:pic>
        <p:nvPicPr>
          <p:cNvPr id="193541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1438"/>
            <a:ext cx="2776281" cy="2031046"/>
          </a:xfrm>
          <a:prstGeom prst="rect">
            <a:avLst/>
          </a:prstGeom>
          <a:noFill/>
        </p:spPr>
      </p:pic>
      <p:pic>
        <p:nvPicPr>
          <p:cNvPr id="193542" name="Picture 6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534" y="1643062"/>
            <a:ext cx="2806518" cy="2041834"/>
          </a:xfrm>
          <a:prstGeom prst="rect">
            <a:avLst/>
          </a:prstGeom>
          <a:noFill/>
        </p:spPr>
      </p:pic>
      <p:pic>
        <p:nvPicPr>
          <p:cNvPr id="193543" name="Picture 7" descr="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535" y="3881438"/>
            <a:ext cx="2806518" cy="20721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(ongoing action)</a:t>
            </a:r>
            <a:endParaRPr lang="ja-JP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 l="19148" t="10387" r="21320" b="16196"/>
          <a:stretch>
            <a:fillRect/>
          </a:stretch>
        </p:blipFill>
        <p:spPr bwMode="auto">
          <a:xfrm>
            <a:off x="6553200" y="3881438"/>
            <a:ext cx="2272168" cy="2031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 l="43660" t="29399" r="7404" b="4578"/>
          <a:stretch>
            <a:fillRect/>
          </a:stretch>
        </p:blipFill>
        <p:spPr bwMode="auto">
          <a:xfrm>
            <a:off x="6613619" y="1643062"/>
            <a:ext cx="2086709" cy="204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701636" y="540327"/>
            <a:ext cx="531845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983" y="1175339"/>
            <a:ext cx="6108987" cy="554613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09518" y="182880"/>
            <a:ext cx="46819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/>
              <a:t>～てる（</a:t>
            </a:r>
            <a:r>
              <a:rPr lang="en-US" altLang="ja-JP" dirty="0" smtClean="0"/>
              <a:t>resultant state / on going action)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Nouns and modifying clauses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Location nouns</a:t>
            </a:r>
          </a:p>
        </p:txBody>
      </p:sp>
      <p:pic>
        <p:nvPicPr>
          <p:cNvPr id="5" name="Picture 3" descr="fac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562" y="3052596"/>
            <a:ext cx="895350" cy="1101725"/>
          </a:xfrm>
          <a:prstGeom prst="rect">
            <a:avLst/>
          </a:prstGeom>
          <a:noFill/>
        </p:spPr>
      </p:pic>
      <p:pic>
        <p:nvPicPr>
          <p:cNvPr id="6" name="Picture 4" descr="face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2071" y="3052595"/>
            <a:ext cx="1028763" cy="11017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335852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田中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2912" y="4331645"/>
            <a:ext cx="1392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ガール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フレンド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0F6A-FBDB-48DA-8AAC-CE645BE2ACC5}" type="slidenum">
              <a:rPr lang="en-US" altLang="ja-JP"/>
              <a:pPr/>
              <a:t>35</a:t>
            </a:fld>
            <a:endParaRPr lang="en-US" altLang="ja-JP"/>
          </a:p>
        </p:txBody>
      </p:sp>
      <p:pic>
        <p:nvPicPr>
          <p:cNvPr id="198660" name="Picture 4" descr="一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31925"/>
            <a:ext cx="6781800" cy="54260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(Repeated action)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5713" y="540327"/>
            <a:ext cx="531845" cy="581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日本語の先生は、よくどんなことをしていますか。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みなさんは、さいきんどんなことをしていますか。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(Repeated action)</a:t>
            </a:r>
            <a:endParaRPr lang="en-US" dirty="0"/>
          </a:p>
        </p:txBody>
      </p:sp>
      <p:pic>
        <p:nvPicPr>
          <p:cNvPr id="6" name="Picture 3" descr="face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2377" y="3232705"/>
            <a:ext cx="895350" cy="1101725"/>
          </a:xfrm>
          <a:prstGeom prst="rect">
            <a:avLst/>
          </a:prstGeom>
          <a:noFill/>
        </p:spPr>
      </p:pic>
      <p:pic>
        <p:nvPicPr>
          <p:cNvPr id="7" name="Picture 4" descr="fac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6738" y="3232704"/>
            <a:ext cx="1028763" cy="11017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84815" y="4515961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6659" y="4511754"/>
            <a:ext cx="1392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学生</a:t>
            </a:r>
            <a:endParaRPr lang="en-US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:Describing characteristics of place, objects, and time using </a:t>
            </a:r>
            <a:r>
              <a:rPr kumimoji="0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～は～が</a:t>
            </a:r>
            <a:endParaRPr kumimoji="0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24001" t="7043" r="30000" b="5658"/>
          <a:stretch>
            <a:fillRect/>
          </a:stretch>
        </p:blipFill>
        <p:spPr bwMode="auto">
          <a:xfrm>
            <a:off x="858982" y="2463784"/>
            <a:ext cx="986269" cy="269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949" y="2328708"/>
            <a:ext cx="2303774" cy="17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8950" y="4405105"/>
            <a:ext cx="2303774" cy="172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6271" y="4785591"/>
            <a:ext cx="1893858" cy="134734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896467" y="2499980"/>
            <a:ext cx="1663317" cy="1365438"/>
            <a:chOff x="2970095" y="4200098"/>
            <a:chExt cx="2898442" cy="254360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0095" y="4200098"/>
              <a:ext cx="2543601" cy="2543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4908550" y="4200098"/>
              <a:ext cx="959987" cy="10542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65564" y="1593273"/>
            <a:ext cx="527858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smtClean="0">
                <a:latin typeface="DFPKyoKaSho-W4" pitchFamily="18" charset="-128"/>
                <a:ea typeface="DFPKyoKaSho-W4" pitchFamily="18" charset="-128"/>
              </a:rPr>
              <a:t>ＡはＢがＣです。</a:t>
            </a:r>
            <a:endParaRPr lang="en-US" sz="32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1237" y="6259810"/>
            <a:ext cx="11637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ハワイ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269" y="3943440"/>
            <a:ext cx="15938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わしょく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6467" y="6259810"/>
            <a:ext cx="116378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今日は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ニューヨークは、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わしょくは、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プリンストン大学は、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冬は、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日本語は、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b="1" smtClean="0">
                <a:latin typeface="DFPKyoKaSho-W4" pitchFamily="18" charset="-128"/>
                <a:ea typeface="DFPKyoKaSho-W4" pitchFamily="18" charset="-128"/>
              </a:rPr>
              <a:t>コンピューターは、</a:t>
            </a:r>
            <a:r>
              <a:rPr lang="en-US" altLang="ja-JP" b="1" u="sng" dirty="0" smtClean="0">
                <a:latin typeface="DFPKyoKaSho-W4" pitchFamily="18" charset="-128"/>
                <a:ea typeface="DFPKyoKaSho-W4" pitchFamily="18" charset="-128"/>
              </a:rPr>
              <a:t>			</a:t>
            </a:r>
            <a:endParaRPr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ＡはＢがＣです。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Ex. </a:t>
            </a:r>
          </a:p>
          <a:p>
            <a:pPr>
              <a:lnSpc>
                <a:spcPct val="90000"/>
              </a:lnSpc>
              <a:buNone/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	Q: 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ヨーロッパはどのまちが一番好きですか。</a:t>
            </a:r>
          </a:p>
          <a:p>
            <a:pPr>
              <a:lnSpc>
                <a:spcPct val="90000"/>
              </a:lnSpc>
              <a:buNone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A: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パリが好きです。</a:t>
            </a:r>
          </a:p>
          <a:p>
            <a:pPr>
              <a:lnSpc>
                <a:spcPct val="90000"/>
              </a:lnSpc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さんの大学は何が有名（ゆうめい）ですか。</a:t>
            </a:r>
          </a:p>
          <a:p>
            <a:pPr>
              <a:lnSpc>
                <a:spcPct val="90000"/>
              </a:lnSpc>
            </a:pPr>
            <a:r>
              <a:rPr kumimoji="1" lang="en-US" altLang="ja-JP" b="1" dirty="0" smtClean="0">
                <a:latin typeface="DFPKyoKaSho-W4" pitchFamily="18" charset="-128"/>
                <a:ea typeface="DFPKyoKaSho-W4" pitchFamily="18" charset="-128"/>
              </a:rPr>
              <a:t>〜</a:t>
            </a: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さんは何が上手ですか。</a:t>
            </a:r>
          </a:p>
          <a:p>
            <a:pPr>
              <a:lnSpc>
                <a:spcPct val="90000"/>
              </a:lnSpc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アメリカの大学はどこが一番古いですか。</a:t>
            </a:r>
          </a:p>
          <a:p>
            <a:pPr>
              <a:lnSpc>
                <a:spcPct val="90000"/>
              </a:lnSpc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先生はどんな人がいいですか。</a:t>
            </a:r>
          </a:p>
          <a:p>
            <a:pPr>
              <a:lnSpc>
                <a:spcPct val="90000"/>
              </a:lnSpc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日本語は何が一番むずかしいですか。</a:t>
            </a:r>
            <a:endParaRPr kumimoji="1"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？？？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ＡはＢがＣです。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27E0B-FEBC-46AA-A337-BB8447D7A4D6}" type="slidenum">
              <a:rPr lang="en-US" altLang="ja-JP"/>
              <a:pPr/>
              <a:t>4</a:t>
            </a:fld>
            <a:endParaRPr lang="en-US" altLang="ja-JP"/>
          </a:p>
        </p:txBody>
      </p:sp>
      <p:pic>
        <p:nvPicPr>
          <p:cNvPr id="193540" name="Picture 4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3062"/>
            <a:ext cx="2776282" cy="2041834"/>
          </a:xfrm>
          <a:prstGeom prst="rect">
            <a:avLst/>
          </a:prstGeom>
          <a:noFill/>
        </p:spPr>
      </p:pic>
      <p:pic>
        <p:nvPicPr>
          <p:cNvPr id="193541" name="Picture 5" descr="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881438"/>
            <a:ext cx="2776281" cy="2031046"/>
          </a:xfrm>
          <a:prstGeom prst="rect">
            <a:avLst/>
          </a:prstGeom>
          <a:noFill/>
        </p:spPr>
      </p:pic>
      <p:pic>
        <p:nvPicPr>
          <p:cNvPr id="193542" name="Picture 6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534" y="1643062"/>
            <a:ext cx="2806518" cy="2041834"/>
          </a:xfrm>
          <a:prstGeom prst="rect">
            <a:avLst/>
          </a:prstGeom>
          <a:noFill/>
        </p:spPr>
      </p:pic>
      <p:pic>
        <p:nvPicPr>
          <p:cNvPr id="193543" name="Picture 7" descr="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535" y="3881438"/>
            <a:ext cx="2806518" cy="20721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(ongoing action)</a:t>
            </a:r>
            <a:endParaRPr lang="ja-JP" alt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 l="19148" t="10387" r="21320" b="16196"/>
          <a:stretch>
            <a:fillRect/>
          </a:stretch>
        </p:blipFill>
        <p:spPr bwMode="auto">
          <a:xfrm>
            <a:off x="6553200" y="3881438"/>
            <a:ext cx="2272168" cy="2031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/>
          <a:srcRect l="43660" t="29399" r="7404" b="4578"/>
          <a:stretch>
            <a:fillRect/>
          </a:stretch>
        </p:blipFill>
        <p:spPr bwMode="auto">
          <a:xfrm>
            <a:off x="6613619" y="1643062"/>
            <a:ext cx="2086709" cy="204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6764" y="1547018"/>
            <a:ext cx="5140036" cy="52149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Ex. X and Y are in Tokyo.</a:t>
            </a:r>
          </a:p>
          <a:p>
            <a:pPr marL="609600" indent="-609600"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X: </a:t>
            </a:r>
            <a:r>
              <a:rPr kumimoji="1" lang="ja-JP" altLang="en-US" sz="2800" b="1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東京は人が多い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ね。</a:t>
            </a:r>
            <a:endParaRPr kumimoji="1"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：ええ、ほんとにそうだね。</a:t>
            </a:r>
          </a:p>
          <a:p>
            <a:pPr marL="609600" indent="-609600" eaLnBrk="1" hangingPunct="1">
              <a:buFont typeface="Wingdings" pitchFamily="-107" charset="2"/>
              <a:buNone/>
            </a:pPr>
            <a:endParaRPr kumimoji="1" lang="en-US" altLang="ja-JP" dirty="0" smtClean="0"/>
          </a:p>
          <a:p>
            <a:pPr marL="609600" indent="-609600"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X and Y are in the following</a:t>
            </a:r>
          </a:p>
          <a:p>
            <a:pPr marL="609600" indent="-609600" eaLnBrk="1" hangingPunct="1">
              <a:buFont typeface="Wingdings" pitchFamily="-107" charset="2"/>
              <a:buNone/>
            </a:pPr>
            <a:r>
              <a:rPr kumimoji="1" lang="en-US" altLang="ja-JP" dirty="0" smtClean="0"/>
              <a:t> place: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パリ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北京</a:t>
            </a:r>
            <a:r>
              <a:rPr kumimoji="1" lang="en-US" altLang="ja-JP" dirty="0" smtClean="0">
                <a:ea typeface="DFPKyoKaSho-W4" pitchFamily="18" charset="-128"/>
              </a:rPr>
              <a:t>(Beijing)</a:t>
            </a: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カイロ</a:t>
            </a:r>
            <a:endParaRPr kumimoji="1" lang="en-US" altLang="ja-JP" b="1" dirty="0" smtClean="0">
              <a:latin typeface="DFPKyoKaSho-W4" pitchFamily="18" charset="-128"/>
              <a:ea typeface="DFPKyoKaSho-W4" pitchFamily="18" charset="-128"/>
            </a:endParaRPr>
          </a:p>
          <a:p>
            <a:pPr marL="990600" lvl="1" indent="-533400" eaLnBrk="1" hangingPunct="1">
              <a:buFont typeface="Arial" charset="0"/>
              <a:buAutoNum type="arabicPeriod"/>
            </a:pPr>
            <a:r>
              <a:rPr kumimoji="1" lang="ja-JP" altLang="en-US" b="1" smtClean="0">
                <a:latin typeface="DFPKyoKaSho-W4" pitchFamily="18" charset="-128"/>
                <a:ea typeface="DFPKyoKaSho-W4" pitchFamily="18" charset="-128"/>
              </a:rPr>
              <a:t>？？？</a:t>
            </a:r>
          </a:p>
        </p:txBody>
      </p:sp>
      <p:pic>
        <p:nvPicPr>
          <p:cNvPr id="28676" name="Picture 5" descr="shibuya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654175"/>
            <a:ext cx="32610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571500" y="3868737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9" name="Arc 8"/>
          <p:cNvSpPr/>
          <p:nvPr/>
        </p:nvSpPr>
        <p:spPr bwMode="auto">
          <a:xfrm rot="17199180">
            <a:off x="692151" y="4205287"/>
            <a:ext cx="914400" cy="485775"/>
          </a:xfrm>
          <a:prstGeom prst="arc">
            <a:avLst>
              <a:gd name="adj1" fmla="val 19119645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-96" charset="-128"/>
            </a:endParaRPr>
          </a:p>
        </p:txBody>
      </p:sp>
      <p:sp>
        <p:nvSpPr>
          <p:cNvPr id="28679" name="Oval 9"/>
          <p:cNvSpPr>
            <a:spLocks noChangeArrowheads="1"/>
          </p:cNvSpPr>
          <p:nvPr/>
        </p:nvSpPr>
        <p:spPr bwMode="auto">
          <a:xfrm>
            <a:off x="1214438" y="4154487"/>
            <a:ext cx="71437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680" name="Oval 15"/>
          <p:cNvSpPr>
            <a:spLocks noChangeArrowheads="1"/>
          </p:cNvSpPr>
          <p:nvPr/>
        </p:nvSpPr>
        <p:spPr bwMode="auto">
          <a:xfrm rot="-2060558">
            <a:off x="1168400" y="4421187"/>
            <a:ext cx="234950" cy="161925"/>
          </a:xfrm>
          <a:prstGeom prst="ellipse">
            <a:avLst/>
          </a:prstGeom>
          <a:solidFill>
            <a:srgbClr val="FFC4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681" name="Oval 16"/>
          <p:cNvSpPr>
            <a:spLocks noChangeArrowheads="1"/>
          </p:cNvSpPr>
          <p:nvPr/>
        </p:nvSpPr>
        <p:spPr bwMode="auto">
          <a:xfrm>
            <a:off x="1785938" y="3868737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8" name="Arc 17"/>
          <p:cNvSpPr/>
          <p:nvPr/>
        </p:nvSpPr>
        <p:spPr bwMode="auto">
          <a:xfrm rot="289881">
            <a:off x="1304925" y="3906837"/>
            <a:ext cx="914400" cy="485775"/>
          </a:xfrm>
          <a:prstGeom prst="arc">
            <a:avLst>
              <a:gd name="adj1" fmla="val 19806660"/>
              <a:gd name="adj2" fmla="val 2156600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-96" charset="-128"/>
            </a:endParaRPr>
          </a:p>
        </p:txBody>
      </p:sp>
      <p:sp>
        <p:nvSpPr>
          <p:cNvPr id="28683" name="Oval 18"/>
          <p:cNvSpPr>
            <a:spLocks noChangeArrowheads="1"/>
          </p:cNvSpPr>
          <p:nvPr/>
        </p:nvSpPr>
        <p:spPr bwMode="auto">
          <a:xfrm flipH="1">
            <a:off x="2000250" y="4083050"/>
            <a:ext cx="71438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684" name="Oval 19"/>
          <p:cNvSpPr>
            <a:spLocks noChangeArrowheads="1"/>
          </p:cNvSpPr>
          <p:nvPr/>
        </p:nvSpPr>
        <p:spPr bwMode="auto">
          <a:xfrm rot="-2060558">
            <a:off x="1989138" y="4387850"/>
            <a:ext cx="146050" cy="247650"/>
          </a:xfrm>
          <a:prstGeom prst="ellipse">
            <a:avLst/>
          </a:prstGeom>
          <a:solidFill>
            <a:srgbClr val="FFC4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685" name="Flowchart: Manual Operation 20"/>
          <p:cNvSpPr>
            <a:spLocks noChangeArrowheads="1"/>
          </p:cNvSpPr>
          <p:nvPr/>
        </p:nvSpPr>
        <p:spPr bwMode="auto">
          <a:xfrm>
            <a:off x="571500" y="4797425"/>
            <a:ext cx="914400" cy="612775"/>
          </a:xfrm>
          <a:prstGeom prst="flowChartManualOperation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28686" name="Flowchart: Manual Operation 21"/>
          <p:cNvSpPr>
            <a:spLocks noChangeArrowheads="1"/>
          </p:cNvSpPr>
          <p:nvPr/>
        </p:nvSpPr>
        <p:spPr bwMode="auto">
          <a:xfrm>
            <a:off x="1857375" y="4797425"/>
            <a:ext cx="914400" cy="612775"/>
          </a:xfrm>
          <a:prstGeom prst="flowChartManualOperation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ＡはＢがＣです。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43455" cy="2971800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：今日、外（そと）で</a:t>
            </a:r>
            <a:r>
              <a:rPr kumimoji="1" lang="ja-JP" altLang="en-US" sz="28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遊（あそ）ばない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？</a:t>
            </a: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(looking at outside)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うーん、今日は</a:t>
            </a:r>
            <a:r>
              <a:rPr kumimoji="1" lang="ja-JP" altLang="en-US" sz="28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ちょっと</a:t>
            </a:r>
            <a:endParaRPr kumimoji="1" lang="en-US" altLang="ja-JP" sz="2800" b="1" u="sng" dirty="0" smtClean="0">
              <a:solidFill>
                <a:srgbClr val="FF0C06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      </a:t>
            </a:r>
            <a:r>
              <a:rPr kumimoji="1" lang="ja-JP" altLang="en-US" sz="28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強</a:t>
            </a:r>
            <a:r>
              <a:rPr kumimoji="1" lang="en-US" altLang="ja-JP" sz="2800" b="1" u="sng" dirty="0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(</a:t>
            </a:r>
            <a:r>
              <a:rPr kumimoji="1" lang="ja-JP" altLang="en-US" sz="28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つよ</a:t>
            </a:r>
            <a:r>
              <a:rPr kumimoji="1" lang="en-US" altLang="ja-JP" sz="2800" b="1" u="sng" dirty="0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)</a:t>
            </a:r>
            <a:r>
              <a:rPr kumimoji="1" lang="ja-JP" altLang="en-US" sz="2800" b="1" u="sng" smtClean="0">
                <a:solidFill>
                  <a:srgbClr val="FF0C06"/>
                </a:solidFill>
                <a:latin typeface="DFPKyoKaSho-W4" pitchFamily="18" charset="-128"/>
                <a:ea typeface="DFPKyoKaSho-W4" pitchFamily="18" charset="-128"/>
              </a:rPr>
              <a:t>い風がふいている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よ。</a:t>
            </a: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X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：そっか。じゃあ、だめだね。</a:t>
            </a:r>
          </a:p>
          <a:p>
            <a:pPr eaLnBrk="1" hangingPunct="1">
              <a:buFont typeface="Wingdings" pitchFamily="-107" charset="2"/>
              <a:buNone/>
            </a:pPr>
            <a:r>
              <a:rPr kumimoji="1" lang="en-US" altLang="ja-JP" sz="2800" b="1" dirty="0" smtClean="0">
                <a:latin typeface="DFPKyoKaSho-W4" pitchFamily="18" charset="-128"/>
                <a:ea typeface="DFPKyoKaSho-W4" pitchFamily="18" charset="-128"/>
              </a:rPr>
              <a:t>Y</a:t>
            </a:r>
            <a:r>
              <a:rPr kumimoji="1" lang="ja-JP" altLang="en-US" sz="2800" b="1" smtClean="0">
                <a:latin typeface="DFPKyoKaSho-W4" pitchFamily="18" charset="-128"/>
                <a:ea typeface="DFPKyoKaSho-W4" pitchFamily="18" charset="-128"/>
              </a:rPr>
              <a:t>：うん、ざんねんだね。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318125"/>
            <a:ext cx="1371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85800" y="46482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1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29000" y="4648200"/>
            <a:ext cx="3635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2</a:t>
            </a:r>
          </a:p>
        </p:txBody>
      </p:sp>
      <p:pic>
        <p:nvPicPr>
          <p:cNvPr id="30728" name="Picture 9" descr="L08_Page_13"/>
          <p:cNvPicPr>
            <a:picLocks noChangeAspect="1" noChangeArrowheads="1"/>
          </p:cNvPicPr>
          <p:nvPr/>
        </p:nvPicPr>
        <p:blipFill>
          <a:blip r:embed="rId5"/>
          <a:srcRect l="26495" t="12691" r="30086" b="13779"/>
          <a:stretch>
            <a:fillRect/>
          </a:stretch>
        </p:blipFill>
        <p:spPr bwMode="auto">
          <a:xfrm>
            <a:off x="4343400" y="4575175"/>
            <a:ext cx="1652588" cy="197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334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42875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ＡはＢがＣです。</a:t>
            </a:r>
            <a:endParaRPr kumimoji="0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303" y="1175340"/>
            <a:ext cx="6108987" cy="554613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14575" y="182880"/>
            <a:ext cx="46819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mtClean="0"/>
              <a:t>～ている（</a:t>
            </a:r>
            <a:r>
              <a:rPr lang="en-US" altLang="ja-JP" dirty="0" smtClean="0"/>
              <a:t>resultant state / on going action)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Nouns and modifying clauses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Location nouns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0F6A-FBDB-48DA-8AAC-CE645BE2ACC5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198660" name="Picture 4" descr="一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431925"/>
            <a:ext cx="6781800" cy="5426075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(Repeated action)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日本語の先生は、よくどんなことをしていますか。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みなさんは、さいきんどんなことをしていますか。</a:t>
            </a:r>
            <a:endParaRPr lang="en-US" sz="28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～ている</a:t>
            </a:r>
            <a:r>
              <a:rPr lang="en-US" altLang="ja-JP" dirty="0" smtClean="0"/>
              <a:t> (Repeated action)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past affirmative form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ぽう２</a:t>
            </a:r>
            <a:r>
              <a:rPr lang="en-US" altLang="ja-JP" sz="3200" dirty="0" smtClean="0"/>
              <a:t>:Plain past forms and casual speech</a:t>
            </a:r>
            <a:endParaRPr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17206"/>
            <a:ext cx="8597232" cy="297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2800" dirty="0" smtClean="0"/>
              <a:t>Plain past affirmative form (Verbs)</a:t>
            </a:r>
            <a:br>
              <a:rPr lang="en-US" altLang="ja-JP" sz="2800" dirty="0" smtClean="0"/>
            </a:br>
            <a:r>
              <a:rPr lang="ja-JP" altLang="en-US" sz="2800" smtClean="0"/>
              <a:t>て→た、で→だ</a:t>
            </a:r>
            <a:endParaRPr lang="ja-JP" altLang="en-US" sz="28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858982" y="1523995"/>
          <a:ext cx="7439892" cy="5197476"/>
        </p:xfrm>
        <a:graphic>
          <a:graphicData uri="http://schemas.openxmlformats.org/drawingml/2006/table">
            <a:tbl>
              <a:tblPr/>
              <a:tblGrid>
                <a:gridCol w="2479964"/>
                <a:gridCol w="2479964"/>
                <a:gridCol w="2479964"/>
              </a:tblGrid>
              <a:tr h="4630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Dictionary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て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た</a:t>
                      </a:r>
                      <a:r>
                        <a:rPr kumimoji="1" lang="en-US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65" charset="0"/>
                          <a:ea typeface="ＭＳ Ｐ明朝" pitchFamily="-65" charset="-128"/>
                        </a:rPr>
                        <a:t> form</a:t>
                      </a:r>
                      <a:endParaRPr kumimoji="1" lang="ja-JP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-65" charset="0"/>
                        <a:ea typeface="ＭＳ Ｐ明朝" pitchFamily="-65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８時に　起きる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おき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日本語が　分かる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わかっ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本を　買う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日本に　すむ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雨が　つづく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つづい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雪が　ふる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ふっ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気温が　下がる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さがっ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プールで　およぐ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で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およい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526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友だちと　あそぶ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あそんで</a:t>
                      </a:r>
                      <a:endParaRPr kumimoji="1" lang="ja-JP" alt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DFPKyoKaSho-W4" pitchFamily="18" charset="-128"/>
                        <a:ea typeface="DFPKyoKaSho-W4" pitchFamily="1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あそん</a:t>
                      </a:r>
                      <a:r>
                        <a:rPr kumimoji="1" lang="ja-JP" alt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22074" y="217804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2164195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2074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43600" y="264910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2074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3203286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22074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3729759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22074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42839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22074" y="48242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43600" y="4810414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22074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350741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2074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43600" y="5891068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22074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43600" y="6356350"/>
            <a:ext cx="1219200" cy="332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4471</TotalTime>
  <Words>1691</Words>
  <Application>Microsoft Office PowerPoint</Application>
  <PresentationFormat>On-screen Show (4:3)</PresentationFormat>
  <Paragraphs>314</Paragraphs>
  <Slides>41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Equity</vt:lpstr>
      <vt:lpstr>Document</vt:lpstr>
      <vt:lpstr>日本語 JPN102</vt:lpstr>
      <vt:lpstr>今日の天気（てんき）はどうですか？</vt:lpstr>
      <vt:lpstr>P182 Activity 3</vt:lpstr>
      <vt:lpstr>～ている (ongoing action)</vt:lpstr>
      <vt:lpstr>Slide 5</vt:lpstr>
      <vt:lpstr>～ている (Repeated action)</vt:lpstr>
      <vt:lpstr>～ている (Repeated action)</vt:lpstr>
      <vt:lpstr>ぶんぽう２:Plain past forms and casual speech</vt:lpstr>
      <vt:lpstr>Plain past affirmative form (Verbs) て→た、で→だ</vt:lpstr>
      <vt:lpstr>Plain past affirmative form (Verbs) て→た、で→だ</vt:lpstr>
      <vt:lpstr>ぶんぽう２:Plain past forms and casual speech</vt:lpstr>
      <vt:lpstr>Plain past affirmative form (いadjectives) Deleting です from the polite past affirmative form</vt:lpstr>
      <vt:lpstr>ぶんぽう２:Plain past forms and casual speech</vt:lpstr>
      <vt:lpstr>Plain past affirmative form (なadjectives) Adding  った to the plain present affirmative form</vt:lpstr>
      <vt:lpstr>(いadj.) Deleting です from the polite past affirmative form  (なadj.)Adding  った to the plain present affirmative form</vt:lpstr>
      <vt:lpstr>ぶんぽう２:Plain past forms and casual speech</vt:lpstr>
      <vt:lpstr>Plain past negative form Replacing the plain present negative ending ない with なかった </vt:lpstr>
      <vt:lpstr>Plain past negative form Replacing the plain present negative ending ない with なかった </vt:lpstr>
      <vt:lpstr>Plain past negative form Replacing the plain present negative ending ない with なかった 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ぶんぽう２:Plain past forms and casual speech</vt:lpstr>
      <vt:lpstr>P200 Activity 1</vt:lpstr>
      <vt:lpstr>P200 Activity 1</vt:lpstr>
      <vt:lpstr>P200 Activity 1</vt:lpstr>
      <vt:lpstr>～ている (ongoing action)</vt:lpstr>
      <vt:lpstr>Slide 34</vt:lpstr>
      <vt:lpstr>～ている (Repeated action)</vt:lpstr>
      <vt:lpstr>～ている (Repeated action)</vt:lpstr>
      <vt:lpstr>Slide 37</vt:lpstr>
      <vt:lpstr>Slide 38</vt:lpstr>
      <vt:lpstr>Slide 39</vt:lpstr>
      <vt:lpstr>Slide 40</vt:lpstr>
      <vt:lpstr>Slide 41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533</cp:revision>
  <dcterms:created xsi:type="dcterms:W3CDTF">2010-02-10T02:30:24Z</dcterms:created>
  <dcterms:modified xsi:type="dcterms:W3CDTF">2011-09-25T00:21:19Z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