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53"/>
  </p:notesMasterIdLst>
  <p:handoutMasterIdLst>
    <p:handoutMasterId r:id="rId54"/>
  </p:handoutMasterIdLst>
  <p:sldIdLst>
    <p:sldId id="300" r:id="rId3"/>
    <p:sldId id="477" r:id="rId4"/>
    <p:sldId id="494" r:id="rId5"/>
    <p:sldId id="694" r:id="rId6"/>
    <p:sldId id="699" r:id="rId7"/>
    <p:sldId id="693" r:id="rId8"/>
    <p:sldId id="697" r:id="rId9"/>
    <p:sldId id="698" r:id="rId10"/>
    <p:sldId id="700" r:id="rId11"/>
    <p:sldId id="696" r:id="rId12"/>
    <p:sldId id="702" r:id="rId13"/>
    <p:sldId id="703" r:id="rId14"/>
    <p:sldId id="704" r:id="rId15"/>
    <p:sldId id="705" r:id="rId16"/>
    <p:sldId id="707" r:id="rId17"/>
    <p:sldId id="706" r:id="rId18"/>
    <p:sldId id="708" r:id="rId19"/>
    <p:sldId id="709" r:id="rId20"/>
    <p:sldId id="724" r:id="rId21"/>
    <p:sldId id="711" r:id="rId22"/>
    <p:sldId id="710" r:id="rId23"/>
    <p:sldId id="712" r:id="rId24"/>
    <p:sldId id="713" r:id="rId25"/>
    <p:sldId id="715" r:id="rId26"/>
    <p:sldId id="716" r:id="rId27"/>
    <p:sldId id="721" r:id="rId28"/>
    <p:sldId id="722" r:id="rId29"/>
    <p:sldId id="717" r:id="rId30"/>
    <p:sldId id="719" r:id="rId31"/>
    <p:sldId id="723" r:id="rId32"/>
    <p:sldId id="718" r:id="rId33"/>
    <p:sldId id="673" r:id="rId34"/>
    <p:sldId id="675" r:id="rId35"/>
    <p:sldId id="677" r:id="rId36"/>
    <p:sldId id="725" r:id="rId37"/>
    <p:sldId id="726" r:id="rId38"/>
    <p:sldId id="727" r:id="rId39"/>
    <p:sldId id="728" r:id="rId40"/>
    <p:sldId id="729" r:id="rId41"/>
    <p:sldId id="730" r:id="rId42"/>
    <p:sldId id="731" r:id="rId43"/>
    <p:sldId id="732" r:id="rId44"/>
    <p:sldId id="733" r:id="rId45"/>
    <p:sldId id="734" r:id="rId46"/>
    <p:sldId id="735" r:id="rId47"/>
    <p:sldId id="736" r:id="rId48"/>
    <p:sldId id="737" r:id="rId49"/>
    <p:sldId id="738" r:id="rId50"/>
    <p:sldId id="739" r:id="rId51"/>
    <p:sldId id="740" r:id="rId5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tenc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kic.m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amec.m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yukic.m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kazec.m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hareruc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atatakai1c.mo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doc.m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higashic.mo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nishic.mo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minamic.mo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kitac.mo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samuic.m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atsui1c.mov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ooic.mo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sukunaic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11\tsumetaic.m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1, 2010</a:t>
            </a:r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outcome (to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2433204"/>
            <a:ext cx="4181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30436" y="2433204"/>
            <a:ext cx="2299855" cy="2838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5556" y="5571520"/>
            <a:ext cx="8659091" cy="984885"/>
            <a:chOff x="285556" y="5571520"/>
            <a:chExt cx="8659091" cy="984885"/>
          </a:xfrm>
        </p:grpSpPr>
        <p:sp>
          <p:nvSpPr>
            <p:cNvPr id="9" name="TextBox 8"/>
            <p:cNvSpPr txBox="1"/>
            <p:nvPr/>
          </p:nvSpPr>
          <p:spPr>
            <a:xfrm>
              <a:off x="285556" y="5571520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きれい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なる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en-US" altLang="ja-JP" sz="2400" dirty="0" smtClean="0"/>
                <a:t>(to become beautiful)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1847" y="6156295"/>
              <a:ext cx="274858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Adverbial form + </a:t>
              </a:r>
              <a:r>
                <a:rPr lang="ja-JP" altLang="en-US" sz="2000" b="1" smtClean="0">
                  <a:latin typeface="DFPKyoKaSho-W4" pitchFamily="18" charset="-128"/>
                  <a:ea typeface="DFPKyoKaSho-W4" pitchFamily="18" charset="-128"/>
                </a:rPr>
                <a:t>なる</a:t>
              </a:r>
              <a:endParaRPr lang="en-US" sz="20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Expressing outcome (to become)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child becomes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学生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しずか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(Students become quiet.)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class becomes interesting.)</a:t>
            </a:r>
            <a:endParaRPr lang="en-US" sz="1600" dirty="0"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Expressing outcome (to become)	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Adverbial forms +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b="1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56364" y="2729345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56363" y="3241964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6364" y="3809999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6364" y="4364181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6362" y="4918363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56362" y="5472545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2400" y="1327150"/>
          <a:ext cx="8534400" cy="2868613"/>
        </p:xfrm>
        <a:graphic>
          <a:graphicData uri="http://schemas.openxmlformats.org/presentationml/2006/ole">
            <p:oleObj spid="_x0000_s7170" name="ビットマップ イメージ" r:id="rId3" imgW="5609524" imgH="1886213" progId="PBrush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463" y="4375150"/>
          <a:ext cx="9126537" cy="1981200"/>
        </p:xfrm>
        <a:graphic>
          <a:graphicData uri="http://schemas.openxmlformats.org/presentationml/2006/ole">
            <p:oleObj spid="_x0000_s7171" name="ビットマップ イメージ" r:id="rId4" imgW="7333333" imgH="1286055" progId="PBrus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25782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１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417638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２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57455" y="1417638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３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４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５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7455" y="4375150"/>
            <a:ext cx="595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/>
              <a:t>６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61131" y="1925781"/>
            <a:ext cx="296069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1386" y="4375150"/>
            <a:ext cx="296069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09207"/>
            <a:ext cx="2218459" cy="27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tokumasu\Desktop\____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573" y="2833544"/>
            <a:ext cx="2514600" cy="271780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54138" y="2064617"/>
            <a:ext cx="2840182" cy="1537854"/>
          </a:xfrm>
          <a:prstGeom prst="wedgeRoundRectCallout">
            <a:avLst>
              <a:gd name="adj1" fmla="val -50589"/>
              <a:gd name="adj2" fmla="val 688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かみを　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みじかく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してください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9782" y="5664498"/>
            <a:ext cx="54586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　みじかく　なりました</a:t>
            </a:r>
            <a:endParaRPr lang="en-US" altLang="ja-JP" sz="24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52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Expressing a change of state </a:t>
            </a:r>
            <a:r>
              <a:rPr lang="ja-JP" altLang="en-US" smtClean="0"/>
              <a:t>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5731" y="3602471"/>
            <a:ext cx="274858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Adverbial form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Expressing a change of state </a:t>
            </a:r>
          </a:p>
          <a:p>
            <a:pPr>
              <a:buNone/>
            </a:pPr>
            <a:r>
              <a:rPr lang="en-US" dirty="0" smtClean="0"/>
              <a:t>    (To make something/someone into </a:t>
            </a:r>
            <a:r>
              <a:rPr lang="ja-JP" altLang="en-US" smtClean="0"/>
              <a:t>～</a:t>
            </a:r>
            <a:r>
              <a:rPr lang="en-US" altLang="ja-JP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Adverbial forms +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b="1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する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156364" y="3338945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56364" y="3920836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6364" y="4461163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56364" y="5001490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56364" y="5486400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56364" y="5996131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する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(Parents make a child into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先生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endParaRPr lang="en-US" altLang="ja-JP" sz="2800" b="1" u="sng" dirty="0" smtClean="0">
              <a:solidFill>
                <a:srgbClr val="00B05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child becomes a teacher.)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する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teacher makes the class interesting.)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おもしろ</a:t>
            </a:r>
            <a:r>
              <a:rPr lang="ja-JP" altLang="en-US" sz="2800" b="1" u="sng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endParaRPr lang="en-US" altLang="ja-JP" sz="2800" b="1" u="sng" dirty="0" smtClean="0">
              <a:solidFill>
                <a:srgbClr val="00B050"/>
              </a:solidFill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r>
              <a:rPr lang="en-US" altLang="ja-JP" sz="1600" dirty="0" smtClean="0">
                <a:ea typeface="DFPKyoKaSho-W4" pitchFamily="18" charset="-128"/>
              </a:rPr>
              <a:t>(A class becomes interesting.)</a:t>
            </a:r>
            <a:endParaRPr lang="en-US" sz="1600" dirty="0"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7" name="Picture 2" descr="C:\Users\tshibata\Desktop\JPN107-2010\Lesson\Ch7\Ch7 scan\V-te hoshii.tif"/>
          <p:cNvPicPr>
            <a:picLocks noChangeAspect="1" noChangeArrowheads="1"/>
          </p:cNvPicPr>
          <p:nvPr/>
        </p:nvPicPr>
        <p:blipFill>
          <a:blip r:embed="rId2" cstate="print"/>
          <a:srcRect l="18614" t="9832" r="9140" b="7599"/>
          <a:stretch>
            <a:fillRect/>
          </a:stretch>
        </p:blipFill>
        <p:spPr bwMode="auto">
          <a:xfrm rot="5400000">
            <a:off x="4114792" y="814619"/>
            <a:ext cx="3352816" cy="4946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45" name="Picture 5" descr="C:\Users\tokumasu\Desktop\girl1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5139"/>
            <a:ext cx="2342861" cy="234286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2466109" y="5151004"/>
            <a:ext cx="4087091" cy="994641"/>
          </a:xfrm>
          <a:prstGeom prst="wedgeRoundRectCallout">
            <a:avLst>
              <a:gd name="adj1" fmla="val -55410"/>
              <a:gd name="adj2" fmla="val 807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へやを　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して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ください！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uncertainty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	</a:t>
            </a:r>
            <a:r>
              <a:rPr lang="en-US" altLang="ja-JP" sz="2400" dirty="0" smtClean="0"/>
              <a:t>Probably, I suppose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dirty="0" smtClean="0"/>
              <a:t>		</a:t>
            </a:r>
            <a:r>
              <a:rPr lang="en-US" altLang="ja-JP" sz="2400" dirty="0" smtClean="0"/>
              <a:t>might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</a:t>
            </a:r>
            <a:r>
              <a:rPr lang="en-US" altLang="ja-JP" dirty="0" smtClean="0"/>
              <a:t>				</a:t>
            </a:r>
            <a:r>
              <a:rPr lang="en-US" altLang="ja-JP" sz="2400" dirty="0" smtClean="0"/>
              <a:t>I wonder (casual speech)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986" y="2466649"/>
            <a:ext cx="4586277" cy="19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291" y="2466649"/>
            <a:ext cx="4599709" cy="20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9548"/>
            <a:ext cx="4544291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6980" y="4809548"/>
            <a:ext cx="4597020" cy="18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4545" y="1662545"/>
            <a:ext cx="36021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Plain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３月１日月曜日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ぶ</a:t>
            </a:r>
            <a:r>
              <a:rPr lang="ja-JP" altLang="en-US" dirty="0" smtClean="0"/>
              <a:t>ん</a:t>
            </a:r>
            <a:r>
              <a:rPr lang="ja-JP" altLang="en-US" smtClean="0"/>
              <a:t>ぽう４（～に）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                       （～でしょう、～かもしれない、～かな</a:t>
            </a:r>
            <a:r>
              <a:rPr lang="en-US" altLang="ja-JP" dirty="0" smtClean="0"/>
              <a:t>)</a:t>
            </a:r>
          </a:p>
          <a:p>
            <a:r>
              <a:rPr lang="ja-JP" altLang="en-US" smtClean="0"/>
              <a:t>漢字（かんじ）</a:t>
            </a:r>
            <a:endParaRPr lang="en-US" altLang="ja-JP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天、気、雪、雨、風、晴、温、度、東、西、南、西　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en-US" altLang="ja-JP" dirty="0" smtClean="0"/>
              <a:t>	</a:t>
            </a:r>
            <a:r>
              <a:rPr lang="ja-JP" altLang="en-US" smtClean="0"/>
              <a:t>寒、暑、多、少、冷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41419" y="5158799"/>
            <a:ext cx="5105829" cy="156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今日は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雨</a:t>
            </a: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でしょう。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かぜは　よわいでしょう。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明日は　はれるでしょう。</a:t>
            </a:r>
            <a:endParaRPr kumimoji="0" lang="ja-JP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091" y="2479964"/>
            <a:ext cx="2892447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154815"/>
            <a:ext cx="8286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279073"/>
            <a:ext cx="8515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sz="2400" dirty="0" smtClean="0"/>
              <a:t>	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2282825"/>
            <a:ext cx="87249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430" y="2233613"/>
            <a:ext cx="6953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sz="2400" dirty="0" smtClean="0"/>
              <a:t>(might)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5" y="2658186"/>
            <a:ext cx="2770909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182" y="1650205"/>
            <a:ext cx="1808018" cy="13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978" y="2658186"/>
            <a:ext cx="3076822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9382" y="5008289"/>
            <a:ext cx="4248769" cy="1348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あの人は日本人でしょうか。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しゃしんをとっているから、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　日本人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969" y="5008289"/>
            <a:ext cx="4230213" cy="1791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田中さんはパーティーに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来るでしょうか。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いそがしそうですから、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来ない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sz="2400" dirty="0" smtClean="0"/>
              <a:t>(might)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9025"/>
            <a:ext cx="8515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09" y="2694709"/>
            <a:ext cx="4732084" cy="34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1039091" y="2493818"/>
            <a:ext cx="2313709" cy="1302327"/>
          </a:xfrm>
          <a:prstGeom prst="wedgeRoundRectCallout">
            <a:avLst>
              <a:gd name="adj1" fmla="val 68389"/>
              <a:gd name="adj2" fmla="val 62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ドライブ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かな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いいなあ。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382116"/>
            <a:ext cx="8172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1418"/>
            <a:ext cx="746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417" y="3817937"/>
            <a:ext cx="4191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5611091" y="3491345"/>
            <a:ext cx="2313709" cy="1302327"/>
          </a:xfrm>
          <a:prstGeom prst="wedgeRoundRectCallout">
            <a:avLst>
              <a:gd name="adj1" fmla="val -69336"/>
              <a:gd name="adj2" fmla="val 8590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明日も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あめ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かしら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2" descr="person_0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0"/>
            <a:ext cx="2276475" cy="1868488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7200" y="1676400"/>
            <a:ext cx="3276600" cy="1676400"/>
          </a:xfrm>
          <a:prstGeom prst="wedgeRoundRectCallout">
            <a:avLst>
              <a:gd name="adj1" fmla="val 24625"/>
              <a:gd name="adj2" fmla="val 889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今日も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雨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ja-JP" altLang="en-US" sz="24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？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378036" y="1600200"/>
            <a:ext cx="4384964" cy="1828800"/>
          </a:xfrm>
          <a:prstGeom prst="wedgeEllipseCallout">
            <a:avLst>
              <a:gd name="adj1" fmla="val -17842"/>
              <a:gd name="adj2" fmla="val 7303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ううん、昨日のばん、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ふったから、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今日はだいじょうぶだよ。</a:t>
            </a:r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58291"/>
            <a:ext cx="8496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91741"/>
            <a:ext cx="6265106" cy="35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天、気、雨、雪、風、晴、温、度、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東、西、南、北、寒、暑、多、少、冷</a:t>
            </a:r>
            <a:endParaRPr lang="en-US" sz="36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テン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明日の天気はいいでしょう。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n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54040" cy="304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キ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昨日は天気がよくありませんでした。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8768" y="1143000"/>
            <a:ext cx="3954432" cy="296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雨がしずかにふっています。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m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903940"/>
            <a:ext cx="4014196" cy="301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ゆき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明日は大雪です。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yuk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9057" y="1142999"/>
            <a:ext cx="3735295" cy="280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かぜ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フウ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風がつよいです。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台風が来ます。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z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4013201" cy="30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は（れる）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今日は晴れていてとてもいい天気です。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r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3974353" cy="298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691" y="3922395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673" y="1620982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かんじを　書きます。</a:t>
            </a:r>
            <a:r>
              <a:rPr lang="en-US" altLang="ja-JP" sz="2400" dirty="0" smtClean="0"/>
              <a:t>(to write Kanji)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1673" y="3032886"/>
            <a:ext cx="8659091" cy="523220"/>
            <a:chOff x="221673" y="3032886"/>
            <a:chExt cx="8659091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221673" y="3032886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かんじを　上手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書きます。</a:t>
              </a:r>
              <a:r>
                <a:rPr lang="en-US" altLang="ja-JP" sz="2400" dirty="0" smtClean="0"/>
                <a:t>(to write Kanji skillfully)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3032886"/>
              <a:ext cx="1246909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4037" y="2281536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Adverbial forms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あたた（かい）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オン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温度が上がります。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tatakai1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9293" y="1143000"/>
            <a:ext cx="3934509" cy="2950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おふろの温度は４２度ぐらいです。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do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0887" y="1113118"/>
            <a:ext cx="4034117" cy="302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ひがし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トウ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東京はにぎやかなまちです。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南東、北東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igas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セイ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まちの西の方にこうえんがあります。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北西、南西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ish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みなみ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ナン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南のうみはきれいであたたかいです。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inam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5947" y="1142999"/>
            <a:ext cx="4014196" cy="301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ホク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ほっかいどうは日本の北の方にあります。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ita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153647" cy="311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さむ（い）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カナダのふゆは寒いです。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samu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6143" y="1083234"/>
            <a:ext cx="3974353" cy="298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あつ（い）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きょうとのなつはむし暑いです。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tsui1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2999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おお（い）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シンガポールは雨が多いです。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o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73961" cy="3055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すく（ない）、すこ（し）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このまちは人が少ないです。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日本語が少し分かります。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sukuna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8769" y="1053352"/>
            <a:ext cx="3954431" cy="296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556" y="1634836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かぜが　ふく。</a:t>
            </a:r>
            <a:r>
              <a:rPr lang="en-US" altLang="ja-JP" sz="2400" dirty="0" smtClean="0"/>
              <a:t>(wind blows)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3248890" y="2255520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Adverbial forms</a:t>
              </a:r>
              <a:endParaRPr lang="en-US" sz="24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247" y="3097466"/>
            <a:ext cx="2495443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2162" y="3097466"/>
            <a:ext cx="2492701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457200" y="5320145"/>
            <a:ext cx="4142509" cy="892552"/>
            <a:chOff x="457200" y="5320145"/>
            <a:chExt cx="4142509" cy="892552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つよ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strongly)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0364" y="5320145"/>
              <a:ext cx="1378526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2138" y="5320145"/>
            <a:ext cx="4142509" cy="892552"/>
            <a:chOff x="4802138" y="5320145"/>
            <a:chExt cx="4142509" cy="892552"/>
          </a:xfrm>
        </p:grpSpPr>
        <p:sp>
          <p:nvSpPr>
            <p:cNvPr id="17" name="TextBox 16"/>
            <p:cNvSpPr txBox="1"/>
            <p:nvPr/>
          </p:nvSpPr>
          <p:spPr>
            <a:xfrm>
              <a:off x="4802138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やさし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</a:t>
              </a:r>
              <a:r>
                <a:rPr lang="en-US" altLang="ja-JP" sz="2400" dirty="0" err="1" smtClean="0"/>
                <a:t>gentluy</a:t>
              </a:r>
              <a:r>
                <a:rPr lang="en-US" altLang="ja-JP" sz="2400" dirty="0" smtClean="0"/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5320145"/>
              <a:ext cx="1544782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つめ（たい）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冷たい飲みものを飲みましょう。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sumetai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217704"/>
            <a:ext cx="3914588" cy="29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9144000" cy="45096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Adverbial forms modify a verb indicating how an action takes place.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175164"/>
            <a:ext cx="8439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kumimoji="1" lang="en-US" altLang="ja-JP" dirty="0" smtClean="0"/>
              <a:t>-adjective    	stem</a:t>
            </a:r>
            <a:r>
              <a:rPr kumimoji="1" lang="en-US" altLang="ja-JP" dirty="0" smtClean="0">
                <a:solidFill>
                  <a:srgbClr val="FE090C"/>
                </a:solidFill>
              </a:rPr>
              <a:t>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mtClean="0"/>
              <a:t>　　　</a:t>
            </a:r>
            <a:endParaRPr kumimoji="1" lang="en-US" altLang="ja-JP" dirty="0" smtClean="0"/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smtClean="0"/>
              <a:t>　</a:t>
            </a:r>
            <a:r>
              <a:rPr kumimoji="1" lang="en-US" altLang="ja-JP" dirty="0" smtClean="0"/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おもしろい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kumimoji="1" lang="en-US" altLang="ja-JP" dirty="0" smtClean="0"/>
              <a:t>-adjective    	stem+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　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　きれいだ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97382" y="2189018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7382" y="272934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7382" y="3325091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7382" y="43087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7382" y="49183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97382" y="550025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4050"/>
            <a:ext cx="8429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354368"/>
            <a:ext cx="5084618" cy="2001982"/>
          </a:xfrm>
        </p:spPr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起きます。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寝ます。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はやく　あるきます。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907597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49236" y="4530436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9236" y="5056909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9236" y="5694218"/>
            <a:ext cx="127461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4182</TotalTime>
  <Words>1373</Words>
  <Application>Microsoft Office PowerPoint</Application>
  <PresentationFormat>On-screen Show (4:3)</PresentationFormat>
  <Paragraphs>242</Paragraphs>
  <Slides>50</Slides>
  <Notes>2</Notes>
  <HiddenSlides>0</HiddenSlides>
  <MMClips>17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Equity</vt:lpstr>
      <vt:lpstr>ビットマップ イメージ</vt:lpstr>
      <vt:lpstr>日本語 JPN102</vt:lpstr>
      <vt:lpstr>３月１日月曜日</vt:lpstr>
      <vt:lpstr>ぶんぽう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ぶんぽう5:Expressing uncertainty using ～でしょう,  ～かもしれない, and ～かも</vt:lpstr>
      <vt:lpstr>かんじ</vt:lpstr>
      <vt:lpstr>きょうのかんじ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493</cp:revision>
  <dcterms:created xsi:type="dcterms:W3CDTF">2010-02-28T23:00:53Z</dcterms:created>
  <dcterms:modified xsi:type="dcterms:W3CDTF">2011-09-25T00:22:04Z</dcterms:modified>
</cp:coreProperties>
</file>