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34"/>
  </p:notesMasterIdLst>
  <p:handoutMasterIdLst>
    <p:handoutMasterId r:id="rId35"/>
  </p:handoutMasterIdLst>
  <p:sldIdLst>
    <p:sldId id="300" r:id="rId3"/>
    <p:sldId id="694" r:id="rId4"/>
    <p:sldId id="699" r:id="rId5"/>
    <p:sldId id="697" r:id="rId6"/>
    <p:sldId id="698" r:id="rId7"/>
    <p:sldId id="770" r:id="rId8"/>
    <p:sldId id="771" r:id="rId9"/>
    <p:sldId id="696" r:id="rId10"/>
    <p:sldId id="703" r:id="rId11"/>
    <p:sldId id="775" r:id="rId12"/>
    <p:sldId id="774" r:id="rId13"/>
    <p:sldId id="776" r:id="rId14"/>
    <p:sldId id="705" r:id="rId15"/>
    <p:sldId id="766" r:id="rId16"/>
    <p:sldId id="777" r:id="rId17"/>
    <p:sldId id="778" r:id="rId18"/>
    <p:sldId id="779" r:id="rId19"/>
    <p:sldId id="709" r:id="rId20"/>
    <p:sldId id="710" r:id="rId21"/>
    <p:sldId id="780" r:id="rId22"/>
    <p:sldId id="782" r:id="rId23"/>
    <p:sldId id="788" r:id="rId24"/>
    <p:sldId id="716" r:id="rId25"/>
    <p:sldId id="783" r:id="rId26"/>
    <p:sldId id="767" r:id="rId27"/>
    <p:sldId id="784" r:id="rId28"/>
    <p:sldId id="785" r:id="rId29"/>
    <p:sldId id="722" r:id="rId30"/>
    <p:sldId id="789" r:id="rId31"/>
    <p:sldId id="790" r:id="rId32"/>
    <p:sldId id="791" r:id="rId3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9526" autoAdjust="0"/>
  </p:normalViewPr>
  <p:slideViewPr>
    <p:cSldViewPr snapToGrid="0" snapToObjects="1">
      <p:cViewPr>
        <p:scale>
          <a:sx n="84" d="100"/>
          <a:sy n="84" d="100"/>
        </p:scale>
        <p:origin x="-10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CFEDB-7864-4A10-AE3E-0941DBB4D937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5BFBD-1582-41BA-A1DF-114B6C1B3A02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8B5B9-1D10-485B-A11D-E4FDD9B1F0DF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42B37-D406-4069-8FE3-00C8AB39CB31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150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14E8E-849B-49D1-AE8F-FDE9B4485162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F2AFE-43F5-450B-9300-EFFA2F97883F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157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4B463-197A-4047-A608-B07D12C519CA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50D1D-1EC2-4D58-8C0A-0D6F6DE77CBD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March 2, 2010</a:t>
            </a:r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4730044"/>
            <a:ext cx="4572000" cy="4515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へや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きれい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になりました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。</a:t>
            </a:r>
          </a:p>
        </p:txBody>
      </p:sp>
      <p:pic>
        <p:nvPicPr>
          <p:cNvPr id="45060" name="Picture 4" descr="ninar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33333"/>
            <a:ext cx="3651956" cy="1766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1" name="Picture 6" descr="ninaru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223" y="1862403"/>
            <a:ext cx="2037644" cy="1947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343400" y="2671233"/>
            <a:ext cx="40386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こども</a:t>
            </a:r>
            <a:r>
              <a:rPr lang="ja-JP" altLang="en-US" sz="2400" b="1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大き</a:t>
            </a:r>
            <a:r>
              <a:rPr lang="ja-JP" altLang="en-US" sz="2400" b="1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くなりました</a:t>
            </a:r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Expressing outcomes:  </a:t>
            </a:r>
            <a:r>
              <a:rPr lang="en-US" altLang="ja-JP" sz="3200" dirty="0" err="1" smtClean="0"/>
              <a:t>Adj</a:t>
            </a:r>
            <a:r>
              <a:rPr lang="en-US" altLang="ja-JP" sz="3200" dirty="0" smtClean="0"/>
              <a:t> /N</a:t>
            </a:r>
            <a:r>
              <a:rPr lang="ja-JP" altLang="en-US" sz="3200" smtClean="0"/>
              <a:t>＋になる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  <p:bldP spid="41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2800" smtClean="0"/>
              <a:t>～</a:t>
            </a:r>
            <a:r>
              <a:rPr lang="ja-JP" altLang="en-US" sz="2800" u="sng" smtClean="0"/>
              <a:t>が</a:t>
            </a:r>
            <a:r>
              <a:rPr lang="ja-JP" altLang="en-US" sz="2800" smtClean="0"/>
              <a:t>～</a:t>
            </a:r>
            <a:r>
              <a:rPr lang="ja-JP" altLang="en-US" sz="2800" u="sng" smtClean="0">
                <a:solidFill>
                  <a:srgbClr val="FF0000"/>
                </a:solidFill>
              </a:rPr>
              <a:t>く</a:t>
            </a:r>
            <a:r>
              <a:rPr lang="ja-JP" altLang="en-US" sz="2800" smtClean="0"/>
              <a:t>なる</a:t>
            </a:r>
            <a:r>
              <a:rPr lang="en-US" altLang="ja-JP" sz="2800" dirty="0" smtClean="0"/>
              <a:t> (</a:t>
            </a:r>
            <a:r>
              <a:rPr lang="ja-JP" altLang="en-US" sz="2800" smtClean="0"/>
              <a:t>い</a:t>
            </a:r>
            <a:r>
              <a:rPr lang="en-US" altLang="ja-JP" sz="2800" dirty="0" smtClean="0"/>
              <a:t>adj.)</a:t>
            </a:r>
            <a:br>
              <a:rPr lang="en-US" altLang="ja-JP" sz="2800" dirty="0" smtClean="0"/>
            </a:br>
            <a:r>
              <a:rPr lang="ja-JP" altLang="en-US" sz="2800" smtClean="0"/>
              <a:t>～</a:t>
            </a:r>
            <a:r>
              <a:rPr lang="ja-JP" altLang="en-US" sz="2800" u="sng" smtClean="0"/>
              <a:t>が</a:t>
            </a:r>
            <a:r>
              <a:rPr lang="ja-JP" altLang="en-US" sz="2800" smtClean="0"/>
              <a:t>～</a:t>
            </a:r>
            <a:r>
              <a:rPr lang="ja-JP" altLang="en-US" sz="2800" u="sng" smtClean="0">
                <a:solidFill>
                  <a:srgbClr val="FF0000"/>
                </a:solidFill>
              </a:rPr>
              <a:t>に</a:t>
            </a:r>
            <a:r>
              <a:rPr lang="ja-JP" altLang="en-US" sz="2800" smtClean="0"/>
              <a:t>なる</a:t>
            </a:r>
            <a:r>
              <a:rPr lang="en-US" altLang="ja-JP" sz="2800" dirty="0" smtClean="0"/>
              <a:t> (</a:t>
            </a:r>
            <a:r>
              <a:rPr lang="ja-JP" altLang="en-US" sz="2800" smtClean="0"/>
              <a:t>な</a:t>
            </a:r>
            <a:r>
              <a:rPr lang="en-US" altLang="ja-JP" sz="2800" dirty="0" smtClean="0"/>
              <a:t>adj.)</a:t>
            </a:r>
            <a:endParaRPr lang="en-US" sz="2800" dirty="0"/>
          </a:p>
        </p:txBody>
      </p:sp>
      <p:pic>
        <p:nvPicPr>
          <p:cNvPr id="7" name="Picture 4" descr="一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399" y="1417638"/>
            <a:ext cx="6630181" cy="530383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655733" y="4899378"/>
            <a:ext cx="2269847" cy="1822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話しましょう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大学生は、いつ　ひまになりますか。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将来（しょうらい）何になりたいですか。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子供の時は何になりたかったですか。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あなたはお父さん／お母さんになりたいですか。何さいごろ、なりたいですか。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日本語のじゅぎょうはむずかしくなりましたか。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日本語が上手になりましたか。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09207"/>
            <a:ext cx="2218459" cy="273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tokumasu\Desktop\____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5573" y="2833544"/>
            <a:ext cx="2514600" cy="2717800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1754138" y="2064617"/>
            <a:ext cx="2840182" cy="1537854"/>
          </a:xfrm>
          <a:prstGeom prst="wedgeRoundRectCallout">
            <a:avLst>
              <a:gd name="adj1" fmla="val -50589"/>
              <a:gd name="adj2" fmla="val 6880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かみを　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みじかく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してください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9782" y="5664498"/>
            <a:ext cx="545869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かみが　みじかく　なりました</a:t>
            </a:r>
            <a:endParaRPr lang="en-US" altLang="ja-JP" sz="240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9520" y="1417638"/>
            <a:ext cx="8229600" cy="4525963"/>
          </a:xfrm>
        </p:spPr>
        <p:txBody>
          <a:bodyPr/>
          <a:lstStyle/>
          <a:p>
            <a:r>
              <a:rPr lang="en-US" dirty="0" smtClean="0"/>
              <a:t>Expressing a change of state </a:t>
            </a:r>
            <a:r>
              <a:rPr lang="ja-JP" altLang="en-US" smtClean="0"/>
              <a:t>　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45731" y="3602471"/>
            <a:ext cx="274858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Adverbial form +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する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pic>
        <p:nvPicPr>
          <p:cNvPr id="7" name="Picture 2" descr="C:\Users\tshibata\Desktop\JPN107-2010\Lesson\Ch7\Ch7 scan\V-te hoshii.tif"/>
          <p:cNvPicPr>
            <a:picLocks noChangeAspect="1" noChangeArrowheads="1"/>
          </p:cNvPicPr>
          <p:nvPr/>
        </p:nvPicPr>
        <p:blipFill>
          <a:blip r:embed="rId2" cstate="print"/>
          <a:srcRect l="18614" t="9832" r="9140" b="7599"/>
          <a:stretch>
            <a:fillRect/>
          </a:stretch>
        </p:blipFill>
        <p:spPr bwMode="auto">
          <a:xfrm rot="5400000">
            <a:off x="4114792" y="814619"/>
            <a:ext cx="3352816" cy="49467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245" name="Picture 5" descr="C:\Users\tokumasu\Desktop\girl1_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15139"/>
            <a:ext cx="2342861" cy="2342861"/>
          </a:xfrm>
          <a:prstGeom prst="rect">
            <a:avLst/>
          </a:prstGeom>
          <a:noFill/>
        </p:spPr>
      </p:pic>
      <p:sp>
        <p:nvSpPr>
          <p:cNvPr id="15" name="Rounded Rectangular Callout 14"/>
          <p:cNvSpPr/>
          <p:nvPr/>
        </p:nvSpPr>
        <p:spPr>
          <a:xfrm>
            <a:off x="2466109" y="5151004"/>
            <a:ext cx="4087091" cy="994641"/>
          </a:xfrm>
          <a:prstGeom prst="wedgeRoundRectCallout">
            <a:avLst>
              <a:gd name="adj1" fmla="val -55410"/>
              <a:gd name="adj2" fmla="val 8076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へやを　きれい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altLang="ja-JP" sz="2800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して</a:t>
            </a:r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ください！</a:t>
            </a:r>
            <a:endParaRPr lang="en-US" sz="28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46242" y="1611601"/>
            <a:ext cx="4087091" cy="994641"/>
          </a:xfrm>
          <a:prstGeom prst="wedgeRoundRectCallout">
            <a:avLst>
              <a:gd name="adj1" fmla="val 48721"/>
              <a:gd name="adj2" fmla="val 5919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は～い。きれい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lang="en-US" altLang="ja-JP" sz="2800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します</a:t>
            </a:r>
            <a:r>
              <a:rPr lang="ja-JP" altLang="en-US" sz="28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8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smtClean="0"/>
              <a:t>どんなリクエストをしますか。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子どもがとしょかんで、大きいこえで話しています。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ルームメートはぜんぜんそうじをしません。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クイズがむずかしいです。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じゅぎょうがながいです。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しゅくだいが多いです。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2177" y="1600200"/>
            <a:ext cx="2681111" cy="194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1689" y="1879303"/>
            <a:ext cx="409222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Adj. </a:t>
            </a: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+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て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　 　 て下さい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    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　 て下さいませんか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P207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557338"/>
            <a:ext cx="87820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5645" y="3318933"/>
            <a:ext cx="24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ひろくしましょう。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5645" y="3688265"/>
            <a:ext cx="24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大きくしましょう。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1" y="4057597"/>
            <a:ext cx="24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多くしましょう。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1" y="4426929"/>
            <a:ext cx="24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新しくしましょう。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1" y="4931331"/>
            <a:ext cx="24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あかるくしましょう。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P207 Activity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94889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Discuss the results of the remodeling performed in Activity4.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Example:</a:t>
            </a: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かべがきれいじゃないから、きれいにしましょう。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→かべをきれいにした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ので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、へやがあかるく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なりました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おしいれがせまいから、ひろくしましょう。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このへやは小さいから、大きくしましょう。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まどが少ないから、多くしましょう。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ドアが古いから、新しくしましょう。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トイレがくらいから、あかるくしましょう。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Expressing uncertainty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ea typeface="DFPKyoKaSho-W4" pitchFamily="18" charset="-128"/>
              </a:rPr>
              <a:t>(plain form)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でしょう／だろう</a:t>
            </a:r>
            <a:r>
              <a:rPr lang="en-US" altLang="ja-JP" dirty="0" smtClean="0"/>
              <a:t>	</a:t>
            </a:r>
            <a:r>
              <a:rPr lang="en-US" altLang="ja-JP" sz="2400" dirty="0" smtClean="0"/>
              <a:t>Probably, I suppose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ea typeface="DFPKyoKaSho-W4" pitchFamily="18" charset="-128"/>
              </a:rPr>
              <a:t>(plain form) 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かもしれない</a:t>
            </a:r>
            <a:r>
              <a:rPr lang="en-US" altLang="ja-JP" dirty="0" smtClean="0"/>
              <a:t>		</a:t>
            </a:r>
            <a:r>
              <a:rPr lang="en-US" altLang="ja-JP" sz="2400" dirty="0" smtClean="0"/>
              <a:t>might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ea typeface="DFPKyoKaSho-W4" pitchFamily="18" charset="-128"/>
              </a:rPr>
              <a:t>(plain form) 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～かな</a:t>
            </a:r>
            <a:r>
              <a:rPr lang="en-US" altLang="ja-JP" dirty="0" smtClean="0"/>
              <a:t>			</a:t>
            </a:r>
            <a:r>
              <a:rPr lang="en-US" altLang="ja-JP" sz="2400" dirty="0" smtClean="0"/>
              <a:t>I wonder (casual speech)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5:Expressing uncertainty using </a:t>
            </a:r>
            <a:r>
              <a:rPr lang="ja-JP" altLang="en-US" sz="2800" smtClean="0"/>
              <a:t>～でしょう</a:t>
            </a:r>
            <a:r>
              <a:rPr lang="en-US" altLang="ja-JP" sz="2800" dirty="0" smtClean="0"/>
              <a:t>, </a:t>
            </a:r>
            <a:br>
              <a:rPr lang="en-US" altLang="ja-JP" sz="2800" dirty="0" smtClean="0"/>
            </a:br>
            <a:r>
              <a:rPr lang="ja-JP" altLang="en-US" sz="2800" smtClean="0"/>
              <a:t>～かもしれない</a:t>
            </a:r>
            <a:r>
              <a:rPr lang="en-US" altLang="ja-JP" sz="2800" dirty="0" smtClean="0"/>
              <a:t>, and </a:t>
            </a:r>
            <a:r>
              <a:rPr lang="ja-JP" altLang="en-US" sz="2800" smtClean="0"/>
              <a:t>～かも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～でしょう／だろう</a:t>
            </a:r>
            <a:r>
              <a:rPr lang="en-US" altLang="ja-JP" dirty="0" smtClean="0"/>
              <a:t>	</a:t>
            </a:r>
            <a:r>
              <a:rPr lang="en-US" altLang="ja-JP" sz="2400" dirty="0" smtClean="0"/>
              <a:t>(Probably, I suppose)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4820"/>
            <a:ext cx="8865068" cy="29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2428875" y="2638425"/>
            <a:ext cx="2495550" cy="95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72275" y="2981325"/>
            <a:ext cx="1762125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5725" y="3267075"/>
            <a:ext cx="2495550" cy="95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86575" y="2638425"/>
            <a:ext cx="1647825" cy="952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5725" y="2981325"/>
            <a:ext cx="1800225" cy="952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  <a:ln/>
        </p:spPr>
        <p:txBody>
          <a:bodyPr>
            <a:normAutofit/>
          </a:bodyPr>
          <a:lstStyle/>
          <a:p>
            <a:r>
              <a:rPr lang="en-US" altLang="ja-JP" sz="4000" dirty="0" smtClean="0"/>
              <a:t>Plain form</a:t>
            </a:r>
            <a:r>
              <a:rPr lang="ja-JP" altLang="en-US" sz="4000" smtClean="0"/>
              <a:t>＋でしょう</a:t>
            </a:r>
            <a:br>
              <a:rPr lang="ja-JP" altLang="en-US" sz="4000" smtClean="0"/>
            </a:br>
            <a:r>
              <a:rPr lang="en-US" altLang="ja-JP" sz="2400" dirty="0" smtClean="0"/>
              <a:t>Probably</a:t>
            </a:r>
            <a:endParaRPr lang="en-US" altLang="ja-JP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0691" y="3922395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1673" y="1620982"/>
            <a:ext cx="86590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かんじを　書きます。</a:t>
            </a:r>
            <a:r>
              <a:rPr lang="en-US" altLang="ja-JP" sz="2400" dirty="0" smtClean="0"/>
              <a:t>(to write Kanji)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1673" y="3032886"/>
            <a:ext cx="8659091" cy="523220"/>
            <a:chOff x="221673" y="3032886"/>
            <a:chExt cx="8659091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221673" y="3032886"/>
              <a:ext cx="865909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かんじを　上手</a:t>
              </a:r>
              <a:r>
                <a:rPr lang="ja-JP" altLang="en-US" sz="2800" b="1" u="sng" smtClean="0">
                  <a:latin typeface="DFPKyoKaSho-W4" pitchFamily="18" charset="-128"/>
                  <a:ea typeface="DFPKyoKaSho-W4" pitchFamily="18" charset="-128"/>
                </a:rPr>
                <a:t>に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書きます。</a:t>
              </a:r>
              <a:r>
                <a:rPr lang="en-US" altLang="ja-JP" sz="2400" dirty="0" smtClean="0"/>
                <a:t>(to write Kanji skillfully)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3032886"/>
              <a:ext cx="1246909" cy="5232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54037" y="2281536"/>
            <a:ext cx="2923310" cy="598999"/>
            <a:chOff x="2258291" y="5303520"/>
            <a:chExt cx="2923310" cy="598999"/>
          </a:xfrm>
        </p:grpSpPr>
        <p:sp>
          <p:nvSpPr>
            <p:cNvPr id="10" name="Down Arrow 9"/>
            <p:cNvSpPr/>
            <p:nvPr/>
          </p:nvSpPr>
          <p:spPr>
            <a:xfrm>
              <a:off x="2258291" y="5303520"/>
              <a:ext cx="304800" cy="5989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4037" y="5440854"/>
              <a:ext cx="232756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+Adverbial forms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C766-293F-404F-A50D-6D3F7FB2DCBB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14029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  <a:ln/>
        </p:spPr>
        <p:txBody>
          <a:bodyPr>
            <a:normAutofit/>
          </a:bodyPr>
          <a:lstStyle/>
          <a:p>
            <a:r>
              <a:rPr lang="en-US" altLang="ja-JP" sz="4000" dirty="0" smtClean="0"/>
              <a:t>Plain form</a:t>
            </a:r>
            <a:r>
              <a:rPr lang="ja-JP" altLang="en-US" sz="4000" smtClean="0"/>
              <a:t>＋でしょう</a:t>
            </a:r>
            <a:br>
              <a:rPr lang="ja-JP" altLang="en-US" sz="4000" smtClean="0"/>
            </a:br>
            <a:r>
              <a:rPr lang="en-US" altLang="ja-JP" sz="2400" dirty="0" smtClean="0"/>
              <a:t>Probably</a:t>
            </a:r>
            <a:endParaRPr lang="en-US" altLang="ja-JP" sz="4000" dirty="0"/>
          </a:p>
        </p:txBody>
      </p:sp>
      <p:sp>
        <p:nvSpPr>
          <p:cNvPr id="14029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 smtClean="0"/>
              <a:t>1.Tanaka-san </a:t>
            </a:r>
            <a:r>
              <a:rPr lang="en-US" altLang="ja-JP" sz="2800" dirty="0"/>
              <a:t>will probably go to Japan next year.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/>
              <a:t>   </a:t>
            </a:r>
            <a:r>
              <a:rPr lang="en-US" altLang="ja-JP" sz="2800" dirty="0" smtClean="0"/>
              <a:t>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田中さ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んは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来年日本へ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行く</a:t>
            </a:r>
            <a:r>
              <a:rPr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でしょう。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/>
              <a:t>2. That apartment was probably expensive.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 smtClean="0"/>
              <a:t>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あ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の　アパートは　</a:t>
            </a:r>
            <a:r>
              <a:rPr lang="ja-JP" altLang="en-US" sz="2800" b="1" u="sng" smtClean="0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高かった</a:t>
            </a:r>
            <a:r>
              <a:rPr lang="ja-JP" altLang="en-US" sz="2800" b="1" smtClean="0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でしょう</a:t>
            </a:r>
            <a:r>
              <a:rPr lang="ja-JP" altLang="en-US" sz="2800" b="1" smtClean="0">
                <a:solidFill>
                  <a:schemeClr val="accent2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ja-JP" altLang="en-US" sz="2800" b="1">
              <a:solidFill>
                <a:schemeClr val="accent2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/>
              <a:t>3. Mr. Tanaka probably called his teacher, because he was absent from the class today.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ja-JP" sz="2800" dirty="0"/>
              <a:t>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田中さんは今日ク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ラス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を休んだから、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先生にに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でんわ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ja-JP" altLang="en-US" sz="2800" b="1" u="sng" smtClean="0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かけた</a:t>
            </a:r>
            <a:r>
              <a:rPr lang="ja-JP" altLang="en-US" sz="2800" b="1" smtClean="0">
                <a:solidFill>
                  <a:srgbClr val="FF3300"/>
                </a:solidFill>
                <a:latin typeface="DFPKyoKaSho-W4" pitchFamily="18" charset="-128"/>
                <a:ea typeface="DFPKyoKaSho-W4" pitchFamily="18" charset="-128"/>
              </a:rPr>
              <a:t>でしょう</a:t>
            </a:r>
            <a:r>
              <a:rPr lang="ja-JP" altLang="en-US" sz="2800" b="1" smtClean="0">
                <a:solidFill>
                  <a:schemeClr val="accent2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ja-JP" altLang="en-US" sz="2800" b="1">
              <a:solidFill>
                <a:schemeClr val="accent2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ja-JP" altLang="en-US" sz="280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3733" y="2302933"/>
            <a:ext cx="6784623" cy="451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3733" y="3290711"/>
            <a:ext cx="6784623" cy="451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83733" y="4555066"/>
            <a:ext cx="6784623" cy="451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83733" y="5006622"/>
            <a:ext cx="6784623" cy="451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1AA-AAB3-4F4A-B0EB-333BF666C3BB}" type="slidenum">
              <a:rPr lang="en-US" altLang="ja-JP"/>
              <a:pPr/>
              <a:t>21</a:t>
            </a:fld>
            <a:endParaRPr lang="en-US" altLang="ja-JP"/>
          </a:p>
        </p:txBody>
      </p:sp>
      <p:pic>
        <p:nvPicPr>
          <p:cNvPr id="28674" name="Picture 2" descr="off_map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3968750" cy="454025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248400" y="30480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さっぽろ</a:t>
            </a:r>
          </a:p>
        </p:txBody>
      </p:sp>
      <p:pic>
        <p:nvPicPr>
          <p:cNvPr id="28676" name="Picture 4" descr="雨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1905000"/>
            <a:ext cx="477838" cy="506413"/>
          </a:xfrm>
          <a:prstGeom prst="rect">
            <a:avLst/>
          </a:prstGeom>
          <a:noFill/>
        </p:spPr>
      </p:pic>
      <p:pic>
        <p:nvPicPr>
          <p:cNvPr id="28677" name="Picture 5" descr="h076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838200"/>
            <a:ext cx="533400" cy="531813"/>
          </a:xfrm>
          <a:prstGeom prst="rect">
            <a:avLst/>
          </a:prstGeom>
          <a:noFill/>
        </p:spPr>
      </p:pic>
      <p:pic>
        <p:nvPicPr>
          <p:cNvPr id="28678" name="Picture 6" descr="h076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838200"/>
            <a:ext cx="609600" cy="547688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3429000"/>
            <a:ext cx="103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なごや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181600" y="2819400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とうきょう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895600" y="1447800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おおさか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477000" y="1524000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15/20</a:t>
            </a:r>
          </a:p>
          <a:p>
            <a:r>
              <a:rPr lang="en-US" altLang="ja-JP" sz="2000"/>
              <a:t>   0%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6781800" y="914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84" name="Picture 12" descr="h076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276600"/>
            <a:ext cx="685800" cy="615950"/>
          </a:xfrm>
          <a:prstGeom prst="rect">
            <a:avLst/>
          </a:prstGeom>
          <a:noFill/>
        </p:spPr>
      </p:pic>
      <p:pic>
        <p:nvPicPr>
          <p:cNvPr id="28685" name="Picture 13" descr="雨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38600" y="3886200"/>
            <a:ext cx="430213" cy="457200"/>
          </a:xfrm>
          <a:prstGeom prst="rect">
            <a:avLst/>
          </a:prstGeom>
          <a:noFill/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562600" y="3886200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17/25</a:t>
            </a:r>
          </a:p>
          <a:p>
            <a:r>
              <a:rPr lang="en-US" altLang="ja-JP" sz="2000"/>
              <a:t>10%</a:t>
            </a:r>
          </a:p>
        </p:txBody>
      </p:sp>
      <p:pic>
        <p:nvPicPr>
          <p:cNvPr id="28687" name="Picture 15" descr="h0760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962400"/>
            <a:ext cx="457200" cy="411163"/>
          </a:xfrm>
          <a:prstGeom prst="rect">
            <a:avLst/>
          </a:prstGeom>
          <a:noFill/>
        </p:spPr>
      </p:pic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4419600" y="3810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4114800" y="4495800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17/26</a:t>
            </a:r>
          </a:p>
          <a:p>
            <a:r>
              <a:rPr lang="en-US" altLang="ja-JP" sz="2000"/>
              <a:t>80%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895600" y="2438400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18/26</a:t>
            </a:r>
          </a:p>
          <a:p>
            <a:r>
              <a:rPr lang="en-US" altLang="ja-JP" sz="2000"/>
              <a:t>90%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066800" y="5305425"/>
            <a:ext cx="7531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あしたのさっぽろのてんきは＿＿＿＿でしょう。</a:t>
            </a:r>
          </a:p>
          <a:p>
            <a:r>
              <a:rPr lang="ja-JP" altLang="en-US"/>
              <a:t>さいてい気温は＿＿＿で、さいこう気温は＿＿＿でしょう。</a:t>
            </a:r>
          </a:p>
          <a:p>
            <a:r>
              <a:rPr lang="ja-JP" altLang="en-US"/>
              <a:t>さっぽろでは雨が＿＿＿＿＿＿でしょう。</a:t>
            </a:r>
          </a:p>
          <a:p>
            <a:endParaRPr lang="ja-JP" alt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49530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・</a:t>
            </a:r>
            <a:endParaRPr lang="ja-JP" alt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8006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・</a:t>
            </a:r>
            <a:endParaRPr lang="ja-JP" altLang="en-US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5814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・</a:t>
            </a:r>
            <a:endParaRPr lang="ja-JP" altLang="en-US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41148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・</a:t>
            </a:r>
            <a:endParaRPr lang="ja-JP" altLang="en-US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81000" y="228600"/>
            <a:ext cx="38100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〜</a:t>
            </a:r>
            <a:r>
              <a:rPr lang="ja-JP" altLang="en-US"/>
              <a:t>でしょう </a:t>
            </a:r>
            <a:r>
              <a:rPr lang="en-US" altLang="ja-JP"/>
              <a:t>is often used in weather forecasts.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9" grpId="0"/>
      <p:bldP spid="28680" grpId="0"/>
      <p:bldP spid="28681" grpId="0"/>
      <p:bldP spid="28691" grpId="0"/>
      <p:bldP spid="28692" grpId="0"/>
      <p:bldP spid="28693" grpId="0"/>
      <p:bldP spid="28694" grpId="0"/>
      <p:bldP spid="286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今何時ですか。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まきの先生はどこですか。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日本語二年生は、むずかしいですか。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明日の天気はどうですか。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  <a:ln/>
        </p:spPr>
        <p:txBody>
          <a:bodyPr>
            <a:normAutofit/>
          </a:bodyPr>
          <a:lstStyle/>
          <a:p>
            <a:r>
              <a:rPr lang="en-US" altLang="ja-JP" sz="4000" dirty="0" smtClean="0"/>
              <a:t>Plain form</a:t>
            </a:r>
            <a:r>
              <a:rPr lang="ja-JP" altLang="en-US" sz="4000" smtClean="0"/>
              <a:t>＋でしょうか</a:t>
            </a:r>
            <a:br>
              <a:rPr lang="ja-JP" altLang="en-US" sz="4000" smtClean="0"/>
            </a:br>
            <a:r>
              <a:rPr lang="en-US" altLang="ja-JP" sz="2400" dirty="0" smtClean="0"/>
              <a:t>Polite question</a:t>
            </a:r>
            <a:endParaRPr lang="en-US" altLang="ja-JP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56178" y="1600200"/>
            <a:ext cx="211102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でしょうか。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3511" y="2275820"/>
            <a:ext cx="211102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でしょうか。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4533" y="2799040"/>
            <a:ext cx="211102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でしょうか。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3511" y="3476978"/>
            <a:ext cx="211102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でしょうか。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～かもしれない</a:t>
            </a:r>
            <a:r>
              <a:rPr lang="en-US" altLang="ja-JP" sz="2400" dirty="0" smtClean="0"/>
              <a:t>(might)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255" y="2658186"/>
            <a:ext cx="2770909" cy="20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182" y="1650205"/>
            <a:ext cx="1808018" cy="13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9978" y="2658186"/>
            <a:ext cx="3076822" cy="20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9382" y="5008289"/>
            <a:ext cx="4248769" cy="1348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A: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あの人は日本人でしょうか。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B: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しゃしんをとっているから、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　日本人</a:t>
            </a:r>
            <a:r>
              <a:rPr kumimoji="1"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かもしれません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よ。</a:t>
            </a:r>
            <a:endParaRPr kumimoji="1" lang="ja-JP" altLang="en-US" sz="2400" b="1">
              <a:latin typeface="DFPKyoKaSho-W4" pitchFamily="18" charset="-128"/>
              <a:ea typeface="DFPKyoKaSho-W4" pitchFamily="18" charset="-128"/>
              <a:cs typeface="ＭＳ Ｐゴシック" pitchFamily="-107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969" y="5008289"/>
            <a:ext cx="4230213" cy="17912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A: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田中さんはパーティーに</a:t>
            </a:r>
            <a:endParaRPr kumimoji="1" lang="en-US" altLang="ja-JP" sz="2400" b="1" dirty="0" smtClean="0">
              <a:latin typeface="DFPKyoKaSho-W4" pitchFamily="18" charset="-128"/>
              <a:ea typeface="DFPKyoKaSho-W4" pitchFamily="18" charset="-128"/>
              <a:cs typeface="ＭＳ Ｐゴシック" pitchFamily="-107" charset="-12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    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来るでしょうか。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ja-JP" sz="2400" b="1" dirty="0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B: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いそがしそうですから、</a:t>
            </a:r>
            <a:endParaRPr kumimoji="1" lang="en-US" altLang="ja-JP" sz="2400" b="1" dirty="0" smtClean="0">
              <a:latin typeface="DFPKyoKaSho-W4" pitchFamily="18" charset="-128"/>
              <a:ea typeface="DFPKyoKaSho-W4" pitchFamily="18" charset="-128"/>
              <a:cs typeface="ＭＳ Ｐゴシック" pitchFamily="-107" charset="-128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   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来ない</a:t>
            </a:r>
            <a:r>
              <a:rPr kumimoji="1"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かもしれません</a:t>
            </a:r>
            <a:r>
              <a:rPr kumimoji="1" lang="ja-JP" altLang="en-US" sz="2400" b="1" smtClean="0">
                <a:latin typeface="DFPKyoKaSho-W4" pitchFamily="18" charset="-128"/>
                <a:ea typeface="DFPKyoKaSho-W4" pitchFamily="18" charset="-128"/>
                <a:cs typeface="ＭＳ Ｐゴシック" pitchFamily="-107" charset="-128"/>
              </a:rPr>
              <a:t>よ。</a:t>
            </a:r>
            <a:endParaRPr kumimoji="1" lang="ja-JP" altLang="en-US" sz="2400" b="1">
              <a:latin typeface="DFPKyoKaSho-W4" pitchFamily="18" charset="-128"/>
              <a:ea typeface="DFPKyoKaSho-W4" pitchFamily="18" charset="-128"/>
              <a:cs typeface="ＭＳ Ｐゴシック" pitchFamily="-107" charset="-128"/>
            </a:endParaRPr>
          </a:p>
        </p:txBody>
      </p:sp>
      <p:sp>
        <p:nvSpPr>
          <p:cNvPr id="1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  <a:ln/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Plain form</a:t>
            </a:r>
            <a:r>
              <a:rPr lang="ja-JP" altLang="en-US" sz="4000" smtClean="0"/>
              <a:t>＋かもしれない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might</a:t>
            </a:r>
            <a:endParaRPr lang="en-US" altLang="ja-JP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457F-FA36-4FD0-B65B-04524EA5C4D1}" type="slidenum">
              <a:rPr lang="en-US" altLang="ja-JP"/>
              <a:pPr/>
              <a:t>24</a:t>
            </a:fld>
            <a:endParaRPr lang="en-US" altLang="ja-JP"/>
          </a:p>
        </p:txBody>
      </p:sp>
      <p:pic>
        <p:nvPicPr>
          <p:cNvPr id="156677" name="Picture 102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51001"/>
            <a:ext cx="2813025" cy="2006600"/>
          </a:xfrm>
          <a:prstGeom prst="rect">
            <a:avLst/>
          </a:prstGeom>
          <a:noFill/>
        </p:spPr>
      </p:pic>
      <p:sp>
        <p:nvSpPr>
          <p:cNvPr id="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  <a:ln/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Plain form</a:t>
            </a:r>
            <a:r>
              <a:rPr lang="ja-JP" altLang="en-US" sz="4000" smtClean="0"/>
              <a:t>＋かもしれない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might</a:t>
            </a:r>
            <a:endParaRPr lang="en-US" altLang="ja-JP" sz="4000" dirty="0"/>
          </a:p>
        </p:txBody>
      </p:sp>
      <p:pic>
        <p:nvPicPr>
          <p:cNvPr id="8" name="Picture 1029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710" y="1651001"/>
            <a:ext cx="2812169" cy="2006600"/>
          </a:xfrm>
          <a:prstGeom prst="rect">
            <a:avLst/>
          </a:prstGeom>
          <a:noFill/>
        </p:spPr>
      </p:pic>
      <p:pic>
        <p:nvPicPr>
          <p:cNvPr id="9" name="Picture 5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005" y="3847218"/>
            <a:ext cx="2799620" cy="2036586"/>
          </a:xfrm>
          <a:prstGeom prst="rect">
            <a:avLst/>
          </a:prstGeom>
          <a:noFill/>
        </p:spPr>
      </p:pic>
      <p:pic>
        <p:nvPicPr>
          <p:cNvPr id="10" name="Picture 1029" descr="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4984" y="3847218"/>
            <a:ext cx="2807895" cy="2042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38300"/>
            <a:ext cx="57150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/>
              <a:t>You and your friend are looking at the scene.</a:t>
            </a:r>
          </a:p>
          <a:p>
            <a:pPr>
              <a:buNone/>
            </a:pPr>
            <a:r>
              <a:rPr lang="en-US" altLang="ja-JP" sz="2800" dirty="0" smtClean="0"/>
              <a:t>X</a:t>
            </a:r>
            <a:r>
              <a:rPr lang="ja-JP" altLang="en-US" sz="2800" dirty="0" smtClean="0"/>
              <a:t>：どうしたんでしょうか。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Y</a:t>
            </a:r>
            <a:r>
              <a:rPr lang="ja-JP" altLang="en-US" sz="2800" dirty="0" smtClean="0"/>
              <a:t>：＿＿＿＿＿＿＿＿</a:t>
            </a:r>
            <a:endParaRPr lang="en-US" altLang="ja-JP" sz="2800" dirty="0" smtClean="0"/>
          </a:p>
          <a:p>
            <a:pPr>
              <a:buNone/>
            </a:pPr>
            <a:r>
              <a:rPr lang="ja-JP" altLang="ja-JP" sz="2800" dirty="0" smtClean="0"/>
              <a:t>　　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かもしれませんね。</a:t>
            </a:r>
            <a:endParaRPr lang="ja-JP" altLang="en-US" sz="2800" dirty="0"/>
          </a:p>
        </p:txBody>
      </p:sp>
      <p:pic>
        <p:nvPicPr>
          <p:cNvPr id="4" name="Picture 3" descr="20090923203240917_0001.tif"/>
          <p:cNvPicPr>
            <a:picLocks noChangeAspect="1"/>
          </p:cNvPicPr>
          <p:nvPr/>
        </p:nvPicPr>
        <p:blipFill>
          <a:blip r:embed="rId2"/>
          <a:srcRect l="22654" t="3796" r="44351" b="56204"/>
          <a:stretch>
            <a:fillRect/>
          </a:stretch>
        </p:blipFill>
        <p:spPr>
          <a:xfrm>
            <a:off x="990600" y="1600200"/>
            <a:ext cx="1752600" cy="2743200"/>
          </a:xfrm>
          <a:prstGeom prst="rect">
            <a:avLst/>
          </a:prstGeom>
        </p:spPr>
      </p:pic>
      <p:pic>
        <p:nvPicPr>
          <p:cNvPr id="5" name="Picture 4" descr="20090923203240917_0001.tif"/>
          <p:cNvPicPr>
            <a:picLocks noChangeAspect="1"/>
          </p:cNvPicPr>
          <p:nvPr/>
        </p:nvPicPr>
        <p:blipFill>
          <a:blip r:embed="rId2"/>
          <a:srcRect l="55649" t="3796" r="9922" b="56204"/>
          <a:stretch>
            <a:fillRect/>
          </a:stretch>
        </p:blipFill>
        <p:spPr>
          <a:xfrm>
            <a:off x="685800" y="4343400"/>
            <a:ext cx="1828800" cy="2743200"/>
          </a:xfrm>
          <a:prstGeom prst="rect">
            <a:avLst/>
          </a:prstGeom>
        </p:spPr>
      </p:pic>
      <p:pic>
        <p:nvPicPr>
          <p:cNvPr id="6" name="Picture 5" descr="20090923203240917_0001.tif"/>
          <p:cNvPicPr>
            <a:picLocks noChangeAspect="1"/>
          </p:cNvPicPr>
          <p:nvPr/>
        </p:nvPicPr>
        <p:blipFill>
          <a:blip r:embed="rId2"/>
          <a:srcRect l="22654" t="42685" r="9922" b="17315"/>
          <a:stretch>
            <a:fillRect/>
          </a:stretch>
        </p:blipFill>
        <p:spPr>
          <a:xfrm>
            <a:off x="2362200" y="4343400"/>
            <a:ext cx="3581400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581400" y="3048000"/>
            <a:ext cx="3200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-80" charset="-128"/>
              </a:rPr>
              <a:t>えいがスターがいる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4114800" y="4038600"/>
            <a:ext cx="19812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019800" y="4038600"/>
            <a:ext cx="1905000" cy="1219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-80" charset="-128"/>
              </a:rPr>
              <a:t>Giving an explanation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rgbClr val="FF0000"/>
                </a:solidFill>
                <a:latin typeface="Arial" charset="0"/>
                <a:ea typeface="ＭＳ Ｐゴシック" pitchFamily="-80" charset="-128"/>
              </a:rPr>
              <a:t>l</a:t>
            </a:r>
            <a:r>
              <a:rPr lang="en-US" altLang="ja-JP" dirty="0" smtClean="0">
                <a:solidFill>
                  <a:srgbClr val="FF0000"/>
                </a:solidFill>
                <a:latin typeface="Arial" charset="0"/>
                <a:ea typeface="ＭＳ Ｐゴシック" pitchFamily="-80" charset="-128"/>
              </a:rPr>
              <a:t>ike </a:t>
            </a:r>
            <a:r>
              <a:rPr lang="ja-JP" altLang="en-US" dirty="0" smtClean="0">
                <a:solidFill>
                  <a:srgbClr val="FF0000"/>
                </a:solidFill>
                <a:latin typeface="Arial" charset="0"/>
                <a:ea typeface="ＭＳ Ｐゴシック" pitchFamily="-80" charset="-128"/>
              </a:rPr>
              <a:t>んです</a:t>
            </a:r>
            <a:endParaRPr lang="en-US" altLang="ja-JP" dirty="0" smtClean="0">
              <a:solidFill>
                <a:srgbClr val="FF0000"/>
              </a:solidFill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638300"/>
            <a:ext cx="113453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4343400"/>
            <a:ext cx="304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4267201"/>
            <a:ext cx="304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799" y="4343400"/>
            <a:ext cx="304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1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  <a:ln/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Plain form</a:t>
            </a:r>
            <a:r>
              <a:rPr lang="ja-JP" altLang="en-US" sz="4000" smtClean="0"/>
              <a:t>＋かもしれない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might</a:t>
            </a:r>
            <a:endParaRPr lang="en-US" altLang="ja-JP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P212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867" y="1573036"/>
            <a:ext cx="64008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P212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93" y="1715911"/>
            <a:ext cx="6873312" cy="50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～かな </a:t>
            </a:r>
            <a:r>
              <a:rPr lang="en-US" altLang="ja-JP" sz="2400" dirty="0" smtClean="0"/>
              <a:t>(I wonder) casual speech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1" y="2989694"/>
            <a:ext cx="4192346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1360567" y="2338530"/>
            <a:ext cx="2313709" cy="1302327"/>
          </a:xfrm>
          <a:prstGeom prst="wedgeRoundRectCallout">
            <a:avLst>
              <a:gd name="adj1" fmla="val -18947"/>
              <a:gd name="adj2" fmla="val 10324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ドライブ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かな</a:t>
            </a:r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いいなあ。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2989695"/>
            <a:ext cx="4191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6830291" y="1687368"/>
            <a:ext cx="2313709" cy="1302327"/>
          </a:xfrm>
          <a:prstGeom prst="wedgeRoundRectCallout">
            <a:avLst>
              <a:gd name="adj1" fmla="val -13226"/>
              <a:gd name="adj2" fmla="val 11017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明日も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あめ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かしら</a:t>
            </a:r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  <a:ln/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Plain form</a:t>
            </a:r>
            <a:r>
              <a:rPr lang="ja-JP" altLang="en-US" sz="4000" smtClean="0"/>
              <a:t>＋かな／かしら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I wonder</a:t>
            </a:r>
            <a:endParaRPr lang="en-US" altLang="ja-JP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FA5D-96D6-4DBE-AB1B-020A1BA20216}" type="slidenum">
              <a:rPr lang="en-US" altLang="ja-JP"/>
              <a:pPr/>
              <a:t>29</a:t>
            </a:fld>
            <a:endParaRPr lang="en-US" altLang="ja-JP"/>
          </a:p>
        </p:txBody>
      </p:sp>
      <p:pic>
        <p:nvPicPr>
          <p:cNvPr id="40962" name="Picture 2" descr="person_02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10000"/>
            <a:ext cx="2276475" cy="1868488"/>
          </a:xfrm>
          <a:prstGeom prst="rect">
            <a:avLst/>
          </a:prstGeom>
          <a:noFill/>
        </p:spPr>
      </p:pic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762000" y="1676400"/>
            <a:ext cx="2971800" cy="1676400"/>
          </a:xfrm>
          <a:prstGeom prst="wedgeRoundRectCallout">
            <a:avLst>
              <a:gd name="adj1" fmla="val 39583"/>
              <a:gd name="adj2" fmla="val 7452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/>
              <a:t>明日、雨がふる</a:t>
            </a:r>
            <a:r>
              <a:rPr lang="ja-JP" altLang="en-US">
                <a:solidFill>
                  <a:schemeClr val="accent2"/>
                </a:solidFill>
              </a:rPr>
              <a:t>かな</a:t>
            </a:r>
            <a:r>
              <a:rPr lang="ja-JP" altLang="en-US"/>
              <a:t>？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4572000" y="1600200"/>
            <a:ext cx="4191000" cy="1828800"/>
          </a:xfrm>
          <a:prstGeom prst="wedgeEllipseCallout">
            <a:avLst>
              <a:gd name="adj1" fmla="val -36931"/>
              <a:gd name="adj2" fmla="val 699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/>
              <a:t>そうだね。ふるかもしれないね。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  <a:ln/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Plain form</a:t>
            </a:r>
            <a:r>
              <a:rPr lang="ja-JP" altLang="en-US" sz="4000" smtClean="0"/>
              <a:t>＋かな／かしら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I wonder</a:t>
            </a:r>
            <a:endParaRPr lang="en-US" altLang="ja-JP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5556" y="1634836"/>
            <a:ext cx="86590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かぜが　ふく。</a:t>
            </a:r>
            <a:r>
              <a:rPr lang="en-US" altLang="ja-JP" sz="2400" dirty="0" smtClean="0"/>
              <a:t>(wind blows)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3248890" y="2255520"/>
            <a:ext cx="2923310" cy="598999"/>
            <a:chOff x="2258291" y="5303520"/>
            <a:chExt cx="2923310" cy="598999"/>
          </a:xfrm>
        </p:grpSpPr>
        <p:sp>
          <p:nvSpPr>
            <p:cNvPr id="10" name="Down Arrow 9"/>
            <p:cNvSpPr/>
            <p:nvPr/>
          </p:nvSpPr>
          <p:spPr>
            <a:xfrm>
              <a:off x="2258291" y="5303520"/>
              <a:ext cx="304800" cy="5989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4037" y="5440854"/>
              <a:ext cx="232756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+Adverbial forms</a:t>
              </a:r>
              <a:endParaRPr lang="en-US" sz="2400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247" y="3097466"/>
            <a:ext cx="2495443" cy="201416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2162" y="3097466"/>
            <a:ext cx="2492701" cy="201416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457200" y="5320145"/>
            <a:ext cx="4142509" cy="892552"/>
            <a:chOff x="457200" y="5320145"/>
            <a:chExt cx="4142509" cy="892552"/>
          </a:xfrm>
        </p:grpSpPr>
        <p:sp>
          <p:nvSpPr>
            <p:cNvPr id="16" name="TextBox 15"/>
            <p:cNvSpPr txBox="1"/>
            <p:nvPr/>
          </p:nvSpPr>
          <p:spPr>
            <a:xfrm>
              <a:off x="457200" y="5320145"/>
              <a:ext cx="4142509" cy="892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かぜが　つよ</a:t>
              </a:r>
              <a:r>
                <a:rPr lang="ja-JP" altLang="en-US" sz="2800" b="1" u="sng" smtClean="0">
                  <a:latin typeface="DFPKyoKaSho-W4" pitchFamily="18" charset="-128"/>
                  <a:ea typeface="DFPKyoKaSho-W4" pitchFamily="18" charset="-128"/>
                </a:rPr>
                <a:t>く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ふく。</a:t>
              </a:r>
              <a:endParaRPr lang="en-US" altLang="ja-JP" sz="2800" b="1" dirty="0" smtClean="0">
                <a:latin typeface="DFPKyoKaSho-W4" pitchFamily="18" charset="-128"/>
                <a:ea typeface="DFPKyoKaSho-W4" pitchFamily="18" charset="-128"/>
              </a:endParaRPr>
            </a:p>
            <a:p>
              <a:pPr algn="ctr"/>
              <a:r>
                <a:rPr lang="en-US" altLang="ja-JP" sz="2400" dirty="0" smtClean="0"/>
                <a:t>(wind blows strongly)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70364" y="5320145"/>
              <a:ext cx="1378526" cy="512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2138" y="5320145"/>
            <a:ext cx="4142509" cy="892552"/>
            <a:chOff x="4802138" y="5320145"/>
            <a:chExt cx="4142509" cy="892552"/>
          </a:xfrm>
        </p:grpSpPr>
        <p:sp>
          <p:nvSpPr>
            <p:cNvPr id="17" name="TextBox 16"/>
            <p:cNvSpPr txBox="1"/>
            <p:nvPr/>
          </p:nvSpPr>
          <p:spPr>
            <a:xfrm>
              <a:off x="4802138" y="5320145"/>
              <a:ext cx="4142509" cy="892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かぜが　やさし</a:t>
              </a:r>
              <a:r>
                <a:rPr lang="ja-JP" altLang="en-US" sz="2800" b="1" u="sng" smtClean="0">
                  <a:latin typeface="DFPKyoKaSho-W4" pitchFamily="18" charset="-128"/>
                  <a:ea typeface="DFPKyoKaSho-W4" pitchFamily="18" charset="-128"/>
                </a:rPr>
                <a:t>く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ふく。</a:t>
              </a:r>
              <a:endParaRPr lang="en-US" altLang="ja-JP" sz="2800" b="1" dirty="0" smtClean="0">
                <a:latin typeface="DFPKyoKaSho-W4" pitchFamily="18" charset="-128"/>
                <a:ea typeface="DFPKyoKaSho-W4" pitchFamily="18" charset="-128"/>
              </a:endParaRPr>
            </a:p>
            <a:p>
              <a:pPr algn="ctr"/>
              <a:r>
                <a:rPr lang="en-US" altLang="ja-JP" sz="2400" dirty="0" smtClean="0"/>
                <a:t>(wind blows </a:t>
              </a:r>
              <a:r>
                <a:rPr lang="en-US" altLang="ja-JP" sz="2400" dirty="0" err="1" smtClean="0"/>
                <a:t>gentluy</a:t>
              </a:r>
              <a:r>
                <a:rPr lang="en-US" altLang="ja-JP" sz="2400" dirty="0" smtClean="0"/>
                <a:t>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2200" y="5320145"/>
              <a:ext cx="1544782" cy="512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EEA6-3CC9-4233-9CC2-48EA7B0945D5}" type="slidenum">
              <a:rPr lang="en-US" altLang="ja-JP"/>
              <a:pPr/>
              <a:t>30</a:t>
            </a:fld>
            <a:endParaRPr lang="en-US" altLang="ja-JP"/>
          </a:p>
        </p:txBody>
      </p:sp>
      <p:pic>
        <p:nvPicPr>
          <p:cNvPr id="43010" name="Picture 2" descr="person_02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10000"/>
            <a:ext cx="2276475" cy="1868488"/>
          </a:xfrm>
          <a:prstGeom prst="rect">
            <a:avLst/>
          </a:prstGeom>
          <a:noFill/>
        </p:spPr>
      </p:pic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762000" y="1676400"/>
            <a:ext cx="2971800" cy="1676400"/>
          </a:xfrm>
          <a:prstGeom prst="wedgeRoundRectCallout">
            <a:avLst>
              <a:gd name="adj1" fmla="val 36167"/>
              <a:gd name="adj2" fmla="val 7982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/>
              <a:t>明日も涼しい</a:t>
            </a:r>
            <a:r>
              <a:rPr lang="ja-JP" altLang="en-US">
                <a:solidFill>
                  <a:schemeClr val="accent2"/>
                </a:solidFill>
              </a:rPr>
              <a:t>かな</a:t>
            </a:r>
            <a:r>
              <a:rPr lang="ja-JP" altLang="en-US"/>
              <a:t>？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876800" y="1600200"/>
            <a:ext cx="3886200" cy="18288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/>
              <a:t>さあ、どうかな。</a:t>
            </a:r>
          </a:p>
          <a:p>
            <a:pPr algn="ctr"/>
            <a:r>
              <a:rPr lang="en-US" altLang="ja-JP" i="1"/>
              <a:t>(I wonder that, too)</a:t>
            </a:r>
            <a:endParaRPr lang="en-US" altLang="ja-JP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  <a:ln/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Plain form</a:t>
            </a:r>
            <a:r>
              <a:rPr lang="ja-JP" altLang="en-US" sz="4000" smtClean="0"/>
              <a:t>＋かな／かしら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I wonder</a:t>
            </a:r>
            <a:endParaRPr lang="en-US" altLang="ja-JP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2506-8F4F-4A67-8E1A-82A14D1B527A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28600" y="1781175"/>
            <a:ext cx="85391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latin typeface="DFPKyoKaSho-W4" pitchFamily="18" charset="-128"/>
                <a:ea typeface="DFPKyoKaSho-W4" pitchFamily="18" charset="-128"/>
              </a:rPr>
              <a:t>A</a:t>
            </a:r>
            <a:r>
              <a:rPr lang="en-US" sz="2400" dirty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sz="2400" b="1" dirty="0" err="1">
                <a:latin typeface="DFPKyoKaSho-W4" pitchFamily="18" charset="-128"/>
                <a:ea typeface="DFPKyoKaSho-W4" pitchFamily="18" charset="-128"/>
              </a:rPr>
              <a:t>明日、雨ふる</a:t>
            </a:r>
            <a:r>
              <a:rPr lang="en-US" sz="2400" b="1" dirty="0" err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かな</a:t>
            </a:r>
            <a:r>
              <a:rPr lang="en-US" sz="2400" b="1" dirty="0">
                <a:latin typeface="DFPKyoKaSho-W4" pitchFamily="18" charset="-128"/>
                <a:ea typeface="DFPKyoKaSho-W4" pitchFamily="18" charset="-128"/>
              </a:rPr>
              <a:t>？</a:t>
            </a:r>
          </a:p>
          <a:p>
            <a:endParaRPr lang="ja-JP" altLang="en-US" sz="2400" b="1">
              <a:latin typeface="DFPKyoKaSho-W4" pitchFamily="18" charset="-128"/>
              <a:ea typeface="DFPKyoKaSho-W4" pitchFamily="18" charset="-128"/>
            </a:endParaRPr>
          </a:p>
          <a:p>
            <a:r>
              <a:rPr lang="en-US" altLang="ja-JP" sz="2400" b="1" dirty="0">
                <a:latin typeface="DFPKyoKaSho-W4" pitchFamily="18" charset="-128"/>
                <a:ea typeface="DFPKyoKaSho-W4" pitchFamily="18" charset="-128"/>
              </a:rPr>
              <a:t>B</a:t>
            </a:r>
            <a:r>
              <a:rPr lang="en-US" sz="2400" b="1" dirty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sz="2400" b="1" dirty="0" err="1">
                <a:latin typeface="DFPKyoKaSho-W4" pitchFamily="18" charset="-128"/>
                <a:ea typeface="DFPKyoKaSho-W4" pitchFamily="18" charset="-128"/>
              </a:rPr>
              <a:t>そうだね／そうね</a:t>
            </a:r>
            <a:r>
              <a:rPr lang="en-US" sz="2400" b="1" dirty="0">
                <a:latin typeface="DFPKyoKaSho-W4" pitchFamily="18" charset="-128"/>
                <a:ea typeface="DFPKyoKaSho-W4" pitchFamily="18" charset="-128"/>
              </a:rPr>
              <a:t>。</a:t>
            </a:r>
          </a:p>
          <a:p>
            <a:r>
              <a:rPr lang="en-US" sz="2400" b="1" dirty="0">
                <a:latin typeface="DFPKyoKaSho-W4" pitchFamily="18" charset="-128"/>
                <a:ea typeface="DFPKyoKaSho-W4" pitchFamily="18" charset="-128"/>
              </a:rPr>
              <a:t>	（</a:t>
            </a:r>
            <a:r>
              <a:rPr lang="en-US" sz="2400" b="1" dirty="0" err="1">
                <a:latin typeface="DFPKyoKaSho-W4" pitchFamily="18" charset="-128"/>
                <a:ea typeface="DFPKyoKaSho-W4" pitchFamily="18" charset="-128"/>
              </a:rPr>
              <a:t>そらがくもっている</a:t>
            </a:r>
            <a:r>
              <a:rPr lang="en-US" sz="2400" b="1" u="sng" dirty="0" err="1">
                <a:latin typeface="DFPKyoKaSho-W4" pitchFamily="18" charset="-128"/>
                <a:ea typeface="DFPKyoKaSho-W4" pitchFamily="18" charset="-128"/>
              </a:rPr>
              <a:t>から</a:t>
            </a:r>
            <a:r>
              <a:rPr lang="en-US" sz="2400" b="1" dirty="0" err="1">
                <a:latin typeface="DFPKyoKaSho-W4" pitchFamily="18" charset="-128"/>
                <a:ea typeface="DFPKyoKaSho-W4" pitchFamily="18" charset="-128"/>
              </a:rPr>
              <a:t>）ふる</a:t>
            </a:r>
            <a:r>
              <a:rPr lang="en-US" sz="2400" b="1" dirty="0" err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かもしれないね</a:t>
            </a:r>
            <a:r>
              <a:rPr lang="en-US" sz="2400" b="1" dirty="0">
                <a:latin typeface="DFPKyoKaSho-W4" pitchFamily="18" charset="-128"/>
                <a:ea typeface="DFPKyoKaSho-W4" pitchFamily="18" charset="-128"/>
              </a:rPr>
              <a:t>。</a:t>
            </a:r>
          </a:p>
          <a:p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762000" y="4676775"/>
            <a:ext cx="7696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Osaka" pitchFamily="48" charset="-128"/>
                <a:ea typeface="Osaka" pitchFamily="48" charset="-128"/>
              </a:rPr>
              <a:t>１．</a:t>
            </a:r>
            <a:r>
              <a:rPr lang="en-US" altLang="ja-JP" sz="2000" dirty="0">
                <a:latin typeface="Osaka" pitchFamily="48" charset="-128"/>
                <a:ea typeface="Osaka" pitchFamily="48" charset="-128"/>
              </a:rPr>
              <a:t>Tomorrow / Rain?		</a:t>
            </a:r>
            <a:r>
              <a:rPr lang="en-US" sz="2000" dirty="0">
                <a:latin typeface="Osaka" pitchFamily="48" charset="-128"/>
                <a:ea typeface="Osaka" pitchFamily="48" charset="-128"/>
              </a:rPr>
              <a:t>２．</a:t>
            </a:r>
            <a:r>
              <a:rPr lang="en-US" altLang="ja-JP" sz="2000" dirty="0">
                <a:latin typeface="Osaka" pitchFamily="48" charset="-128"/>
                <a:ea typeface="Osaka" pitchFamily="48" charset="-128"/>
              </a:rPr>
              <a:t>Next month / lot of rain?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Osaka" pitchFamily="48" charset="-128"/>
                <a:ea typeface="Osaka" pitchFamily="48" charset="-128"/>
              </a:rPr>
              <a:t>３．</a:t>
            </a:r>
            <a:r>
              <a:rPr lang="en-US" altLang="ja-JP" sz="2000" dirty="0">
                <a:latin typeface="Osaka" pitchFamily="48" charset="-128"/>
                <a:ea typeface="Osaka" pitchFamily="48" charset="-128"/>
              </a:rPr>
              <a:t>Now/ is raining?		</a:t>
            </a:r>
            <a:r>
              <a:rPr lang="en-US" sz="2000" dirty="0">
                <a:latin typeface="Osaka" pitchFamily="48" charset="-128"/>
                <a:ea typeface="Osaka" pitchFamily="48" charset="-128"/>
              </a:rPr>
              <a:t>４．</a:t>
            </a:r>
            <a:r>
              <a:rPr lang="en-US" altLang="ja-JP" sz="2000" dirty="0">
                <a:latin typeface="Osaka" pitchFamily="48" charset="-128"/>
                <a:ea typeface="Osaka" pitchFamily="48" charset="-128"/>
              </a:rPr>
              <a:t>Tokyo/ Hot?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Osaka" pitchFamily="48" charset="-128"/>
                <a:ea typeface="Osaka" pitchFamily="48" charset="-128"/>
              </a:rPr>
              <a:t>５．Makino</a:t>
            </a:r>
            <a:r>
              <a:rPr lang="en-US" altLang="ja-JP" sz="2000" dirty="0" smtClean="0">
                <a:latin typeface="Osaka" pitchFamily="48" charset="-128"/>
                <a:ea typeface="Osaka" pitchFamily="48" charset="-128"/>
              </a:rPr>
              <a:t>-sensei/ watches </a:t>
            </a:r>
            <a:r>
              <a:rPr lang="ja-JP" altLang="en-US" sz="2000" smtClean="0">
                <a:latin typeface="Osaka" pitchFamily="48" charset="-128"/>
                <a:ea typeface="Osaka" pitchFamily="48" charset="-128"/>
              </a:rPr>
              <a:t>アバター</a:t>
            </a:r>
            <a:endParaRPr lang="en-US" altLang="ja-JP" sz="2000" dirty="0" smtClean="0"/>
          </a:p>
          <a:p>
            <a:pPr marL="457200" indent="-457200">
              <a:lnSpc>
                <a:spcPct val="130000"/>
              </a:lnSpc>
            </a:pPr>
            <a:r>
              <a:rPr lang="en-US" sz="2000" dirty="0" smtClean="0">
                <a:latin typeface="Osaka" pitchFamily="48" charset="-128"/>
                <a:ea typeface="Osaka" pitchFamily="48" charset="-128"/>
              </a:rPr>
              <a:t> 6.  </a:t>
            </a:r>
            <a:r>
              <a:rPr lang="en-US" sz="2000" dirty="0" err="1" smtClean="0">
                <a:latin typeface="Osaka" pitchFamily="48" charset="-128"/>
                <a:ea typeface="Osaka" pitchFamily="48" charset="-128"/>
              </a:rPr>
              <a:t>Tokumasu</a:t>
            </a:r>
            <a:r>
              <a:rPr lang="en-US" altLang="ja-JP" sz="2000" dirty="0" smtClean="0">
                <a:latin typeface="Osaka" pitchFamily="48" charset="-128"/>
                <a:ea typeface="Osaka" pitchFamily="48" charset="-128"/>
              </a:rPr>
              <a:t>-sensei</a:t>
            </a:r>
            <a:r>
              <a:rPr lang="en-US" altLang="ja-JP" sz="2000" dirty="0">
                <a:latin typeface="Osaka" pitchFamily="48" charset="-128"/>
                <a:ea typeface="Osaka" pitchFamily="48" charset="-128"/>
              </a:rPr>
              <a:t>/ likes </a:t>
            </a:r>
            <a:r>
              <a:rPr lang="ja-JP" altLang="en-US" sz="2000">
                <a:latin typeface="Osaka" pitchFamily="48" charset="-128"/>
                <a:ea typeface="Osaka" pitchFamily="48" charset="-128"/>
              </a:rPr>
              <a:t>ブラッド・ピッ</a:t>
            </a:r>
            <a:r>
              <a:rPr lang="ja-JP" altLang="en-US" sz="2000" smtClean="0">
                <a:latin typeface="Osaka" pitchFamily="48" charset="-128"/>
                <a:ea typeface="Osaka" pitchFamily="48" charset="-128"/>
              </a:rPr>
              <a:t>ト</a:t>
            </a:r>
            <a:endParaRPr lang="en-US" altLang="ja-JP" sz="2000" dirty="0" smtClean="0">
              <a:latin typeface="Osaka" pitchFamily="48" charset="-128"/>
              <a:ea typeface="Osaka" pitchFamily="48" charset="-128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ja-JP" sz="2000" dirty="0" smtClean="0">
                <a:latin typeface="Osaka" pitchFamily="48" charset="-128"/>
                <a:ea typeface="Osaka" pitchFamily="48" charset="-128"/>
              </a:rPr>
              <a:t> 7.   ??? </a:t>
            </a:r>
            <a:endParaRPr lang="ja-JP" altLang="en-US" sz="2000">
              <a:latin typeface="Osaka" pitchFamily="48" charset="-128"/>
              <a:ea typeface="Osaka" pitchFamily="48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04800" y="3686175"/>
            <a:ext cx="72040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>
                <a:latin typeface="DFPKyoKaSho-W4" pitchFamily="18" charset="-128"/>
                <a:ea typeface="DFPKyoKaSho-W4" pitchFamily="18" charset="-128"/>
              </a:rPr>
              <a:t>B</a:t>
            </a:r>
            <a:r>
              <a:rPr lang="en-US" sz="2800" dirty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ja-JP" altLang="en-US" sz="280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sz="2400" b="1" dirty="0" err="1">
                <a:latin typeface="DFPKyoKaSho-W4" pitchFamily="18" charset="-128"/>
                <a:ea typeface="DFPKyoKaSho-W4" pitchFamily="18" charset="-128"/>
              </a:rPr>
              <a:t>さあ、どう</a:t>
            </a:r>
            <a:r>
              <a:rPr lang="en-US" sz="2400" b="1" dirty="0" err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かな</a:t>
            </a:r>
            <a:r>
              <a:rPr lang="en-US" sz="2400" b="1" dirty="0">
                <a:latin typeface="DFPKyoKaSho-W4" pitchFamily="18" charset="-128"/>
                <a:ea typeface="DFPKyoKaSho-W4" pitchFamily="18" charset="-128"/>
              </a:rPr>
              <a:t>。</a:t>
            </a:r>
            <a:r>
              <a:rPr lang="en-US" altLang="ja-JP" sz="2800" dirty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000">
                <a:latin typeface="Arial"/>
                <a:ea typeface="Osaka" pitchFamily="48" charset="-128"/>
              </a:rPr>
              <a:t>“</a:t>
            </a:r>
            <a:r>
              <a:rPr lang="en-US" altLang="ja-JP" sz="2000" dirty="0">
                <a:latin typeface="Osaka" pitchFamily="48" charset="-128"/>
                <a:ea typeface="Osaka" pitchFamily="48" charset="-128"/>
              </a:rPr>
              <a:t>I wonder that, too</a:t>
            </a:r>
            <a:r>
              <a:rPr lang="en-US" altLang="ja-JP" sz="2000" dirty="0">
                <a:latin typeface="Arial"/>
                <a:ea typeface="Osaka" pitchFamily="48" charset="-128"/>
              </a:rPr>
              <a:t>”</a:t>
            </a:r>
            <a:endParaRPr lang="en-US" altLang="ja-JP" sz="2000" dirty="0"/>
          </a:p>
          <a:p>
            <a:endParaRPr lang="en-US" altLang="ja-JP" dirty="0"/>
          </a:p>
        </p:txBody>
      </p:sp>
      <p:sp>
        <p:nvSpPr>
          <p:cNvPr id="6" name="Rectangle 1028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Plain form</a:t>
            </a:r>
            <a:r>
              <a:rPr kumimoji="0" lang="ja-JP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＋かな／かしら</a:t>
            </a:r>
            <a:r>
              <a:rPr kumimoji="0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wonder</a:t>
            </a:r>
            <a:endParaRPr kumimoji="0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  <p:bldP spid="49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kumimoji="1" lang="en-US" altLang="ja-JP" dirty="0" smtClean="0"/>
              <a:t>-adjective    	stem</a:t>
            </a:r>
            <a:r>
              <a:rPr kumimoji="1" lang="en-US" altLang="ja-JP" dirty="0" smtClean="0">
                <a:solidFill>
                  <a:srgbClr val="FE090C"/>
                </a:solidFill>
              </a:rPr>
              <a:t>+</a:t>
            </a:r>
            <a:r>
              <a:rPr kumimoji="1" lang="ja-JP" altLang="en-US" b="1" smtClean="0">
                <a:solidFill>
                  <a:srgbClr val="FE090C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kumimoji="1" lang="ja-JP" altLang="en-US" smtClean="0"/>
              <a:t>　　　</a:t>
            </a:r>
            <a:endParaRPr kumimoji="1" lang="en-US" altLang="ja-JP" dirty="0" smtClean="0"/>
          </a:p>
          <a:p>
            <a:pPr eaLnBrk="1" hangingPunct="1">
              <a:buFont typeface="Wingdings" pitchFamily="-107" charset="2"/>
              <a:buNone/>
            </a:pPr>
            <a:r>
              <a:rPr kumimoji="1" lang="ja-JP" altLang="en-US" smtClean="0"/>
              <a:t>　</a:t>
            </a:r>
            <a:r>
              <a:rPr kumimoji="1" lang="en-US" altLang="ja-JP" dirty="0" smtClean="0"/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おもしろい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おもしろ</a:t>
            </a:r>
            <a:r>
              <a:rPr kumimoji="1" lang="ja-JP" altLang="en-US" b="1" u="sng" smtClean="0">
                <a:solidFill>
                  <a:srgbClr val="FE090C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endParaRPr kumimoji="1" lang="en-US" altLang="ja-JP" b="1" u="sng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はやい　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はや</a:t>
            </a:r>
            <a:r>
              <a:rPr kumimoji="1"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endParaRPr kumimoji="1"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つよい　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つよ</a:t>
            </a:r>
            <a:r>
              <a:rPr kumimoji="1"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endParaRPr kumimoji="1"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/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な</a:t>
            </a:r>
            <a:r>
              <a:rPr kumimoji="1" lang="en-US" altLang="ja-JP" dirty="0" smtClean="0"/>
              <a:t>-adjective    	stem+</a:t>
            </a:r>
            <a:r>
              <a:rPr kumimoji="1" lang="ja-JP" altLang="en-US" b="1" smtClean="0">
                <a:solidFill>
                  <a:srgbClr val="FE090C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en-US" altLang="ja-JP" b="1" dirty="0" smtClean="0">
              <a:solidFill>
                <a:srgbClr val="FE090C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dirty="0" smtClean="0"/>
              <a:t>　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しずかだ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しずか</a:t>
            </a:r>
            <a:r>
              <a:rPr kumimoji="1"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　きれいだ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きれい</a:t>
            </a:r>
            <a:r>
              <a:rPr kumimoji="1" lang="ja-JP" altLang="en-US" b="1" u="sng" smtClean="0">
                <a:solidFill>
                  <a:srgbClr val="FE090C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endParaRPr kumimoji="1" lang="en-US" altLang="ja-JP" b="1" u="sng" dirty="0" smtClean="0">
              <a:solidFill>
                <a:srgbClr val="FE090C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上手だ　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上手</a:t>
            </a:r>
            <a:r>
              <a:rPr kumimoji="1"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97382" y="2189018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97382" y="2729345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97382" y="3325091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97382" y="4308764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97382" y="4918364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97382" y="5500255"/>
            <a:ext cx="231370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4050"/>
            <a:ext cx="84296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911926" y="1924050"/>
            <a:ext cx="1001755" cy="430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1926" y="2354580"/>
            <a:ext cx="1001755" cy="430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02308" y="2785110"/>
            <a:ext cx="1077468" cy="28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02308" y="3215640"/>
            <a:ext cx="1077468" cy="24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02308" y="3646170"/>
            <a:ext cx="1077468" cy="29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78021" y="3995928"/>
            <a:ext cx="1001755" cy="265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02308" y="4340352"/>
            <a:ext cx="1077468" cy="265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391400" cy="41148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-107" charset="2"/>
              <a:buNone/>
            </a:pPr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いい学生は．．．．．</a:t>
            </a:r>
            <a:endParaRPr kumimoji="1"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endParaRPr kumimoji="1"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/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朝、＿＿＿＿＿＿　起きます。</a:t>
            </a:r>
            <a:endParaRPr kumimoji="1"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/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日本語を　＿＿＿＿＿＿　話します。</a:t>
            </a:r>
            <a:endParaRPr kumimoji="1"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/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かんじを　＿＿＿＿＿＿＿　書きます。</a:t>
            </a:r>
            <a:endParaRPr kumimoji="1"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/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レクチャーを　＿＿＿＿＿＿＿　聞きます。</a:t>
            </a:r>
            <a:endParaRPr kumimoji="1"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/>
            <a:endParaRPr kumimoji="1"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？？あなたは　いい学生ですか？？</a:t>
            </a:r>
            <a:endParaRPr kumimoji="1"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　　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Work with a partner. Your partner first draws a face without showing it to you, then gives you directions on how to draw an identical face. Compare the two faces when you are done. 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Example:</a:t>
            </a:r>
          </a:p>
          <a:p>
            <a:pPr>
              <a:buNone/>
            </a:pPr>
            <a:r>
              <a:rPr lang="en-US" sz="2400" dirty="0" smtClean="0"/>
              <a:t>A: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かおを大きく、まるく書いて。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/>
              <a:t>　</a:t>
            </a:r>
            <a:r>
              <a:rPr lang="en-US" altLang="ja-JP" sz="2400" dirty="0" smtClean="0"/>
              <a:t>	</a:t>
            </a:r>
            <a:r>
              <a:rPr lang="en-US" altLang="ja-JP" sz="1800" dirty="0" smtClean="0"/>
              <a:t>B draws a big round face.</a:t>
            </a:r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そして、目を小さく書いて。はなはみじかく書いて。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1800" dirty="0" smtClean="0"/>
              <a:t>	B draws small eyes and short nose.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Expressing outcome (to become)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2433204"/>
            <a:ext cx="4181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5556" y="5571520"/>
            <a:ext cx="8659091" cy="984885"/>
            <a:chOff x="285556" y="5571520"/>
            <a:chExt cx="8659091" cy="984885"/>
          </a:xfrm>
        </p:grpSpPr>
        <p:sp>
          <p:nvSpPr>
            <p:cNvPr id="9" name="TextBox 8"/>
            <p:cNvSpPr txBox="1"/>
            <p:nvPr/>
          </p:nvSpPr>
          <p:spPr>
            <a:xfrm>
              <a:off x="285556" y="5571520"/>
              <a:ext cx="865909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きれい</a:t>
              </a:r>
              <a:r>
                <a:rPr lang="ja-JP" altLang="en-US" sz="2800" b="1" u="sng" smtClean="0">
                  <a:solidFill>
                    <a:srgbClr val="FF0000"/>
                  </a:solidFill>
                  <a:latin typeface="DFPKyoKaSho-W4" pitchFamily="18" charset="-128"/>
                  <a:ea typeface="DFPKyoKaSho-W4" pitchFamily="18" charset="-128"/>
                </a:rPr>
                <a:t>に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</a:t>
              </a:r>
              <a:r>
                <a:rPr lang="ja-JP" altLang="en-US" sz="2800" b="1" u="sng" smtClean="0">
                  <a:solidFill>
                    <a:srgbClr val="FF0000"/>
                  </a:solidFill>
                  <a:latin typeface="DFPKyoKaSho-W4" pitchFamily="18" charset="-128"/>
                  <a:ea typeface="DFPKyoKaSho-W4" pitchFamily="18" charset="-128"/>
                </a:rPr>
                <a:t>なる</a:t>
              </a:r>
              <a:r>
                <a:rPr lang="ja-JP" altLang="en-US" sz="2800" b="1" smtClean="0">
                  <a:latin typeface="DFPKyoKaSho-W4" pitchFamily="18" charset="-128"/>
                  <a:ea typeface="DFPKyoKaSho-W4" pitchFamily="18" charset="-128"/>
                </a:rPr>
                <a:t>　</a:t>
              </a:r>
              <a:r>
                <a:rPr lang="en-US" altLang="ja-JP" sz="2400" dirty="0" smtClean="0"/>
                <a:t>(to become beautiful)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1847" y="6156295"/>
              <a:ext cx="2748589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Adverbial form + </a:t>
              </a:r>
              <a:r>
                <a:rPr lang="ja-JP" altLang="en-US" sz="2000" b="1" smtClean="0">
                  <a:latin typeface="DFPKyoKaSho-W4" pitchFamily="18" charset="-128"/>
                  <a:ea typeface="DFPKyoKaSho-W4" pitchFamily="18" charset="-128"/>
                </a:rPr>
                <a:t>なる</a:t>
              </a:r>
              <a:endParaRPr lang="en-US" sz="2000" b="1" dirty="0">
                <a:latin typeface="DFPKyoKaSho-W4" pitchFamily="18" charset="-128"/>
                <a:ea typeface="DFPKyoKaSho-W4" pitchFamily="18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Expressing outcome (to become)	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u="sng" dirty="0" smtClean="0"/>
              <a:t>Adverbial forms + 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なる</a:t>
            </a:r>
            <a:endParaRPr lang="en-US" b="1" u="sng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つよい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つよ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　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あたたかい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あたたか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なる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げんき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ゆうめい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ゆうめい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先生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先生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大学いん生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大学いん生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に　なる</a:t>
            </a:r>
            <a:endParaRPr lang="en-US" altLang="ja-JP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:Expressing manner of action or outcome of a change using the adverbial forms of adjectives and noun+</a:t>
            </a:r>
            <a:r>
              <a:rPr lang="ja-JP" altLang="en-US" sz="2800" smtClean="0"/>
              <a:t>に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156364" y="2729345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56363" y="3241964"/>
            <a:ext cx="4281055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56364" y="3809999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56364" y="4364181"/>
            <a:ext cx="4281054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56362" y="4918363"/>
            <a:ext cx="4281055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56362" y="5472545"/>
            <a:ext cx="4281055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4525</TotalTime>
  <Words>1303</Words>
  <Application>Microsoft Office PowerPoint</Application>
  <PresentationFormat>On-screen Show (4:3)</PresentationFormat>
  <Paragraphs>239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Equity</vt:lpstr>
      <vt:lpstr>日本語 JPN102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Expressing outcomes:  Adj /N＋になる</vt:lpstr>
      <vt:lpstr>～が～くなる (いadj.) ～が～になる (なadj.)</vt:lpstr>
      <vt:lpstr>話しましょう</vt:lpstr>
      <vt:lpstr>ぶんぽう４:Expressing manner of action or outcome of a change using the adverbial forms of adjectives and noun+に</vt:lpstr>
      <vt:lpstr>ぶんぽう４:Expressing manner of action or outcome of a change using the adverbial forms of adjectives and noun+に</vt:lpstr>
      <vt:lpstr>どんなリクエストをしますか。</vt:lpstr>
      <vt:lpstr>P207 Activity 4</vt:lpstr>
      <vt:lpstr>P207 Activity 5</vt:lpstr>
      <vt:lpstr>ぶんぽう5:Expressing uncertainty using ～でしょう,  ～かもしれない, and ～かも</vt:lpstr>
      <vt:lpstr>Plain form＋でしょう Probably</vt:lpstr>
      <vt:lpstr>Plain form＋でしょう Probably</vt:lpstr>
      <vt:lpstr>Slide 21</vt:lpstr>
      <vt:lpstr>Plain form＋でしょうか Polite question</vt:lpstr>
      <vt:lpstr>Plain form＋かもしれない might</vt:lpstr>
      <vt:lpstr>Plain form＋かもしれない might</vt:lpstr>
      <vt:lpstr>Plain form＋かもしれない might</vt:lpstr>
      <vt:lpstr>P212 Activity 2</vt:lpstr>
      <vt:lpstr>P212 Activity 2</vt:lpstr>
      <vt:lpstr>Plain form＋かな／かしら I wonder</vt:lpstr>
      <vt:lpstr>Plain form＋かな／かしら I wonder</vt:lpstr>
      <vt:lpstr>Plain form＋かな／かしら I wonder</vt:lpstr>
      <vt:lpstr>Slide 31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544</cp:revision>
  <dcterms:created xsi:type="dcterms:W3CDTF">2010-02-28T23:00:53Z</dcterms:created>
  <dcterms:modified xsi:type="dcterms:W3CDTF">2011-09-25T00:24:01Z</dcterms:modified>
</cp:coreProperties>
</file>