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4"/>
  </p:notesMasterIdLst>
  <p:handoutMasterIdLst>
    <p:handoutMasterId r:id="rId35"/>
  </p:handoutMasterIdLst>
  <p:sldIdLst>
    <p:sldId id="300" r:id="rId3"/>
    <p:sldId id="793" r:id="rId4"/>
    <p:sldId id="794" r:id="rId5"/>
    <p:sldId id="806" r:id="rId6"/>
    <p:sldId id="817" r:id="rId7"/>
    <p:sldId id="818" r:id="rId8"/>
    <p:sldId id="807" r:id="rId9"/>
    <p:sldId id="821" r:id="rId10"/>
    <p:sldId id="822" r:id="rId11"/>
    <p:sldId id="824" r:id="rId12"/>
    <p:sldId id="832" r:id="rId13"/>
    <p:sldId id="826" r:id="rId14"/>
    <p:sldId id="827" r:id="rId15"/>
    <p:sldId id="828" r:id="rId16"/>
    <p:sldId id="829" r:id="rId17"/>
    <p:sldId id="831" r:id="rId18"/>
    <p:sldId id="833" r:id="rId19"/>
    <p:sldId id="834" r:id="rId20"/>
    <p:sldId id="819" r:id="rId21"/>
    <p:sldId id="795" r:id="rId22"/>
    <p:sldId id="814" r:id="rId23"/>
    <p:sldId id="808" r:id="rId24"/>
    <p:sldId id="802" r:id="rId25"/>
    <p:sldId id="803" r:id="rId26"/>
    <p:sldId id="835" r:id="rId27"/>
    <p:sldId id="805" r:id="rId28"/>
    <p:sldId id="813" r:id="rId29"/>
    <p:sldId id="798" r:id="rId30"/>
    <p:sldId id="815" r:id="rId31"/>
    <p:sldId id="816" r:id="rId32"/>
    <p:sldId id="836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9526" autoAdjust="0"/>
  </p:normalViewPr>
  <p:slideViewPr>
    <p:cSldViewPr snapToGrid="0" snapToObjects="1">
      <p:cViewPr>
        <p:scale>
          <a:sx n="84" d="100"/>
          <a:sy n="84" d="100"/>
        </p:scale>
        <p:origin x="-1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A18BA-15B0-504F-80E9-FFA96EF93049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65686-0320-6C4C-BC27-556D1E4D535B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D0521-56FF-A74F-A4D8-ED02795EF8E2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291E5-E397-3448-AD97-B1C1A751D9C2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47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57E60-5419-4188-8065-4FB27C6A17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/>
              <a:t>アメリカで一番暑い州はどこですか。寒い州はどこですか。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AF57-ACAE-418A-84DF-C1439ACB6A40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BC5B5-0FF5-E64E-ACD4-EDB9654772CF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71FE7-98A3-3B4B-BE2E-601AEEF59BBC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34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96196-1162-834B-A14E-0B0D6D5193D5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04B37-5C70-2A44-99BC-6C4AA1799482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66E58-BDE7-024E-A00B-A612750F62F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5D34C21-871D-6B49-A054-C8608EC52FC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tenki.mo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4, 2010</a:t>
            </a:r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い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Deleting </a:t>
            </a:r>
            <a:r>
              <a:rPr lang="ja-JP" altLang="en-US" sz="2800" smtClean="0"/>
              <a:t>です</a:t>
            </a:r>
            <a:r>
              <a:rPr lang="en-US" altLang="ja-JP" sz="2800" dirty="0" smtClean="0"/>
              <a:t> from the polite past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38573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Polite past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シカゴは　寒い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秋は　すずしい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風が　強い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春は　あたたかい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とても　かっこいい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かおが　しかくい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380508" y="2438400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5165" y="2424545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80508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85165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80508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85165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508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85165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80508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85165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80508" y="5062681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5165" y="504882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0494-2D3A-4EA0-9AB3-F0E870B9AE05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22530" name="Picture 2" descr="ch11-vo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388" y="1520429"/>
            <a:ext cx="6920552" cy="48359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17543" y="6356350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981433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あつい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5707" y="1520429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すずしい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854" y="1524000"/>
            <a:ext cx="22382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さむい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い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Deleting </a:t>
            </a:r>
            <a:r>
              <a:rPr lang="ja-JP" altLang="en-US" sz="2800" smtClean="0"/>
              <a:t>です</a:t>
            </a:r>
            <a:r>
              <a:rPr lang="en-US" altLang="ja-JP" sz="2800" dirty="0" smtClean="0"/>
              <a:t> from the polite past affirmative form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な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Adding  </a:t>
            </a:r>
            <a:r>
              <a:rPr lang="ja-JP" altLang="en-US" sz="2800" smtClean="0"/>
              <a:t>った </a:t>
            </a:r>
            <a:r>
              <a:rPr lang="en-US" altLang="ja-JP" sz="2800" dirty="0" smtClean="0"/>
              <a:t>to the plain present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34290" y="1853622"/>
          <a:ext cx="7439892" cy="28052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659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present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しんせつ（な）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先生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200399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0473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399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0473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399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0473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399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60473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ja-JP" sz="2700" dirty="0" smtClean="0"/>
              <a:t>(</a:t>
            </a:r>
            <a:r>
              <a:rPr lang="ja-JP" altLang="en-US" sz="2700" smtClean="0"/>
              <a:t>い</a:t>
            </a:r>
            <a:r>
              <a:rPr lang="en-US" altLang="ja-JP" sz="2700" dirty="0" smtClean="0"/>
              <a:t>adj.) Deleting </a:t>
            </a:r>
            <a:r>
              <a:rPr lang="ja-JP" altLang="en-US" sz="2700" smtClean="0"/>
              <a:t>です</a:t>
            </a:r>
            <a:r>
              <a:rPr lang="en-US" altLang="ja-JP" sz="2700" dirty="0" smtClean="0"/>
              <a:t> from the polite past affirmative form </a:t>
            </a:r>
            <a:br>
              <a:rPr lang="en-US" altLang="ja-JP" sz="2700" dirty="0" smtClean="0"/>
            </a:br>
            <a:r>
              <a:rPr lang="en-US" altLang="ja-JP" sz="2700" dirty="0" smtClean="0"/>
              <a:t>(</a:t>
            </a:r>
            <a:r>
              <a:rPr lang="ja-JP" altLang="en-US" sz="2700" smtClean="0"/>
              <a:t>な</a:t>
            </a:r>
            <a:r>
              <a:rPr lang="en-US" altLang="ja-JP" sz="2700" dirty="0" smtClean="0"/>
              <a:t>adj.)Adding  </a:t>
            </a:r>
            <a:r>
              <a:rPr lang="ja-JP" altLang="en-US" sz="2700" smtClean="0"/>
              <a:t>った </a:t>
            </a:r>
            <a:r>
              <a:rPr lang="en-US" altLang="ja-JP" sz="2700" dirty="0" smtClean="0"/>
              <a:t>to the plain present affirmative 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昨日は寒かったです。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アリスさんが好きでした。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プリンストン大学の学生でした。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「なかま」は高かったです。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およぐのが上手でした。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ホストファミリーはしんせつでした。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りょこうはおもしろかったです。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36" y="3782291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463636" y="1745857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345" y="2299855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9145" y="2669187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654" y="4350327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340926" y="4719659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627417" y="3218995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negative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817" y="2232987"/>
            <a:ext cx="6812507" cy="4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Plain present 		Plain past</a:t>
            </a:r>
          </a:p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negative form		negative form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29199" y="260465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199" y="308956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0471" y="372687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0471" y="430876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0471" y="48768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0471" y="54864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0471" y="6023841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昨日は寒かったです。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アリスさんが好きでした。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プリンストン大学の学生でした。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「なかま」のきょうかしょは高かったです。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およぐのが上手でした。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ホストファミリーはしんせつでした。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りょこうはおもしろかったです。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60861" y="1752600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寒くなかった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E3E14-38A0-0946-BEFB-FD0F2B06A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471" y="2306598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7980" y="2715491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990" y="3255818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高くなかった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43" y="3796145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上手じゃなかった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7979" y="4165477"/>
            <a:ext cx="31934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しんせつじゃなかった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43" y="4821382"/>
            <a:ext cx="3245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おもしろくなかった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P201 Activity 2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4833"/>
            <a:ext cx="8504937" cy="468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P201 Activity 3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15" y="1721024"/>
            <a:ext cx="5765008" cy="513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E0B-FEBC-46AA-A337-BB8447D7A4D6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193540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672" y="1643062"/>
            <a:ext cx="2776282" cy="2041834"/>
          </a:xfrm>
          <a:prstGeom prst="rect">
            <a:avLst/>
          </a:prstGeom>
          <a:noFill/>
        </p:spPr>
      </p:pic>
      <p:pic>
        <p:nvPicPr>
          <p:cNvPr id="193541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672" y="3881438"/>
            <a:ext cx="2776281" cy="2031046"/>
          </a:xfrm>
          <a:prstGeom prst="rect">
            <a:avLst/>
          </a:prstGeom>
          <a:noFill/>
        </p:spPr>
      </p:pic>
      <p:pic>
        <p:nvPicPr>
          <p:cNvPr id="193542" name="Picture 6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3006" y="1643062"/>
            <a:ext cx="2806518" cy="2041834"/>
          </a:xfrm>
          <a:prstGeom prst="rect">
            <a:avLst/>
          </a:prstGeom>
          <a:noFill/>
        </p:spPr>
      </p:pic>
      <p:pic>
        <p:nvPicPr>
          <p:cNvPr id="193543" name="Picture 7" descr="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535" y="3881438"/>
            <a:ext cx="2806518" cy="20721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～ている</a:t>
            </a:r>
            <a:endParaRPr lang="ja-JP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 l="19148" t="10387" r="21320" b="16196"/>
          <a:stretch>
            <a:fillRect/>
          </a:stretch>
        </p:blipFill>
        <p:spPr bwMode="auto">
          <a:xfrm>
            <a:off x="6553200" y="3881438"/>
            <a:ext cx="2272168" cy="2031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 l="43660" t="29399" r="7404" b="4578"/>
          <a:stretch>
            <a:fillRect/>
          </a:stretch>
        </p:blipFill>
        <p:spPr bwMode="auto">
          <a:xfrm>
            <a:off x="6600091" y="1643062"/>
            <a:ext cx="2086709" cy="204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読みましょう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春休みは何をしますか。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今年の冬は雪がよくふりますか。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毎あさ、天気よほうを聞きますか。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プリンストンの夏はむし暑いですか。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日本語のクラスはしゅくだいが多いですか。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せんこうを東アジアけんきゅうにしたいですか。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東京と京都、どちらの方が好きですか。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3200" dirty="0" smtClean="0"/>
              <a:t>～ている（</a:t>
            </a:r>
            <a:r>
              <a:rPr lang="en-US" altLang="ja-JP" sz="3200" dirty="0" smtClean="0"/>
              <a:t>resultant state / on going action)</a:t>
            </a:r>
            <a:br>
              <a:rPr lang="en-US" altLang="ja-JP" sz="3200" dirty="0" smtClean="0"/>
            </a:br>
            <a:r>
              <a:rPr lang="en-US" sz="3200" dirty="0" smtClean="0"/>
              <a:t>Nouns and modifying clauses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22" y="1731158"/>
            <a:ext cx="5653922" cy="499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7BDF-3B3B-8B46-A8EB-4D0A5E625423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08150"/>
            <a:ext cx="8534400" cy="19812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000" dirty="0"/>
              <a:t>Column A: </a:t>
            </a:r>
            <a:r>
              <a:rPr lang="ja-JP" altLang="en-US" sz="2000" dirty="0"/>
              <a:t>およぎに行きます。　</a:t>
            </a:r>
            <a:r>
              <a:rPr lang="en-US" altLang="ja-JP" sz="2000" dirty="0"/>
              <a:t>Column B: </a:t>
            </a:r>
            <a:r>
              <a:rPr lang="ja-JP" altLang="en-US" sz="2000" dirty="0"/>
              <a:t>寒いです。</a:t>
            </a:r>
            <a:endParaRPr lang="en-US" altLang="ja-JP" sz="2000" dirty="0" smtClean="0"/>
          </a:p>
          <a:p>
            <a:pPr>
              <a:buFontTx/>
              <a:buNone/>
            </a:pPr>
            <a:endParaRPr lang="en-US" altLang="ja-JP" sz="2000" dirty="0" smtClean="0"/>
          </a:p>
          <a:p>
            <a:pPr>
              <a:buFontTx/>
              <a:buNone/>
            </a:pPr>
            <a:r>
              <a:rPr lang="en-US" altLang="ja-JP" sz="2000" dirty="0" smtClean="0"/>
              <a:t>A</a:t>
            </a:r>
            <a:r>
              <a:rPr lang="en-US" altLang="ja-JP" sz="2000" dirty="0"/>
              <a:t>: </a:t>
            </a:r>
            <a:r>
              <a:rPr lang="ja-JP" altLang="en-US" sz="2000" dirty="0"/>
              <a:t>およぎに行き</a:t>
            </a:r>
            <a:r>
              <a:rPr lang="ja-JP" altLang="en-US" sz="2000" u="sng" dirty="0"/>
              <a:t>ませんか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>
              <a:buFontTx/>
              <a:buNone/>
            </a:pPr>
            <a:r>
              <a:rPr lang="en-US" altLang="ja-JP" sz="2000" dirty="0"/>
              <a:t>B:  </a:t>
            </a:r>
            <a:r>
              <a:rPr lang="ja-JP" altLang="en-US" sz="2000" dirty="0"/>
              <a:t>ええ、でも、今日はちょっと寒いので、明日にし</a:t>
            </a:r>
            <a:r>
              <a:rPr lang="ja-JP" altLang="en-US" sz="2000" u="sng" dirty="0"/>
              <a:t>ませんか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>
              <a:buFontTx/>
              <a:buNone/>
            </a:pPr>
            <a:r>
              <a:rPr lang="en-US" altLang="ja-JP" sz="2000" dirty="0"/>
              <a:t>A: </a:t>
            </a:r>
            <a:r>
              <a:rPr lang="ja-JP" altLang="en-US" sz="2000" dirty="0"/>
              <a:t>ああ、いいですよ。じゃあ、そうし</a:t>
            </a:r>
            <a:r>
              <a:rPr lang="ja-JP" altLang="en-US" sz="2000" u="sng" dirty="0"/>
              <a:t>ましょう</a:t>
            </a:r>
            <a:r>
              <a:rPr lang="ja-JP" altLang="en-US" sz="2000" dirty="0"/>
              <a:t>。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28600" y="4054475"/>
            <a:ext cx="8534400" cy="2667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ja-JP" sz="2200" dirty="0"/>
              <a:t>		</a:t>
            </a:r>
            <a:r>
              <a:rPr lang="en-US" altLang="ja-JP" sz="2200" u="sng" dirty="0"/>
              <a:t>Column </a:t>
            </a:r>
            <a:r>
              <a:rPr lang="en-US" altLang="ja-JP" sz="2200" u="sng" dirty="0" smtClean="0"/>
              <a:t>A</a:t>
            </a:r>
            <a:r>
              <a:rPr lang="en-US" altLang="ja-JP" sz="2200" dirty="0" smtClean="0"/>
              <a:t>						</a:t>
            </a:r>
            <a:r>
              <a:rPr lang="en-US" altLang="ja-JP" sz="2200" u="sng" dirty="0" smtClean="0"/>
              <a:t>Column B</a:t>
            </a:r>
            <a:r>
              <a:rPr lang="en-US" altLang="ja-JP" sz="2200" dirty="0" smtClean="0"/>
              <a:t>	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ja-JP" sz="2200" dirty="0"/>
              <a:t>1.</a:t>
            </a:r>
            <a:r>
              <a:rPr lang="ja-JP" altLang="en-US" sz="2200" dirty="0"/>
              <a:t>週末にスキーに</a:t>
            </a:r>
            <a:r>
              <a:rPr lang="ja-JP" altLang="en-US" sz="2200" dirty="0" smtClean="0"/>
              <a:t>行きます。　　あたたかくて</a:t>
            </a:r>
            <a:r>
              <a:rPr lang="ja-JP" altLang="en-US" sz="2200" dirty="0"/>
              <a:t>、雪がないかもしれません。</a:t>
            </a:r>
            <a:endParaRPr lang="en-US" altLang="ja-JP" sz="2200" dirty="0"/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ja-JP" sz="2200" dirty="0"/>
              <a:t>2.</a:t>
            </a:r>
            <a:r>
              <a:rPr lang="ja-JP" altLang="en-US" sz="2200" dirty="0"/>
              <a:t>ピクニックに行きます</a:t>
            </a:r>
            <a:r>
              <a:rPr lang="ja-JP" altLang="en-US" sz="2200" dirty="0" smtClean="0"/>
              <a:t>。　　　　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むし暑くなりそうです。</a:t>
            </a:r>
            <a:endParaRPr lang="en-US" altLang="ja-JP" sz="2200" dirty="0" smtClean="0"/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ja-JP" sz="2200" dirty="0" smtClean="0"/>
              <a:t>3.</a:t>
            </a:r>
            <a:r>
              <a:rPr lang="ja-JP" altLang="en-US" sz="2200" dirty="0" smtClean="0"/>
              <a:t>ごご、ゴルフをします。　　　　</a:t>
            </a:r>
            <a:r>
              <a:rPr lang="en-US" altLang="ja-JP" sz="2200" dirty="0" smtClean="0"/>
              <a:t>  </a:t>
            </a:r>
            <a:r>
              <a:rPr lang="ja-JP" altLang="en-US" sz="2200" dirty="0" smtClean="0"/>
              <a:t>雨になるかもしれません。</a:t>
            </a:r>
            <a:endParaRPr lang="en-US" altLang="ja-JP" sz="2200" dirty="0" smtClean="0"/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ja-JP" sz="2200" dirty="0" smtClean="0"/>
              <a:t>4</a:t>
            </a:r>
            <a:r>
              <a:rPr lang="en-US" altLang="ja-JP" sz="2200" dirty="0"/>
              <a:t>.</a:t>
            </a:r>
            <a:r>
              <a:rPr lang="ja-JP" altLang="en-US" sz="2200" dirty="0"/>
              <a:t>６月に日本に行きます。　　　　６月の日本は雨が多いです。</a:t>
            </a:r>
            <a:endParaRPr lang="en-US" altLang="ja-JP" sz="2200" dirty="0"/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ja-JP" sz="2200" dirty="0"/>
              <a:t>5.</a:t>
            </a:r>
            <a:r>
              <a:rPr lang="ja-JP" altLang="en-US" sz="2200" dirty="0"/>
              <a:t>土曜日にパーティをします。</a:t>
            </a:r>
            <a:r>
              <a:rPr lang="ja-JP" altLang="en-US" sz="2200" dirty="0" smtClean="0"/>
              <a:t>　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週末</a:t>
            </a:r>
            <a:r>
              <a:rPr lang="ja-JP" altLang="en-US" sz="2200" dirty="0"/>
              <a:t>にたいふうが来るかもしれません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3886200" y="405447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Invitation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722B-D4BD-E24B-85AE-A47B6951EE11}" type="slidenum">
              <a:rPr lang="en-US" altLang="ja-JP"/>
              <a:pPr/>
              <a:t>22</a:t>
            </a:fld>
            <a:endParaRPr lang="en-US" altLang="ja-JP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カジュアルスピーチ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みち子さんとアリスさんは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友だちです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。みち子さんは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アリス</a:t>
            </a:r>
            <a:endParaRPr lang="en-US" altLang="ja-JP" sz="24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さんとカラオケ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に行きたいですから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、でんわを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します。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400" dirty="0"/>
          </a:p>
          <a:p>
            <a:pPr>
              <a:lnSpc>
                <a:spcPct val="90000"/>
              </a:lnSpc>
              <a:buFontTx/>
              <a:buNone/>
            </a:pPr>
            <a:endParaRPr lang="ja-JP" altLang="en-US" sz="2400" dirty="0"/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228600" y="1405994"/>
            <a:ext cx="8610600" cy="419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みち</a:t>
            </a:r>
            <a:r>
              <a:rPr lang="ja-JP" sz="2400" b="1" dirty="0">
                <a:latin typeface="ＤＦＰ教科書体W4"/>
                <a:ea typeface="ＤＦＰ教科書体W4"/>
                <a:cs typeface="ＤＦＰ教科書体W4"/>
              </a:rPr>
              <a:t>子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も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しもし、みちこだけど。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アリス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あ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っ、みち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子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。どうした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の？</a:t>
            </a:r>
            <a:endParaRPr lang="en-US" altLang="ja-JP" sz="24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みち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子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今、何してる？</a:t>
            </a:r>
            <a:endParaRPr lang="en-US" altLang="ja-JP" sz="24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アリス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テレビ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見てるんだけど。</a:t>
            </a:r>
            <a:endParaRPr lang="en-US" altLang="ja-JP" sz="24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み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ち</a:t>
            </a:r>
            <a:r>
              <a:rPr lang="ja-JP" sz="2400" b="1" dirty="0">
                <a:latin typeface="ＤＦＰ教科書体W4"/>
                <a:ea typeface="ＤＦＰ教科書体W4"/>
                <a:cs typeface="ＤＦＰ教科書体W4"/>
              </a:rPr>
              <a:t>子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今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からカラオケ行かない？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アリス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うん、行く、行く。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え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き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の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まえ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の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カラオケ？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みち</a:t>
            </a:r>
            <a:r>
              <a:rPr lang="ja-JP" sz="2400" b="1" dirty="0">
                <a:latin typeface="ＤＦＰ教科書体W4"/>
                <a:ea typeface="ＤＦＰ教科書体W4"/>
                <a:cs typeface="ＤＦＰ教科書体W4"/>
              </a:rPr>
              <a:t>子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ううん、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大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学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の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としょかんのまえに新しい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お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みせ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が</a:t>
            </a:r>
          </a:p>
          <a:p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　　　	あ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るんだけど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、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そこ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に　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行かない？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アリス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そう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ね。あたらしいおみ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せ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の方がおもしろそう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みち</a:t>
            </a:r>
            <a:r>
              <a:rPr lang="ja-JP" sz="2400" b="1" dirty="0">
                <a:latin typeface="ＤＦＰ教科書体W4"/>
                <a:ea typeface="ＤＦＰ教科書体W4"/>
                <a:cs typeface="ＤＦＰ教科書体W4"/>
              </a:rPr>
              <a:t>子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じ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ゃあ、そのおみせ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の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まえで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８時はどう？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アリス</a:t>
            </a:r>
            <a:r>
              <a:rPr lang="ja-JP" sz="2400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r>
              <a:rPr lang="en-US" altLang="ja-JP" sz="2400" b="1" dirty="0" smtClean="0">
                <a:latin typeface="ＤＦＰ教科書体W4"/>
                <a:ea typeface="ＤＦＰ教科書体W4"/>
                <a:cs typeface="ＤＦＰ教科書体W4"/>
              </a:rPr>
              <a:t>	</a:t>
            </a:r>
            <a:r>
              <a:rPr lang="en-US" sz="2400" b="1" dirty="0" smtClean="0">
                <a:latin typeface="ＤＦＰ教科書体W4"/>
                <a:ea typeface="ＤＦＰ教科書体W4"/>
                <a:cs typeface="ＤＦＰ教科書体W4"/>
              </a:rPr>
              <a:t>う</a:t>
            </a:r>
            <a:r>
              <a:rPr lang="en-US" sz="2400" b="1" dirty="0">
                <a:latin typeface="ＤＦＰ教科書体W4"/>
                <a:ea typeface="ＤＦＰ教科書体W4"/>
                <a:cs typeface="ＤＦＰ教科書体W4"/>
              </a:rPr>
              <a:t>ん。じゃあ、あとで。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31352" y="5657671"/>
            <a:ext cx="450405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１</a:t>
            </a: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）でんわを</a:t>
            </a: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かける</a:t>
            </a: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　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pPr>
              <a:spcBef>
                <a:spcPct val="50000"/>
              </a:spcBef>
            </a:pP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２</a:t>
            </a: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）</a:t>
            </a: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友だちを（イベントに）さそう　</a:t>
            </a:r>
            <a:endParaRPr lang="en-US" altLang="ja-JP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pPr>
              <a:spcBef>
                <a:spcPct val="50000"/>
              </a:spcBef>
            </a:pP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３</a:t>
            </a: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）時間と</a:t>
            </a:r>
            <a:r>
              <a:rPr lang="ja-JP" altLang="en-US" b="1" dirty="0" smtClean="0">
                <a:latin typeface="ＤＦＰ教科書体W4"/>
                <a:ea typeface="ＤＦＰ教科書体W4"/>
                <a:cs typeface="ＤＦＰ教科書体W4"/>
              </a:rPr>
              <a:t>会うところを</a:t>
            </a:r>
            <a:r>
              <a:rPr lang="ja-JP" altLang="en-US" b="1" dirty="0">
                <a:latin typeface="ＤＦＰ教科書体W4"/>
                <a:ea typeface="ＤＦＰ教科書体W4"/>
                <a:cs typeface="ＤＦＰ教科書体W4"/>
              </a:rPr>
              <a:t>きめる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3AD3-9622-7B42-A4C6-5BD64E888CC2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457201"/>
            <a:ext cx="86090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>
                <a:latin typeface="Osaka" pitchFamily="-112" charset="-128"/>
                <a:ea typeface="Osaka" pitchFamily="-112" charset="-128"/>
                <a:cs typeface="Osaka" pitchFamily="-112" charset="-128"/>
              </a:rPr>
              <a:t>A</a:t>
            </a:r>
            <a:r>
              <a:rPr lang="ja-JP" b="1" dirty="0">
                <a:latin typeface="Osaka" pitchFamily="-112" charset="-128"/>
                <a:ea typeface="Osaka" pitchFamily="-112" charset="-128"/>
                <a:cs typeface="Osaka" pitchFamily="-112" charset="-128"/>
              </a:rPr>
              <a:t>は</a:t>
            </a:r>
            <a:r>
              <a:rPr lang="en-US" altLang="ja-JP" b="1" dirty="0">
                <a:latin typeface="Osaka" pitchFamily="-112" charset="-128"/>
                <a:ea typeface="Osaka" pitchFamily="-112" charset="-128"/>
                <a:cs typeface="Osaka" pitchFamily="-112" charset="-128"/>
              </a:rPr>
              <a:t>B</a:t>
            </a:r>
            <a:r>
              <a:rPr lang="ja-JP" b="1" dirty="0">
                <a:latin typeface="Osaka" pitchFamily="-112" charset="-128"/>
                <a:ea typeface="Osaka" pitchFamily="-112" charset="-128"/>
                <a:cs typeface="Osaka" pitchFamily="-112" charset="-128"/>
              </a:rPr>
              <a:t>が</a:t>
            </a:r>
            <a:r>
              <a:rPr lang="en-US" altLang="ja-JP" b="1" dirty="0" smtClean="0">
                <a:latin typeface="Osaka" pitchFamily="-112" charset="-128"/>
                <a:ea typeface="Osaka" pitchFamily="-112" charset="-128"/>
                <a:cs typeface="Osaka" pitchFamily="-112" charset="-128"/>
              </a:rPr>
              <a:t>C</a:t>
            </a:r>
            <a:endParaRPr lang="en-US" altLang="ja-JP" dirty="0" smtClean="0">
              <a:latin typeface="Osaka" pitchFamily="-112" charset="-128"/>
              <a:ea typeface="Osaka" pitchFamily="-112" charset="-128"/>
              <a:cs typeface="Osaka" pitchFamily="-112" charset="-128"/>
            </a:endParaRPr>
          </a:p>
          <a:p>
            <a:pPr algn="ctr"/>
            <a:r>
              <a:rPr lang="en-US" altLang="ja-JP" dirty="0">
                <a:latin typeface="Osaka" pitchFamily="-112" charset="-128"/>
                <a:ea typeface="Osaka" pitchFamily="-112" charset="-128"/>
                <a:cs typeface="Osaka" pitchFamily="-112" charset="-128"/>
              </a:rPr>
              <a:t>Describing the characteristics of places objects, and time.</a:t>
            </a:r>
          </a:p>
          <a:p>
            <a:pPr algn="ctr"/>
            <a:endParaRPr lang="ja-JP" altLang="en-US" dirty="0">
              <a:latin typeface="Osaka" pitchFamily="-112" charset="-128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544888" y="2732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88988" y="189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90600" y="2209800"/>
            <a:ext cx="1104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1.</a:t>
            </a:r>
            <a:r>
              <a:rPr lang="en-US" altLang="ja-JP" dirty="0" smtClean="0"/>
              <a:t> </a:t>
            </a:r>
            <a:r>
              <a:rPr lang="ja-JP" altLang="en-US" dirty="0" smtClean="0"/>
              <a:t>東京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endParaRPr lang="ja-JP" altLang="en-US" dirty="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048000" y="22098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/>
              <a:t>人</a:t>
            </a:r>
            <a:r>
              <a:rPr lang="ja-JP" altLang="en-US" dirty="0" smtClean="0">
                <a:solidFill>
                  <a:srgbClr val="0000FF"/>
                </a:solidFill>
              </a:rPr>
              <a:t>が</a:t>
            </a:r>
            <a:endParaRPr lang="ja-JP" altLang="en-US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268787" y="2209800"/>
            <a:ext cx="121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/>
              <a:t>多いです</a:t>
            </a:r>
            <a:r>
              <a:rPr lang="ja-JP" altLang="en-US" dirty="0"/>
              <a:t>。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990600" y="274320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2. </a:t>
            </a:r>
            <a:r>
              <a:rPr lang="ja-JP" altLang="en-US"/>
              <a:t>イリノイ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048000" y="2743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雪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  <a:r>
              <a:rPr lang="en-US" altLang="ja-JP"/>
              <a:t> 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191000" y="2743200"/>
            <a:ext cx="121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/>
              <a:t>多いです</a:t>
            </a:r>
            <a:r>
              <a:rPr lang="ja-JP" altLang="en-US" dirty="0"/>
              <a:t>。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990600" y="33528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3. </a:t>
            </a:r>
            <a:r>
              <a:rPr lang="ja-JP" altLang="en-US"/>
              <a:t>パデュー大学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81400" y="3352800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アメフト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5334000" y="3352800"/>
            <a:ext cx="205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ゆうめいです。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990600" y="39624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4. </a:t>
            </a:r>
            <a:r>
              <a:rPr lang="ja-JP" altLang="en-US"/>
              <a:t>とうきょう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971800" y="3962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人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810000" y="3962400"/>
            <a:ext cx="121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/>
              <a:t>多いです</a:t>
            </a:r>
            <a:r>
              <a:rPr lang="ja-JP" altLang="en-US" dirty="0"/>
              <a:t>。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990600" y="4648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5. </a:t>
            </a:r>
            <a:r>
              <a:rPr lang="ja-JP" altLang="en-US"/>
              <a:t>ニューヨーク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3581400" y="4648200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じゆうのめがみ</a:t>
            </a:r>
            <a:r>
              <a:rPr lang="en-US" altLang="ja-JP"/>
              <a:t> 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324600" y="4648200"/>
            <a:ext cx="205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ゆうめいです。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990600" y="53340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6. </a:t>
            </a:r>
            <a:r>
              <a:rPr lang="ja-JP" altLang="en-US"/>
              <a:t>冬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  <a:endParaRPr lang="ja-JP" alt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2209800" y="535305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雪</a:t>
            </a:r>
            <a:r>
              <a:rPr lang="en-US" altLang="ja-JP"/>
              <a:t> 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3124200" y="5334000"/>
            <a:ext cx="121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/>
              <a:t>多いです</a:t>
            </a:r>
            <a:r>
              <a:rPr lang="ja-JP" altLang="en-US" dirty="0"/>
              <a:t>。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990600" y="59436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7. </a:t>
            </a:r>
            <a:r>
              <a:rPr lang="ja-JP" altLang="en-US"/>
              <a:t>春</a:t>
            </a:r>
            <a:r>
              <a:rPr lang="ja-JP" altLang="en-US">
                <a:solidFill>
                  <a:srgbClr val="FF0000"/>
                </a:solidFill>
              </a:rPr>
              <a:t>は</a:t>
            </a:r>
            <a:endParaRPr lang="ja-JP" altLang="en-US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2133600" y="5943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はな</a:t>
            </a:r>
            <a:r>
              <a:rPr lang="en-US" altLang="ja-JP"/>
              <a:t> </a:t>
            </a:r>
            <a:r>
              <a:rPr lang="ja-JP" altLang="en-US">
                <a:solidFill>
                  <a:srgbClr val="0000FF"/>
                </a:solidFill>
              </a:rPr>
              <a:t>が</a:t>
            </a: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3276600" y="5943600"/>
            <a:ext cx="180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きれいです。</a:t>
            </a:r>
          </a:p>
        </p:txBody>
      </p:sp>
      <p:pic>
        <p:nvPicPr>
          <p:cNvPr id="62491" name="Picture 27" descr="NY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181600"/>
            <a:ext cx="1752600" cy="1314450"/>
          </a:xfrm>
          <a:prstGeom prst="rect">
            <a:avLst/>
          </a:prstGeom>
          <a:noFill/>
        </p:spPr>
      </p:pic>
      <p:pic>
        <p:nvPicPr>
          <p:cNvPr id="6249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352800"/>
            <a:ext cx="1295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9" grpId="0"/>
      <p:bldP spid="62470" grpId="0"/>
      <p:bldP spid="62471" grpId="0"/>
      <p:bldP spid="62472" grpId="0"/>
      <p:bldP spid="62473" grpId="0"/>
      <p:bldP spid="62474" grpId="0"/>
      <p:bldP spid="62475" grpId="0"/>
      <p:bldP spid="62476" grpId="0"/>
      <p:bldP spid="62477" grpId="0"/>
      <p:bldP spid="62478" grpId="0"/>
      <p:bldP spid="62479" grpId="0"/>
      <p:bldP spid="62480" grpId="0"/>
      <p:bldP spid="62481" grpId="0"/>
      <p:bldP spid="62482" grpId="0"/>
      <p:bldP spid="62483" grpId="0"/>
      <p:bldP spid="62484" grpId="0"/>
      <p:bldP spid="62485" grpId="0"/>
      <p:bldP spid="62486" grpId="0"/>
      <p:bldP spid="62487" grpId="0"/>
      <p:bldP spid="62488" grpId="0"/>
      <p:bldP spid="624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5688-910A-274F-A6BD-1F626D7B22D5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A (place) </a:t>
            </a:r>
            <a:r>
              <a:rPr 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は</a:t>
            </a:r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 B </a:t>
            </a:r>
            <a:r>
              <a:rPr 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が</a:t>
            </a:r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 C</a:t>
            </a:r>
            <a:endParaRPr lang="en-US" altLang="ja-JP" sz="2400" b="1" dirty="0">
              <a:solidFill>
                <a:schemeClr val="tx1"/>
              </a:solidFill>
              <a:latin typeface="Osaka" pitchFamily="-112" charset="-128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1) You are at a big intersection Tokyo. You see hundreds of people passing by.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2) You are visiting your friend in Seattle. It’s been raining for three days.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3)</a:t>
            </a:r>
            <a:r>
              <a:rPr lang="en-US" altLang="ja-JP" sz="2800" dirty="0" smtClean="0"/>
              <a:t> You are in Chicago. You </a:t>
            </a:r>
            <a:r>
              <a:rPr lang="en-US" altLang="ja-JP" sz="2800" dirty="0"/>
              <a:t>are on the way to go to class with you friend. The wind is very strong.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ja-JP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4) You are trying to find a gift at a department store in </a:t>
            </a:r>
            <a:r>
              <a:rPr lang="en-US" altLang="ja-JP" sz="2800" dirty="0" err="1"/>
              <a:t>tokyo</a:t>
            </a:r>
            <a:r>
              <a:rPr lang="en-US" altLang="ja-JP" sz="2800" dirty="0"/>
              <a:t>, but everything is very expensive.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u="sng" dirty="0" smtClean="0"/>
              <a:t>　　　</a:t>
            </a:r>
            <a:r>
              <a:rPr lang="ja-JP" altLang="en-US" dirty="0" smtClean="0"/>
              <a:t>は</a:t>
            </a:r>
            <a:r>
              <a:rPr lang="ja-JP" altLang="en-US" u="sng" dirty="0" smtClean="0"/>
              <a:t>　　　</a:t>
            </a:r>
            <a:r>
              <a:rPr lang="ja-JP" altLang="en-US" dirty="0" smtClean="0"/>
              <a:t>が　ゆうめいです。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u="sng" dirty="0" smtClean="0"/>
              <a:t>　　　</a:t>
            </a:r>
            <a:r>
              <a:rPr lang="ja-JP" altLang="en-US" dirty="0" smtClean="0"/>
              <a:t>は</a:t>
            </a:r>
            <a:r>
              <a:rPr lang="ja-JP" altLang="en-US" u="sng" dirty="0" smtClean="0"/>
              <a:t>　　　</a:t>
            </a:r>
            <a:r>
              <a:rPr lang="ja-JP" altLang="en-US" dirty="0" smtClean="0"/>
              <a:t>が　多いです。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u="sng" dirty="0" smtClean="0"/>
              <a:t>　　　</a:t>
            </a:r>
            <a:r>
              <a:rPr lang="ja-JP" altLang="en-US" dirty="0" smtClean="0"/>
              <a:t>は</a:t>
            </a:r>
            <a:r>
              <a:rPr lang="ja-JP" altLang="en-US" u="sng" dirty="0" smtClean="0"/>
              <a:t>　　　</a:t>
            </a:r>
            <a:r>
              <a:rPr lang="ja-JP" altLang="en-US" dirty="0" smtClean="0"/>
              <a:t>が　</a:t>
            </a:r>
            <a:r>
              <a:rPr lang="ja-JP" altLang="en-US" u="sng" dirty="0" smtClean="0"/>
              <a:t>　　　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A (place) </a:t>
            </a:r>
            <a:r>
              <a:rPr 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は</a:t>
            </a:r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 B </a:t>
            </a:r>
            <a:r>
              <a:rPr 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が</a:t>
            </a:r>
            <a:r>
              <a:rPr lang="en-US" altLang="ja-JP" sz="3600" b="1" dirty="0" smtClean="0">
                <a:solidFill>
                  <a:schemeClr val="tx1"/>
                </a:solidFill>
                <a:latin typeface="Osaka" pitchFamily="-112" charset="-128"/>
                <a:ea typeface="Osaka" pitchFamily="-112" charset="-128"/>
                <a:cs typeface="Osaka" pitchFamily="-112" charset="-128"/>
              </a:rPr>
              <a:t> C</a:t>
            </a:r>
            <a:endParaRPr lang="en-US" altLang="ja-JP" sz="2400" b="1" dirty="0">
              <a:solidFill>
                <a:schemeClr val="tx1"/>
              </a:solidFill>
              <a:latin typeface="Osaka" pitchFamily="-112" charset="-128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DBBE-8E88-3647-AC23-6FCB1579E37C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89777"/>
            <a:ext cx="7772400" cy="32766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/>
              <a:t>１）</a:t>
            </a:r>
            <a:r>
              <a:rPr lang="en-US" altLang="ja-JP" dirty="0"/>
              <a:t>〜</a:t>
            </a:r>
            <a:r>
              <a:rPr lang="ja-JP" altLang="en-US" dirty="0"/>
              <a:t>さんの大学</a:t>
            </a:r>
            <a:r>
              <a:rPr lang="ja-JP" altLang="en-US" u="sng" dirty="0"/>
              <a:t>は</a:t>
            </a:r>
            <a:r>
              <a:rPr lang="ja-JP" altLang="en-US" dirty="0"/>
              <a:t>何がゆうめいですか。</a:t>
            </a:r>
            <a:endParaRPr lang="en-US" altLang="ja-JP" dirty="0"/>
          </a:p>
          <a:p>
            <a:pPr>
              <a:buFontTx/>
              <a:buNone/>
            </a:pPr>
            <a:r>
              <a:rPr lang="ja-JP" altLang="en-US" dirty="0"/>
              <a:t>２）</a:t>
            </a:r>
            <a:r>
              <a:rPr lang="en-US" altLang="ja-JP" dirty="0"/>
              <a:t>〜</a:t>
            </a:r>
            <a:r>
              <a:rPr lang="ja-JP" altLang="en-US" dirty="0"/>
              <a:t>さん</a:t>
            </a:r>
            <a:r>
              <a:rPr lang="ja-JP" altLang="en-US" u="sng" dirty="0"/>
              <a:t>は</a:t>
            </a:r>
            <a:r>
              <a:rPr lang="ja-JP" altLang="en-US" dirty="0"/>
              <a:t>何</a:t>
            </a:r>
            <a:r>
              <a:rPr lang="ja-JP" altLang="en-US" u="sng" dirty="0"/>
              <a:t>が</a:t>
            </a:r>
            <a:r>
              <a:rPr lang="ja-JP" altLang="en-US" dirty="0"/>
              <a:t>上手ですか。</a:t>
            </a:r>
            <a:endParaRPr lang="en-US" altLang="ja-JP" dirty="0"/>
          </a:p>
          <a:p>
            <a:pPr>
              <a:buFontTx/>
              <a:buNone/>
            </a:pPr>
            <a:r>
              <a:rPr lang="ja-JP" altLang="en-US" dirty="0"/>
              <a:t>３）</a:t>
            </a:r>
            <a:r>
              <a:rPr lang="en-US" altLang="ja-JP" dirty="0"/>
              <a:t>GF</a:t>
            </a:r>
            <a:r>
              <a:rPr lang="ja-JP" altLang="en-US" dirty="0"/>
              <a:t>／</a:t>
            </a:r>
            <a:r>
              <a:rPr lang="en-US" altLang="ja-JP" dirty="0"/>
              <a:t>BF</a:t>
            </a:r>
            <a:r>
              <a:rPr lang="ja-JP" altLang="en-US" u="sng" dirty="0"/>
              <a:t>は</a:t>
            </a:r>
            <a:r>
              <a:rPr lang="ja-JP" altLang="en-US" dirty="0"/>
              <a:t>どんな人</a:t>
            </a:r>
            <a:r>
              <a:rPr lang="ja-JP" altLang="en-US" u="sng" dirty="0"/>
              <a:t>が</a:t>
            </a:r>
            <a:r>
              <a:rPr lang="ja-JP" altLang="en-US" dirty="0"/>
              <a:t>いいですか。</a:t>
            </a:r>
            <a:endParaRPr lang="en-US" altLang="ja-JP" dirty="0"/>
          </a:p>
          <a:p>
            <a:pPr>
              <a:buFontTx/>
              <a:buNone/>
            </a:pPr>
            <a:r>
              <a:rPr lang="ja-JP" altLang="en-US" dirty="0"/>
              <a:t>４）日本語</a:t>
            </a:r>
            <a:r>
              <a:rPr lang="ja-JP" altLang="en-US" u="sng" dirty="0"/>
              <a:t>は</a:t>
            </a:r>
            <a:r>
              <a:rPr lang="ja-JP" altLang="en-US" dirty="0"/>
              <a:t>何</a:t>
            </a:r>
            <a:r>
              <a:rPr lang="ja-JP" altLang="en-US" u="sng" dirty="0"/>
              <a:t>が</a:t>
            </a:r>
            <a:r>
              <a:rPr lang="ja-JP" altLang="en-US" dirty="0"/>
              <a:t>一番むずかしいですか。</a:t>
            </a:r>
            <a:endParaRPr lang="en-US" altLang="ja-JP" dirty="0"/>
          </a:p>
          <a:p>
            <a:pPr>
              <a:buFontTx/>
              <a:buNone/>
            </a:pPr>
            <a:r>
              <a:rPr lang="ja-JP" altLang="en-US" dirty="0"/>
              <a:t>５）？？？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A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B 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C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E959-0ED3-2C41-B220-A1D66E0F2BF9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/>
              <a:t>ホームタウン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685800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ホームタウンをホストファミリーにせつめいしましょう。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7526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アリスさんのホーウタウンは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どこ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ウィスコンシンのマディソンです。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ウィスコンシンはどこにありますか？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シカゴの北の方にあります。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そうですか。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気候（きこう）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はどうですか。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夏は暑くて、冬は寒いんです。雪も多いです。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どの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きせつ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が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一番いいですか。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私は秋が好きですね。木の葉（は）が赤くなって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　　　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　とても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きれいです。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ウィスコンシンは何が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ゆうめい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そうですね。チーズとビールがゆうめいですね。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そうですか。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dirty="0"/>
              <a:t>　</a:t>
            </a:r>
            <a:endParaRPr lang="ja-JP" altLang="en-US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787" y="1752600"/>
            <a:ext cx="1573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天気予報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tenki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84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A288-E4EC-CA45-B0A7-B0A99873F620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7416800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3200" dirty="0"/>
              <a:t>　せかいの天気</a:t>
            </a:r>
            <a:r>
              <a:rPr kumimoji="1" lang="ja-JP" altLang="en-US" sz="3200" dirty="0" smtClean="0"/>
              <a:t>よほ</a:t>
            </a:r>
            <a:r>
              <a:rPr kumimoji="1" lang="ja-JP" altLang="ja-JP" sz="3200" dirty="0" smtClean="0"/>
              <a:t>う</a:t>
            </a:r>
            <a:endParaRPr kumimoji="1" lang="en-US" altLang="ja-JP" sz="3200" dirty="0" smtClean="0"/>
          </a:p>
          <a:p>
            <a:pPr algn="ctr" eaLnBrk="1" hangingPunct="1">
              <a:spcBef>
                <a:spcPct val="50000"/>
              </a:spcBef>
            </a:pPr>
            <a:r>
              <a:rPr kumimoji="1" lang="ja-JP" altLang="en-US" sz="1400" dirty="0" smtClean="0"/>
              <a:t>　</a:t>
            </a:r>
            <a:r>
              <a:rPr kumimoji="1" lang="ja-JP" altLang="en-US" sz="1400" dirty="0"/>
              <a:t>（</a:t>
            </a:r>
            <a:r>
              <a:rPr kumimoji="1" lang="en-US" altLang="ja-JP" sz="1400" dirty="0"/>
              <a:t>Around the world)</a:t>
            </a: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>
            <p:ph/>
          </p:nvPr>
        </p:nvGraphicFramePr>
        <p:xfrm>
          <a:off x="468313" y="1268413"/>
          <a:ext cx="8229600" cy="2628901"/>
        </p:xfrm>
        <a:graphic>
          <a:graphicData uri="http://schemas.openxmlformats.org/drawingml/2006/table">
            <a:tbl>
              <a:tblPr/>
              <a:tblGrid>
                <a:gridCol w="777875"/>
                <a:gridCol w="1490662"/>
                <a:gridCol w="1490663"/>
                <a:gridCol w="1490662"/>
                <a:gridCol w="1489075"/>
                <a:gridCol w="149066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　とうきょう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例）東京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　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アンカレッジ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ニューヨーク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シドニー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ロサンゼルス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天気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雪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くもり｜雨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晴れ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くもり／晴れ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気温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１５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６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－８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－２０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―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１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３３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２０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４０％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８０％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３０％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468313" y="4149725"/>
            <a:ext cx="835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ja-JP" altLang="en-US" sz="2800"/>
              <a:t>明日の</a:t>
            </a:r>
            <a:r>
              <a:rPr kumimoji="1" lang="ja-JP" altLang="en-US" sz="2800" u="sng"/>
              <a:t>東京</a:t>
            </a:r>
            <a:r>
              <a:rPr kumimoji="1" lang="ja-JP" altLang="en-US" sz="2800"/>
              <a:t>の天気は</a:t>
            </a:r>
            <a:r>
              <a:rPr kumimoji="1" lang="ja-JP" altLang="en-US" sz="2800" u="sng"/>
              <a:t>くもり</a:t>
            </a:r>
            <a:r>
              <a:rPr kumimoji="1" lang="ja-JP" altLang="en-US" sz="2800">
                <a:solidFill>
                  <a:srgbClr val="FF0000"/>
                </a:solidFill>
              </a:rPr>
              <a:t>でしょう</a:t>
            </a:r>
            <a:r>
              <a:rPr kumimoji="1" lang="ja-JP" altLang="en-US" sz="2800"/>
              <a:t>。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228600" y="4941888"/>
            <a:ext cx="391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ja-JP" altLang="en-US" sz="2800"/>
              <a:t>さいこう気温は</a:t>
            </a:r>
            <a:r>
              <a:rPr kumimoji="1" lang="ja-JP" altLang="en-US" sz="2800" u="sng"/>
              <a:t>１５度</a:t>
            </a:r>
            <a:r>
              <a:rPr kumimoji="1" lang="ja-JP" altLang="en-US" sz="2800">
                <a:solidFill>
                  <a:srgbClr val="FF0000"/>
                </a:solidFill>
              </a:rPr>
              <a:t>で</a:t>
            </a:r>
            <a:r>
              <a:rPr kumimoji="1" lang="ja-JP" altLang="en-US" sz="2800"/>
              <a:t>、</a:t>
            </a: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468313" y="5734050"/>
            <a:ext cx="835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ja-JP" altLang="en-US" sz="2800" u="sng"/>
              <a:t>東京</a:t>
            </a:r>
            <a:r>
              <a:rPr kumimoji="1" lang="ja-JP" altLang="en-US" sz="2800"/>
              <a:t>では、</a:t>
            </a:r>
            <a:r>
              <a:rPr kumimoji="1" lang="ja-JP" altLang="en-US" sz="2800" u="sng"/>
              <a:t>雨がふる</a:t>
            </a:r>
            <a:r>
              <a:rPr kumimoji="1" lang="ja-JP" altLang="en-US" sz="2800">
                <a:solidFill>
                  <a:srgbClr val="FF0000"/>
                </a:solidFill>
              </a:rPr>
              <a:t>かもしれません</a:t>
            </a:r>
            <a:r>
              <a:rPr kumimoji="1" lang="ja-JP" altLang="en-US" sz="2800"/>
              <a:t>。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4140200" y="4941888"/>
            <a:ext cx="446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ja-JP" altLang="en-US" sz="2800"/>
              <a:t>さいてい気温は</a:t>
            </a:r>
            <a:r>
              <a:rPr kumimoji="1" lang="ja-JP" altLang="en-US" sz="2800" u="sng"/>
              <a:t>６度</a:t>
            </a:r>
            <a:r>
              <a:rPr kumimoji="1" lang="ja-JP" altLang="en-US" sz="2800">
                <a:solidFill>
                  <a:srgbClr val="FF0000"/>
                </a:solidFill>
              </a:rPr>
              <a:t>でしょう</a:t>
            </a:r>
            <a:r>
              <a:rPr kumimoji="1" lang="ja-JP" altLang="en-US" sz="28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8" grpId="0"/>
      <p:bldP spid="63529" grpId="0"/>
      <p:bldP spid="63530" grpId="0"/>
      <p:bldP spid="63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週末は、天気がよくなりますか。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5" y="2534647"/>
            <a:ext cx="8686800" cy="2159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4995-61B9-7843-83D9-AF4B77C2962A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7" y="3260725"/>
            <a:ext cx="8469313" cy="3095625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/>
              <a:t>　</a:t>
            </a:r>
            <a:r>
              <a:rPr lang="ja-JP" altLang="en-US" sz="2800" dirty="0"/>
              <a:t>明日の</a:t>
            </a:r>
            <a:r>
              <a:rPr lang="ja-JP" altLang="en-US" sz="2800" u="sng" dirty="0"/>
              <a:t>　　　　　</a:t>
            </a:r>
            <a:r>
              <a:rPr lang="ja-JP" altLang="en-US" sz="2800" dirty="0"/>
              <a:t>の天気は</a:t>
            </a:r>
            <a:r>
              <a:rPr lang="ja-JP" altLang="en-US" sz="2800" u="sng" dirty="0"/>
              <a:t>　　　　</a:t>
            </a:r>
            <a:r>
              <a:rPr lang="ja-JP" altLang="en-US" sz="2800" dirty="0"/>
              <a:t>でしょう。</a:t>
            </a:r>
            <a:endParaRPr lang="en-US" altLang="ja-JP" sz="2800" dirty="0"/>
          </a:p>
          <a:p>
            <a:pPr>
              <a:buFontTx/>
              <a:buNone/>
            </a:pPr>
            <a:endParaRPr lang="en-US" altLang="ja-JP" sz="2800" dirty="0"/>
          </a:p>
          <a:p>
            <a:pPr>
              <a:buFontTx/>
              <a:buNone/>
            </a:pPr>
            <a:r>
              <a:rPr lang="ja-JP" altLang="en-US" sz="2800" dirty="0"/>
              <a:t>　さいこう気温は</a:t>
            </a:r>
            <a:r>
              <a:rPr lang="ja-JP" altLang="en-US" sz="2800" u="sng" dirty="0"/>
              <a:t>　　　</a:t>
            </a:r>
            <a:r>
              <a:rPr lang="ja-JP" altLang="en-US" sz="2800" dirty="0"/>
              <a:t>で、さいてい気温は</a:t>
            </a:r>
            <a:r>
              <a:rPr lang="ja-JP" altLang="en-US" sz="2800" u="sng" dirty="0"/>
              <a:t>　　　</a:t>
            </a:r>
            <a:r>
              <a:rPr lang="ja-JP" altLang="en-US" sz="2800" dirty="0"/>
              <a:t>でしょう。</a:t>
            </a:r>
            <a:endParaRPr lang="en-US" altLang="ja-JP" sz="2800" dirty="0"/>
          </a:p>
          <a:p>
            <a:pPr>
              <a:buFontTx/>
              <a:buNone/>
            </a:pPr>
            <a:endParaRPr lang="en-US" altLang="ja-JP" sz="2800" dirty="0"/>
          </a:p>
          <a:p>
            <a:pPr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2800" u="sng" dirty="0"/>
              <a:t>　　　</a:t>
            </a:r>
            <a:r>
              <a:rPr lang="ja-JP" altLang="en-US" sz="2800" dirty="0"/>
              <a:t>では、</a:t>
            </a:r>
            <a:r>
              <a:rPr lang="ja-JP" altLang="en-US" sz="2800" u="sng" dirty="0"/>
              <a:t>　　　　　　</a:t>
            </a:r>
            <a:r>
              <a:rPr lang="ja-JP" altLang="en-US" sz="2800" dirty="0"/>
              <a:t>でしょう／かもしれません。</a:t>
            </a:r>
          </a:p>
        </p:txBody>
      </p:sp>
      <p:graphicFrame>
        <p:nvGraphicFramePr>
          <p:cNvPr id="7" name="Group 3"/>
          <p:cNvGraphicFramePr>
            <a:graphicFrameLocks/>
          </p:cNvGraphicFramePr>
          <p:nvPr/>
        </p:nvGraphicFramePr>
        <p:xfrm>
          <a:off x="457200" y="440097"/>
          <a:ext cx="8229600" cy="2628901"/>
        </p:xfrm>
        <a:graphic>
          <a:graphicData uri="http://schemas.openxmlformats.org/drawingml/2006/table">
            <a:tbl>
              <a:tblPr/>
              <a:tblGrid>
                <a:gridCol w="777875"/>
                <a:gridCol w="1490662"/>
                <a:gridCol w="1490663"/>
                <a:gridCol w="1490662"/>
                <a:gridCol w="1489075"/>
                <a:gridCol w="149066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　とうきょう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例）東京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　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アンカレッジ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ニューヨーク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シドニー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ロサンゼルス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天気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ゴシック" pitchFamily="-112" charset="-128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雪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くもり｜雨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晴れ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くもり／晴れ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気温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１５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６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－８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－２０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―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１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３３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２５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／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２０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℃</a:t>
                      </a:r>
                      <a:endParaRPr kumimoji="1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雨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４０％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８０％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０％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-112" charset="-128"/>
                          <a:ea typeface="ＭＳ ゴシック" pitchFamily="-112" charset="-128"/>
                          <a:cs typeface="ＭＳ ゴシック" pitchFamily="-112" charset="-128"/>
                        </a:rPr>
                        <a:t>３０％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ゴシック" pitchFamily="-112" charset="-128"/>
                        <a:cs typeface="ＭＳ 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プリンストンの週末の天気は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どうでしょうか。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5" y="2534647"/>
            <a:ext cx="8686800" cy="2159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200B-20A3-834E-AF73-6F2DA0709610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135172" name="Picture 1028" descr="ch1-ad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323" y="1417638"/>
            <a:ext cx="4691323" cy="543014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くなる／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になる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dirty="0" smtClean="0"/>
              <a:t>〜</a:t>
            </a:r>
            <a:r>
              <a:rPr lang="ja-JP" altLang="en-US" sz="3600" dirty="0" smtClean="0"/>
              <a:t>くする／</a:t>
            </a:r>
            <a:r>
              <a:rPr lang="en-US" altLang="ja-JP" sz="3600" dirty="0" smtClean="0"/>
              <a:t>〜</a:t>
            </a:r>
            <a:r>
              <a:rPr lang="ja-JP" altLang="en-US" sz="3600" dirty="0" smtClean="0"/>
              <a:t>にする</a:t>
            </a:r>
            <a:endParaRPr lang="en-US" sz="3600" dirty="0"/>
          </a:p>
        </p:txBody>
      </p:sp>
      <p:pic>
        <p:nvPicPr>
          <p:cNvPr id="7" name="Picture 2" descr="C:\Users\tshibata\Desktop\JPN107-2010\Lesson\Ch7\Ch7 scan\V-te hoshii.tif"/>
          <p:cNvPicPr>
            <a:picLocks noChangeAspect="1" noChangeArrowheads="1"/>
          </p:cNvPicPr>
          <p:nvPr/>
        </p:nvPicPr>
        <p:blipFill>
          <a:blip r:embed="rId2" cstate="print"/>
          <a:srcRect l="18614" t="9832" r="9140" b="7599"/>
          <a:stretch>
            <a:fillRect/>
          </a:stretch>
        </p:blipFill>
        <p:spPr bwMode="auto">
          <a:xfrm rot="5400000">
            <a:off x="4114792" y="814619"/>
            <a:ext cx="3352816" cy="4946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45" name="Picture 5" descr="C:\Users\tokumasu\Desktop\girl1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5139"/>
            <a:ext cx="2342861" cy="234286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2466109" y="5151004"/>
            <a:ext cx="4087091" cy="994641"/>
          </a:xfrm>
          <a:prstGeom prst="wedgeRoundRectCallout">
            <a:avLst>
              <a:gd name="adj1" fmla="val -55410"/>
              <a:gd name="adj2" fmla="val 807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へやを　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して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ください！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6242" y="1611601"/>
            <a:ext cx="4087091" cy="994641"/>
          </a:xfrm>
          <a:prstGeom prst="wedgeRoundRectCallout">
            <a:avLst>
              <a:gd name="adj1" fmla="val 48721"/>
              <a:gd name="adj2" fmla="val 591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は～い。きれい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します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してください／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になる・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くなる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213" y="2025841"/>
            <a:ext cx="3303974" cy="341904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へやがきれいじゃありません。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きれいにしてください。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へやがきれいになりました。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ピクチャ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44" y="1417638"/>
            <a:ext cx="2459458" cy="5179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B235-129C-E64E-838A-4E26942704EA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134148" name="Picture 1028" descr="ch1-ad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60916" cy="71055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70106" y="159806"/>
            <a:ext cx="69250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１）</a:t>
            </a:r>
            <a:r>
              <a:rPr kumimoji="1" lang="en-US" altLang="ja-JP" dirty="0" smtClean="0"/>
              <a:t>Adj. + </a:t>
            </a:r>
            <a:r>
              <a:rPr kumimoji="1" lang="ja-JP" altLang="en-US" dirty="0" smtClean="0"/>
              <a:t>です　　２）</a:t>
            </a:r>
            <a:r>
              <a:rPr kumimoji="1" lang="en-US" altLang="ja-JP" dirty="0" smtClean="0"/>
              <a:t>Adj. + </a:t>
            </a:r>
            <a:r>
              <a:rPr kumimoji="1" lang="ja-JP" altLang="en-US" dirty="0" smtClean="0"/>
              <a:t>して下さい　　３）</a:t>
            </a:r>
            <a:r>
              <a:rPr kumimoji="1" lang="en-US" altLang="ja-JP" dirty="0" smtClean="0"/>
              <a:t>Adj. + 〜</a:t>
            </a:r>
            <a:r>
              <a:rPr kumimoji="1" lang="ja-JP" altLang="en-US" dirty="0" smtClean="0"/>
              <a:t>になる／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する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(Verbs)</a:t>
            </a:r>
            <a:br>
              <a:rPr lang="en-US" altLang="ja-JP" sz="2800" dirty="0" smtClean="0"/>
            </a:br>
            <a:r>
              <a:rPr lang="ja-JP" altLang="en-US" sz="2800" dirty="0" smtClean="0"/>
              <a:t>て→た、で→だ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5197476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て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た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８時に　起きる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日本語が　分かる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本を　買う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日本に　すむ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雨が　つづく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雪が　ふる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気温が　下がる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プールで　およぐ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友だちと　あそぶ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あそんで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2074" y="217804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2164195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2074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2074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2074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2074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2074" y="48242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0" y="481041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2074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2074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2074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(Verbs)</a:t>
            </a:r>
            <a:br>
              <a:rPr lang="en-US" altLang="ja-JP" sz="2800" dirty="0" smtClean="0"/>
            </a:br>
            <a:r>
              <a:rPr lang="ja-JP" altLang="en-US" sz="2800" smtClean="0"/>
              <a:t>て→た、で→だ</a:t>
            </a:r>
            <a:endParaRPr lang="ja-JP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1660179"/>
            <a:ext cx="2216727" cy="20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092" y="1808885"/>
            <a:ext cx="2355272" cy="210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1808885"/>
            <a:ext cx="2923701" cy="18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70860"/>
            <a:ext cx="2660074" cy="190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092" y="4370860"/>
            <a:ext cx="2374862" cy="16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6728" y="4370860"/>
            <a:ext cx="2854037" cy="15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4767</TotalTime>
  <Words>1620</Words>
  <Application>Microsoft Office PowerPoint</Application>
  <PresentationFormat>On-screen Show (4:3)</PresentationFormat>
  <Paragraphs>343</Paragraphs>
  <Slides>31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Equity</vt:lpstr>
      <vt:lpstr>日本語 JPN102</vt:lpstr>
      <vt:lpstr>読みましょう</vt:lpstr>
      <vt:lpstr>週末は、天気がよくなりますか。</vt:lpstr>
      <vt:lpstr>〜くなる／〜になる</vt:lpstr>
      <vt:lpstr>〜くする／〜にする</vt:lpstr>
      <vt:lpstr>〜してください／〜になる・〜くなる</vt:lpstr>
      <vt:lpstr>Slide 7</vt:lpstr>
      <vt:lpstr>Plain past affirmative form (Verbs) て→た、で→だ</vt:lpstr>
      <vt:lpstr>Plain past affirmative form (Verbs) て→た、で→だ</vt:lpstr>
      <vt:lpstr>Plain past affirmative form (いadjectives) Deleting です from the polite past affirmative form</vt:lpstr>
      <vt:lpstr>Plain past affirmative form (いadjectives) Deleting です from the polite past affirmative form</vt:lpstr>
      <vt:lpstr>Plain past affirmative form (なadjectives) Adding  った to the plain present affirmative form</vt:lpstr>
      <vt:lpstr>(いadj.) Deleting です from the polite past affirmative form  (なadj.)Adding  った to the plain present affirmative form</vt:lpstr>
      <vt:lpstr>ぶんぽう２:Plain past forms and casual speech</vt:lpstr>
      <vt:lpstr>Plain past negative form Replacing the plain present negative ending ない with なかった </vt:lpstr>
      <vt:lpstr>Plain past negative form Replacing the plain present negative ending ない with なかった </vt:lpstr>
      <vt:lpstr>P201 Activity 2</vt:lpstr>
      <vt:lpstr>P201 Activity 3</vt:lpstr>
      <vt:lpstr>～ている</vt:lpstr>
      <vt:lpstr>～ている（resultant state / on going action) Nouns and modifying clauses</vt:lpstr>
      <vt:lpstr>Invitation</vt:lpstr>
      <vt:lpstr>カジュアルスピーチ</vt:lpstr>
      <vt:lpstr>Slide 23</vt:lpstr>
      <vt:lpstr>A (place) は B が C</vt:lpstr>
      <vt:lpstr>A (place) は B が C</vt:lpstr>
      <vt:lpstr>A は B が C</vt:lpstr>
      <vt:lpstr>ホームタウン</vt:lpstr>
      <vt:lpstr>天気予報</vt:lpstr>
      <vt:lpstr>Slide 29</vt:lpstr>
      <vt:lpstr>Slide 30</vt:lpstr>
      <vt:lpstr>プリンストンの週末の天気は どうでしょうか。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557</cp:revision>
  <dcterms:created xsi:type="dcterms:W3CDTF">2010-03-04T04:25:34Z</dcterms:created>
  <dcterms:modified xsi:type="dcterms:W3CDTF">2011-09-25T00:25:47Z</dcterms:modified>
</cp:coreProperties>
</file>