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4" r:id="rId5"/>
  </p:sldMasterIdLst>
  <p:notesMasterIdLst>
    <p:notesMasterId r:id="rId33"/>
  </p:notesMasterIdLst>
  <p:handoutMasterIdLst>
    <p:handoutMasterId r:id="rId34"/>
  </p:handoutMasterIdLst>
  <p:sldIdLst>
    <p:sldId id="300" r:id="rId6"/>
    <p:sldId id="507" r:id="rId7"/>
    <p:sldId id="711" r:id="rId8"/>
    <p:sldId id="744" r:id="rId9"/>
    <p:sldId id="739" r:id="rId10"/>
    <p:sldId id="713" r:id="rId11"/>
    <p:sldId id="740" r:id="rId12"/>
    <p:sldId id="714" r:id="rId13"/>
    <p:sldId id="751" r:id="rId14"/>
    <p:sldId id="721" r:id="rId15"/>
    <p:sldId id="723" r:id="rId16"/>
    <p:sldId id="742" r:id="rId17"/>
    <p:sldId id="743" r:id="rId18"/>
    <p:sldId id="745" r:id="rId19"/>
    <p:sldId id="724" r:id="rId20"/>
    <p:sldId id="760" r:id="rId21"/>
    <p:sldId id="725" r:id="rId22"/>
    <p:sldId id="762" r:id="rId23"/>
    <p:sldId id="758" r:id="rId24"/>
    <p:sldId id="759" r:id="rId25"/>
    <p:sldId id="494" r:id="rId26"/>
    <p:sldId id="729" r:id="rId27"/>
    <p:sldId id="730" r:id="rId28"/>
    <p:sldId id="736" r:id="rId29"/>
    <p:sldId id="747" r:id="rId30"/>
    <p:sldId id="746" r:id="rId31"/>
    <p:sldId id="761" r:id="rId32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82974" autoAdjust="0"/>
  </p:normalViewPr>
  <p:slideViewPr>
    <p:cSldViewPr snapToGrid="0" snapToObjects="1">
      <p:cViewPr varScale="1">
        <p:scale>
          <a:sx n="65" d="100"/>
          <a:sy n="65" d="100"/>
        </p:scale>
        <p:origin x="-6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" y="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9" tIns="48320" rIns="96639" bIns="483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6BD959-2F10-2E46-A30D-21F06A205F49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43381-1990-4AE8-A89B-5FA6DCF29FE8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409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D0078-CBF3-48AE-8222-4585D99D2CF8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430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Relationship Id="rId9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March 9, 2010</a:t>
            </a:r>
          </a:p>
          <a:p>
            <a:r>
              <a:rPr lang="en-US" altLang="ja-JP" b="1" dirty="0" smtClean="0"/>
              <a:t>(Tuesday)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mtClean="0"/>
              <a:t>日本語</a:t>
            </a:r>
            <a:r>
              <a:rPr lang="ja-JP" altLang="en-US"/>
              <a:t/>
            </a:r>
            <a:br>
              <a:rPr lang="ja-JP" altLang="en-US"/>
            </a:br>
            <a:r>
              <a:rPr lang="en-US" altLang="ja-JP" dirty="0" smtClean="0"/>
              <a:t>JPN102</a:t>
            </a:r>
            <a:endParaRPr lang="en-US" altLang="ja-JP" dirty="0"/>
          </a:p>
        </p:txBody>
      </p:sp>
      <p:sp>
        <p:nvSpPr>
          <p:cNvPr id="4" name="TextBox 3"/>
          <p:cNvSpPr txBox="1"/>
          <p:nvPr/>
        </p:nvSpPr>
        <p:spPr>
          <a:xfrm>
            <a:off x="8523111" y="5037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600" dirty="0" smtClean="0"/>
              <a:t>P232 </a:t>
            </a:r>
            <a:r>
              <a:rPr lang="ja-JP" altLang="en-US" sz="3600" smtClean="0"/>
              <a:t>めいしょとレジャー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100" dirty="0" smtClean="0"/>
              <a:t>Attractions and leisure activities</a:t>
            </a:r>
            <a:endParaRPr lang="en-US" sz="31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4333" y="1417638"/>
            <a:ext cx="1975311" cy="196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2562" y="4056845"/>
            <a:ext cx="3539620" cy="2106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0196" y="4056845"/>
            <a:ext cx="2808431" cy="2106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0196" y="1417638"/>
            <a:ext cx="2798477" cy="196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24333" y="3437494"/>
            <a:ext cx="197531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ミュージカル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42168" y="3446350"/>
            <a:ext cx="235939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歌舞伎（かぶき）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9481" y="6352143"/>
            <a:ext cx="179016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寺（てら）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2168" y="6352143"/>
            <a:ext cx="235939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神社（じんじゃ）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600" dirty="0" smtClean="0"/>
              <a:t>P232 </a:t>
            </a:r>
            <a:r>
              <a:rPr lang="ja-JP" altLang="en-US" sz="3600" smtClean="0"/>
              <a:t>めいしょとレジャー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100" dirty="0" smtClean="0"/>
              <a:t>Attractions and leisure activities</a:t>
            </a:r>
            <a:endParaRPr lang="en-US" sz="31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338" y="1492741"/>
            <a:ext cx="1671615" cy="167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492741"/>
            <a:ext cx="139065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338" y="4129258"/>
            <a:ext cx="2504941" cy="182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8746" y="4129258"/>
            <a:ext cx="1945479" cy="182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91726" y="4129258"/>
            <a:ext cx="18034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08338" y="3464997"/>
            <a:ext cx="179016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どうぶつえん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8746" y="3502847"/>
            <a:ext cx="179016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すいぞくかん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04963" y="3464997"/>
            <a:ext cx="179016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ゆうえんち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91568" y="1492741"/>
            <a:ext cx="2360254" cy="167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860738" y="5987018"/>
            <a:ext cx="179016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びじゅつかん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34062" y="5987018"/>
            <a:ext cx="179016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まつり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4963" y="5987018"/>
            <a:ext cx="179016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きょうかい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600" dirty="0" smtClean="0"/>
              <a:t>P232 </a:t>
            </a:r>
            <a:r>
              <a:rPr lang="ja-JP" altLang="en-US" sz="3600" smtClean="0"/>
              <a:t>めいしょとレジャー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100" dirty="0" smtClean="0"/>
              <a:t>Attractions and leisure activities</a:t>
            </a:r>
            <a:endParaRPr lang="en-US" sz="3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1733" y="1563123"/>
            <a:ext cx="5477171" cy="515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9350"/>
            <a:ext cx="8686800" cy="4756150"/>
          </a:xfrm>
        </p:spPr>
        <p:txBody>
          <a:bodyPr>
            <a:normAutofit/>
          </a:bodyPr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メトロポリタンびじゅつかんに、えを見に行きました。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ミュージカルが好きなので、ライオンキングを見たいです。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すいぞくかんで大きいさかなを見ました。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がいこく語をべんきょうしたいをおもっています。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クリスチャンなので、日曜日はきょうかいに行きます。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なつは、よくうみのちかくでキャンプをします。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600" dirty="0" smtClean="0"/>
              <a:t>P232 </a:t>
            </a:r>
            <a:r>
              <a:rPr lang="ja-JP" altLang="en-US" sz="3600" smtClean="0"/>
              <a:t>めいしょとレジャー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100" dirty="0" smtClean="0"/>
              <a:t>Attractions and leisure activities</a:t>
            </a:r>
            <a:endParaRPr lang="en-US" sz="3100" dirty="0"/>
          </a:p>
        </p:txBody>
      </p:sp>
      <p:sp>
        <p:nvSpPr>
          <p:cNvPr id="6" name="Rectangle 5"/>
          <p:cNvSpPr/>
          <p:nvPr/>
        </p:nvSpPr>
        <p:spPr>
          <a:xfrm>
            <a:off x="3459050" y="1599349"/>
            <a:ext cx="2137893" cy="4475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84160" y="2613560"/>
            <a:ext cx="2137893" cy="4475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84160" y="3529033"/>
            <a:ext cx="2137893" cy="4475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84160" y="4022509"/>
            <a:ext cx="1393065" cy="4475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03889" y="4636394"/>
            <a:ext cx="1818068" cy="4475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22053" y="5486400"/>
            <a:ext cx="607454" cy="4475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66891" y="5486400"/>
            <a:ext cx="1464973" cy="4475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P233 Activity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5657" y="1558210"/>
            <a:ext cx="4672089" cy="529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sz="3600" dirty="0" smtClean="0"/>
              <a:t>P234 </a:t>
            </a:r>
            <a:r>
              <a:rPr lang="ja-JP" altLang="en-US" sz="3600" smtClean="0"/>
              <a:t>おもいで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600" dirty="0" smtClean="0"/>
              <a:t>Memories</a:t>
            </a:r>
            <a:endParaRPr lang="en-US" sz="31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349" y="1478674"/>
            <a:ext cx="2561527" cy="185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483" y="1478674"/>
            <a:ext cx="1530257" cy="185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992603"/>
            <a:ext cx="28829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32920" y="4197612"/>
            <a:ext cx="2229282" cy="181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62203" y="1922972"/>
            <a:ext cx="2243327" cy="155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62203" y="4367434"/>
            <a:ext cx="2099340" cy="158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71978" y="3479841"/>
            <a:ext cx="179016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プレゼント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5483" y="3479841"/>
            <a:ext cx="179016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きもの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1380" y="3479841"/>
            <a:ext cx="179016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けんか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1978" y="5832040"/>
            <a:ext cx="179016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ひこうき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5483" y="6001862"/>
            <a:ext cx="179016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デート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3200" y="6171684"/>
            <a:ext cx="179016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なく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sz="3600" dirty="0" smtClean="0"/>
              <a:t>P234 </a:t>
            </a:r>
            <a:r>
              <a:rPr lang="ja-JP" altLang="en-US" sz="3600" smtClean="0"/>
              <a:t>おもいで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600" dirty="0" smtClean="0"/>
              <a:t>Memories</a:t>
            </a:r>
            <a:endParaRPr lang="en-US" sz="3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627" y="1881851"/>
            <a:ext cx="8229600" cy="447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P234 Activity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1633605"/>
            <a:ext cx="8801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Plain present form </a:t>
            </a:r>
            <a:r>
              <a:rPr lang="ja-JP" altLang="en-US" smtClean="0"/>
              <a:t>→ </a:t>
            </a:r>
            <a:r>
              <a:rPr lang="en-US" dirty="0" smtClean="0"/>
              <a:t>Plain past forms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14045" cy="5257800"/>
          </a:xfrm>
        </p:spPr>
        <p:txBody>
          <a:bodyPr>
            <a:normAutofit/>
          </a:bodyPr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しゃしんを　とる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ゆうえんちで　あそぶ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びじゅつかんに　行く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かぶきを　見る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プレゼントを　もらう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ひこうきに　のる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きもを　きる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デートする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うみで　およく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23645" y="1600200"/>
            <a:ext cx="4514045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ja-JP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とった</a:t>
            </a:r>
            <a:endParaRPr kumimoji="0" lang="en-US" altLang="ja-JP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あそんだ</a:t>
            </a:r>
            <a:endParaRPr lang="en-US" altLang="ja-JP" sz="2800" b="1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ja-JP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行った</a:t>
            </a:r>
            <a:endParaRPr kumimoji="0" lang="en-US" altLang="ja-JP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見た</a:t>
            </a:r>
            <a:endParaRPr lang="en-US" altLang="ja-JP" sz="2800" b="1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ja-JP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もらった</a:t>
            </a:r>
            <a:endParaRPr kumimoji="0" lang="en-US" altLang="ja-JP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のった</a:t>
            </a:r>
            <a:endParaRPr lang="en-US" altLang="ja-JP" sz="2800" b="1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ja-JP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きた</a:t>
            </a:r>
            <a:endParaRPr kumimoji="0" lang="en-US" altLang="ja-JP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した</a:t>
            </a:r>
            <a:endParaRPr lang="en-US" altLang="ja-JP" sz="2800" b="1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ja-JP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およいだ</a:t>
            </a:r>
            <a:endParaRPr kumimoji="0" lang="en-US" altLang="ja-JP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7899" y="1600200"/>
            <a:ext cx="772732" cy="4217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74265" y="2174383"/>
            <a:ext cx="1094704" cy="4217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96237" y="2770031"/>
            <a:ext cx="772732" cy="4217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01533" y="3191814"/>
            <a:ext cx="772732" cy="4217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74265" y="3749040"/>
            <a:ext cx="1094704" cy="4217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87899" y="4209245"/>
            <a:ext cx="772732" cy="4217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15167" y="4754880"/>
            <a:ext cx="772732" cy="4217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58473" y="5226676"/>
            <a:ext cx="772732" cy="4217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367567" y="5760720"/>
            <a:ext cx="1006698" cy="4217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E62C-6C7C-49DE-84F4-0567629BD772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828800"/>
            <a:ext cx="3276600" cy="4724400"/>
          </a:xfrm>
          <a:ln w="12700">
            <a:solidFill>
              <a:schemeClr val="tx1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ja-JP" altLang="en-US" sz="2800" b="1"/>
              <a:t>あたたか</a:t>
            </a:r>
            <a:r>
              <a:rPr lang="ja-JP" altLang="en-US" sz="2800" b="1">
                <a:solidFill>
                  <a:srgbClr val="FF0000"/>
                </a:solidFill>
              </a:rPr>
              <a:t>い</a:t>
            </a:r>
            <a:endParaRPr lang="en-US" altLang="ja-JP" sz="2800" b="1" dirty="0"/>
          </a:p>
          <a:p>
            <a:pPr>
              <a:buFontTx/>
              <a:buNone/>
            </a:pPr>
            <a:r>
              <a:rPr lang="ja-JP" altLang="en-US" sz="2800" b="1"/>
              <a:t>あたたか</a:t>
            </a:r>
            <a:r>
              <a:rPr lang="ja-JP" altLang="en-US" sz="2800" b="1">
                <a:solidFill>
                  <a:srgbClr val="FF0000"/>
                </a:solidFill>
              </a:rPr>
              <a:t>くない</a:t>
            </a:r>
            <a:endParaRPr lang="en-US" altLang="ja-JP" sz="2800" b="1" dirty="0"/>
          </a:p>
          <a:p>
            <a:pPr>
              <a:buFontTx/>
              <a:buNone/>
            </a:pPr>
            <a:r>
              <a:rPr lang="ja-JP" altLang="en-US" sz="2800" b="1"/>
              <a:t>あたたか</a:t>
            </a:r>
            <a:r>
              <a:rPr lang="ja-JP" altLang="en-US" sz="2800" b="1">
                <a:solidFill>
                  <a:srgbClr val="FF0000"/>
                </a:solidFill>
              </a:rPr>
              <a:t>かった</a:t>
            </a:r>
            <a:endParaRPr lang="en-US" altLang="ja-JP" sz="2800" b="1" dirty="0"/>
          </a:p>
          <a:p>
            <a:pPr>
              <a:buFontTx/>
              <a:buNone/>
            </a:pPr>
            <a:r>
              <a:rPr lang="ja-JP" altLang="en-US" sz="2800" b="1"/>
              <a:t>あたたか</a:t>
            </a:r>
            <a:r>
              <a:rPr lang="ja-JP" altLang="en-US" sz="2800" b="1">
                <a:solidFill>
                  <a:srgbClr val="FF0000"/>
                </a:solidFill>
              </a:rPr>
              <a:t>くなかった</a:t>
            </a:r>
            <a:endParaRPr lang="en-US" altLang="ja-JP" sz="2800" b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altLang="ja-JP" sz="2800" b="1" dirty="0"/>
          </a:p>
          <a:p>
            <a:pPr>
              <a:buFontTx/>
              <a:buNone/>
            </a:pPr>
            <a:r>
              <a:rPr lang="ja-JP" altLang="en-US" sz="2800" b="1"/>
              <a:t>げんき</a:t>
            </a:r>
            <a:r>
              <a:rPr lang="ja-JP" altLang="en-US" sz="2800" b="1">
                <a:solidFill>
                  <a:srgbClr val="FF0000"/>
                </a:solidFill>
              </a:rPr>
              <a:t>だ</a:t>
            </a:r>
            <a:endParaRPr lang="en-US" altLang="ja-JP" sz="2800" b="1" dirty="0"/>
          </a:p>
          <a:p>
            <a:pPr>
              <a:buFontTx/>
              <a:buNone/>
            </a:pPr>
            <a:r>
              <a:rPr lang="ja-JP" altLang="en-US" sz="2800" b="1"/>
              <a:t>げんき</a:t>
            </a:r>
            <a:r>
              <a:rPr lang="ja-JP" altLang="en-US" sz="2800" b="1">
                <a:solidFill>
                  <a:srgbClr val="FF0000"/>
                </a:solidFill>
              </a:rPr>
              <a:t>じゃない</a:t>
            </a:r>
            <a:endParaRPr lang="en-US" altLang="ja-JP" sz="2800" b="1" dirty="0"/>
          </a:p>
          <a:p>
            <a:pPr>
              <a:buFontTx/>
              <a:buNone/>
            </a:pPr>
            <a:r>
              <a:rPr lang="ja-JP" altLang="en-US" sz="2800" b="1"/>
              <a:t>げんき</a:t>
            </a:r>
            <a:r>
              <a:rPr lang="ja-JP" altLang="en-US" sz="2800" b="1">
                <a:solidFill>
                  <a:srgbClr val="FF0000"/>
                </a:solidFill>
              </a:rPr>
              <a:t>だった</a:t>
            </a:r>
            <a:endParaRPr lang="en-US" altLang="ja-JP" sz="2800" b="1" dirty="0"/>
          </a:p>
          <a:p>
            <a:pPr>
              <a:buFontTx/>
              <a:buNone/>
            </a:pPr>
            <a:r>
              <a:rPr lang="ja-JP" altLang="en-US" sz="2800" b="1"/>
              <a:t>げんき</a:t>
            </a:r>
            <a:r>
              <a:rPr lang="ja-JP" altLang="en-US" sz="2800" b="1">
                <a:solidFill>
                  <a:srgbClr val="FF0000"/>
                </a:solidFill>
              </a:rPr>
              <a:t>じゃなかった</a:t>
            </a:r>
            <a:endParaRPr lang="ja-JP" altLang="en-US" sz="2800" b="1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1828800"/>
            <a:ext cx="2667000" cy="472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70000"/>
              </a:lnSpc>
              <a:spcBef>
                <a:spcPct val="20000"/>
              </a:spcBef>
            </a:pPr>
            <a:r>
              <a:rPr kumimoji="1" lang="en-US" altLang="ja-JP" sz="1800">
                <a:latin typeface="Helvetica" pitchFamily="48" charset="0"/>
              </a:rPr>
              <a:t>Plain present affirmative</a:t>
            </a:r>
          </a:p>
          <a:p>
            <a:pPr marL="342900" indent="-342900" eaLnBrk="1" hangingPunct="1">
              <a:lnSpc>
                <a:spcPct val="170000"/>
              </a:lnSpc>
              <a:spcBef>
                <a:spcPct val="20000"/>
              </a:spcBef>
            </a:pPr>
            <a:r>
              <a:rPr kumimoji="1" lang="en-US" altLang="ja-JP" sz="1800">
                <a:latin typeface="Helvetica" pitchFamily="48" charset="0"/>
              </a:rPr>
              <a:t>Plain present negative</a:t>
            </a:r>
          </a:p>
          <a:p>
            <a:pPr marL="342900" indent="-342900" eaLnBrk="1" hangingPunct="1">
              <a:lnSpc>
                <a:spcPct val="170000"/>
              </a:lnSpc>
              <a:spcBef>
                <a:spcPct val="20000"/>
              </a:spcBef>
            </a:pPr>
            <a:r>
              <a:rPr kumimoji="1" lang="en-US" altLang="ja-JP" sz="1800">
                <a:latin typeface="Helvetica" pitchFamily="48" charset="0"/>
              </a:rPr>
              <a:t>Plain past affirmative</a:t>
            </a:r>
          </a:p>
          <a:p>
            <a:pPr marL="342900" indent="-342900" eaLnBrk="1" hangingPunct="1">
              <a:lnSpc>
                <a:spcPct val="170000"/>
              </a:lnSpc>
              <a:spcBef>
                <a:spcPct val="20000"/>
              </a:spcBef>
            </a:pPr>
            <a:r>
              <a:rPr kumimoji="1" lang="en-US" altLang="ja-JP" sz="1800">
                <a:latin typeface="Helvetica" pitchFamily="48" charset="0"/>
              </a:rPr>
              <a:t>Plain past negative</a:t>
            </a:r>
          </a:p>
          <a:p>
            <a:pPr marL="342900" indent="-342900" eaLnBrk="1" hangingPunct="1">
              <a:lnSpc>
                <a:spcPct val="300000"/>
              </a:lnSpc>
              <a:spcBef>
                <a:spcPct val="20000"/>
              </a:spcBef>
            </a:pPr>
            <a:r>
              <a:rPr kumimoji="1" lang="en-US" altLang="ja-JP" sz="1800">
                <a:latin typeface="Helvetica" pitchFamily="48" charset="0"/>
              </a:rPr>
              <a:t>Plain present affirmative</a:t>
            </a:r>
          </a:p>
          <a:p>
            <a:pPr marL="342900" indent="-342900" eaLnBrk="1" hangingPunct="1">
              <a:lnSpc>
                <a:spcPct val="170000"/>
              </a:lnSpc>
              <a:spcBef>
                <a:spcPct val="20000"/>
              </a:spcBef>
            </a:pPr>
            <a:r>
              <a:rPr kumimoji="1" lang="en-US" altLang="ja-JP" sz="1800">
                <a:latin typeface="Helvetica" pitchFamily="48" charset="0"/>
              </a:rPr>
              <a:t>Plain present negative</a:t>
            </a:r>
          </a:p>
          <a:p>
            <a:pPr marL="342900" indent="-342900" eaLnBrk="1" hangingPunct="1">
              <a:lnSpc>
                <a:spcPct val="170000"/>
              </a:lnSpc>
              <a:spcBef>
                <a:spcPct val="20000"/>
              </a:spcBef>
            </a:pPr>
            <a:r>
              <a:rPr kumimoji="1" lang="en-US" altLang="ja-JP" sz="1800">
                <a:latin typeface="Helvetica" pitchFamily="48" charset="0"/>
              </a:rPr>
              <a:t>Plain past affirmative</a:t>
            </a:r>
          </a:p>
          <a:p>
            <a:pPr marL="342900" indent="-342900" eaLnBrk="1" hangingPunct="1">
              <a:lnSpc>
                <a:spcPct val="170000"/>
              </a:lnSpc>
              <a:spcBef>
                <a:spcPct val="20000"/>
              </a:spcBef>
            </a:pPr>
            <a:r>
              <a:rPr kumimoji="1" lang="en-US" altLang="ja-JP" sz="1800">
                <a:latin typeface="Helvetica" pitchFamily="48" charset="0"/>
              </a:rPr>
              <a:t>Plain past negative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6400800" y="1828800"/>
            <a:ext cx="2514600" cy="472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kumimoji="1" lang="ja-JP" altLang="en-US" sz="2800">
                <a:latin typeface="Helvetica" pitchFamily="48" charset="0"/>
              </a:rPr>
              <a:t>起き</a:t>
            </a:r>
            <a:r>
              <a:rPr kumimoji="1" lang="ja-JP" altLang="en-US" sz="2800">
                <a:solidFill>
                  <a:srgbClr val="FF0000"/>
                </a:solidFill>
                <a:latin typeface="Helvetica" pitchFamily="48" charset="0"/>
              </a:rPr>
              <a:t>る</a:t>
            </a:r>
            <a:endParaRPr kumimoji="1" lang="en-US" altLang="ja-JP" sz="2800">
              <a:latin typeface="Helvetica" pitchFamily="48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kumimoji="1" lang="ja-JP" altLang="en-US" sz="2800">
                <a:latin typeface="Helvetica" pitchFamily="48" charset="0"/>
              </a:rPr>
              <a:t>起き</a:t>
            </a:r>
            <a:r>
              <a:rPr kumimoji="1" lang="ja-JP" altLang="en-US" sz="2800">
                <a:solidFill>
                  <a:srgbClr val="FF0000"/>
                </a:solidFill>
                <a:latin typeface="Helvetica" pitchFamily="48" charset="0"/>
              </a:rPr>
              <a:t>ない</a:t>
            </a:r>
            <a:endParaRPr kumimoji="1" lang="en-US" altLang="ja-JP" sz="2800">
              <a:latin typeface="Helvetica" pitchFamily="48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kumimoji="1" lang="ja-JP" altLang="en-US" sz="2800">
                <a:latin typeface="Helvetica" pitchFamily="48" charset="0"/>
              </a:rPr>
              <a:t>起き</a:t>
            </a:r>
            <a:r>
              <a:rPr kumimoji="1" lang="ja-JP" altLang="en-US" sz="2800">
                <a:solidFill>
                  <a:srgbClr val="FF0000"/>
                </a:solidFill>
                <a:latin typeface="Helvetica" pitchFamily="48" charset="0"/>
              </a:rPr>
              <a:t>た</a:t>
            </a:r>
            <a:endParaRPr kumimoji="1" lang="en-US" altLang="ja-JP" sz="2800">
              <a:latin typeface="Helvetica" pitchFamily="48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kumimoji="1" lang="ja-JP" altLang="en-US" sz="2800">
                <a:latin typeface="Helvetica" pitchFamily="48" charset="0"/>
              </a:rPr>
              <a:t>起き</a:t>
            </a:r>
            <a:r>
              <a:rPr kumimoji="1" lang="ja-JP" altLang="en-US" sz="2800">
                <a:solidFill>
                  <a:srgbClr val="FF0000"/>
                </a:solidFill>
                <a:latin typeface="Helvetica" pitchFamily="48" charset="0"/>
              </a:rPr>
              <a:t>なかった</a:t>
            </a:r>
            <a:endParaRPr kumimoji="1" lang="en-US" altLang="ja-JP" sz="2800">
              <a:solidFill>
                <a:srgbClr val="FF0000"/>
              </a:solidFill>
              <a:latin typeface="Helvetica" pitchFamily="48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kumimoji="1" lang="en-US" altLang="ja-JP" sz="2800">
              <a:latin typeface="Helvetica" pitchFamily="48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kumimoji="1" lang="ja-JP" altLang="en-US" sz="2800">
                <a:latin typeface="Helvetica" pitchFamily="48" charset="0"/>
              </a:rPr>
              <a:t>およ</a:t>
            </a:r>
            <a:r>
              <a:rPr kumimoji="1" lang="ja-JP" altLang="en-US" sz="2800">
                <a:solidFill>
                  <a:srgbClr val="FF0000"/>
                </a:solidFill>
                <a:latin typeface="Helvetica" pitchFamily="48" charset="0"/>
              </a:rPr>
              <a:t>ぐ</a:t>
            </a:r>
            <a:endParaRPr kumimoji="1" lang="en-US" altLang="ja-JP" sz="2800">
              <a:latin typeface="Helvetica" pitchFamily="48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kumimoji="1" lang="ja-JP" altLang="en-US" sz="2800">
                <a:latin typeface="Helvetica" pitchFamily="48" charset="0"/>
              </a:rPr>
              <a:t>およ</a:t>
            </a:r>
            <a:r>
              <a:rPr kumimoji="1" lang="ja-JP" altLang="en-US" sz="2800">
                <a:solidFill>
                  <a:srgbClr val="FF0000"/>
                </a:solidFill>
                <a:latin typeface="Helvetica" pitchFamily="48" charset="0"/>
              </a:rPr>
              <a:t>がない</a:t>
            </a:r>
            <a:endParaRPr kumimoji="1" lang="en-US" altLang="ja-JP" sz="2800">
              <a:latin typeface="Helvetica" pitchFamily="48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kumimoji="1" lang="ja-JP" altLang="en-US" sz="2800">
                <a:latin typeface="Helvetica" pitchFamily="48" charset="0"/>
              </a:rPr>
              <a:t>およ</a:t>
            </a:r>
            <a:r>
              <a:rPr kumimoji="1" lang="ja-JP" altLang="en-US" sz="2800">
                <a:solidFill>
                  <a:srgbClr val="FF0000"/>
                </a:solidFill>
                <a:latin typeface="Helvetica" pitchFamily="48" charset="0"/>
              </a:rPr>
              <a:t>いだ</a:t>
            </a:r>
            <a:endParaRPr kumimoji="1" lang="en-US" altLang="ja-JP" sz="2800">
              <a:latin typeface="Helvetica" pitchFamily="48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kumimoji="1" lang="ja-JP" altLang="en-US" sz="2800">
                <a:latin typeface="Helvetica" pitchFamily="48" charset="0"/>
              </a:rPr>
              <a:t>およ</a:t>
            </a:r>
            <a:r>
              <a:rPr kumimoji="1" lang="ja-JP" altLang="en-US" sz="2800">
                <a:solidFill>
                  <a:srgbClr val="FF0000"/>
                </a:solidFill>
                <a:latin typeface="Helvetica" pitchFamily="48" charset="0"/>
              </a:rPr>
              <a:t>がなかった</a:t>
            </a:r>
            <a:endParaRPr kumimoji="1" lang="ja-JP" altLang="en-US" sz="2800">
              <a:latin typeface="Helvetica" pitchFamily="4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Formation of plain forms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9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9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9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9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nimBg="1"/>
      <p:bldP spid="39941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たんご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096000"/>
            <a:ext cx="1676400" cy="457200"/>
          </a:xfrm>
          <a:prstGeom prst="rect">
            <a:avLst/>
          </a:prstGeom>
        </p:spPr>
        <p:txBody>
          <a:bodyPr/>
          <a:lstStyle/>
          <a:p>
            <a:fld id="{0EF16DCF-5103-4402-A0F3-68CC51D01481}" type="slidenum">
              <a:rPr lang="en-US" altLang="ja-JP"/>
              <a:pPr/>
              <a:t>20</a:t>
            </a:fld>
            <a:endParaRPr lang="en-US" altLang="ja-JP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18367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1143000"/>
            <a:ext cx="24384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143000"/>
            <a:ext cx="18970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1143000"/>
            <a:ext cx="25146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3810000"/>
            <a:ext cx="2819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17738" y="3790950"/>
            <a:ext cx="3429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4" name="Picture 10" descr="la_12_0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3733800"/>
            <a:ext cx="1512888" cy="2057400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274638"/>
            <a:ext cx="8229600" cy="5753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Formation of plain forms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ぶんぽう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dirty="0" smtClean="0"/>
              <a:t>Noun/Adjectives+</a:t>
            </a:r>
            <a:r>
              <a:rPr lang="ja-JP" altLang="en-US" sz="4000" smtClean="0"/>
              <a:t>時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3100" dirty="0" smtClean="0"/>
              <a:t>when, at the time of </a:t>
            </a:r>
            <a:r>
              <a:rPr lang="ja-JP" altLang="en-US" sz="3100" smtClean="0"/>
              <a:t>～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7388" y="1776177"/>
            <a:ext cx="6729412" cy="458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84101" y="1776177"/>
            <a:ext cx="7102699" cy="1585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84101" y="3361386"/>
            <a:ext cx="7102699" cy="1463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84101" y="4824426"/>
            <a:ext cx="7102699" cy="1585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44699" y="2266682"/>
            <a:ext cx="110758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Noun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4699" y="3750826"/>
            <a:ext cx="110758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mtClean="0"/>
              <a:t>な</a:t>
            </a:r>
            <a:r>
              <a:rPr lang="en-US" dirty="0" smtClean="0"/>
              <a:t>-adj.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699" y="5293217"/>
            <a:ext cx="110758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い</a:t>
            </a:r>
            <a:r>
              <a:rPr lang="en-US" dirty="0" smtClean="0"/>
              <a:t>-adj.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dirty="0" smtClean="0"/>
              <a:t>Noun/Adjectives + </a:t>
            </a:r>
            <a:r>
              <a:rPr lang="ja-JP" altLang="en-US" sz="4000" smtClean="0"/>
              <a:t>時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3100" dirty="0" smtClean="0"/>
              <a:t>when, at the time of </a:t>
            </a:r>
            <a:r>
              <a:rPr lang="ja-JP" altLang="en-US" sz="3100" smtClean="0"/>
              <a:t>～</a:t>
            </a:r>
            <a:endParaRPr lang="en-US" sz="31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9007" y="1912177"/>
            <a:ext cx="8184993" cy="267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44698" y="3069740"/>
            <a:ext cx="110758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Noun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4699" y="3566160"/>
            <a:ext cx="110758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mtClean="0"/>
              <a:t>な</a:t>
            </a:r>
            <a:r>
              <a:rPr lang="en-US" dirty="0" smtClean="0"/>
              <a:t>-adj.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4699" y="4026932"/>
            <a:ext cx="110758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い</a:t>
            </a:r>
            <a:r>
              <a:rPr lang="en-US" dirty="0" smtClean="0"/>
              <a:t>-adj.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P242 Activity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3036" y="1714559"/>
            <a:ext cx="7487751" cy="500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200" smtClean="0"/>
              <a:t>～の時、よく何をしましたか。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子どもの時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小学生の時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中学生の時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高校生の時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2913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/>
              <a:t>Duration + </a:t>
            </a:r>
            <a:r>
              <a:rPr lang="ja-JP" altLang="en-US" sz="4000" smtClean="0"/>
              <a:t>前／後</a:t>
            </a:r>
            <a:endParaRPr lang="en-US" sz="31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1724025"/>
            <a:ext cx="84486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P243 Activity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52159"/>
            <a:ext cx="7061839" cy="506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30658"/>
            <a:ext cx="8001000" cy="509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600" dirty="0" smtClean="0"/>
              <a:t>P226 </a:t>
            </a:r>
            <a:r>
              <a:rPr lang="ja-JP" altLang="en-US" sz="3600" smtClean="0"/>
              <a:t>日にち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100" dirty="0" smtClean="0"/>
              <a:t>Days of the month</a:t>
            </a:r>
            <a:endParaRPr lang="en-US" sz="3100" dirty="0"/>
          </a:p>
        </p:txBody>
      </p:sp>
      <p:sp>
        <p:nvSpPr>
          <p:cNvPr id="8" name="Rectangle 7"/>
          <p:cNvSpPr/>
          <p:nvPr/>
        </p:nvSpPr>
        <p:spPr>
          <a:xfrm>
            <a:off x="2755900" y="2311400"/>
            <a:ext cx="8509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911600" y="2311400"/>
            <a:ext cx="8509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080000" y="2311400"/>
            <a:ext cx="8509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311900" y="2311400"/>
            <a:ext cx="8509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391400" y="2311400"/>
            <a:ext cx="8509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60400" y="3048000"/>
            <a:ext cx="8509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727200" y="3048000"/>
            <a:ext cx="8509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832100" y="3048000"/>
            <a:ext cx="8509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911600" y="3048000"/>
            <a:ext cx="8509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080000" y="3048000"/>
            <a:ext cx="8509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727200" y="3924300"/>
            <a:ext cx="850900" cy="647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91400" y="3924300"/>
            <a:ext cx="850900" cy="647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60400" y="4927600"/>
            <a:ext cx="850900" cy="368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080000" y="4927600"/>
            <a:ext cx="850900" cy="647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832100" y="5867400"/>
            <a:ext cx="850900" cy="647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何月何日ですか。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Example: </a:t>
            </a:r>
          </a:p>
          <a:p>
            <a:pPr>
              <a:buNone/>
            </a:pPr>
            <a:r>
              <a:rPr lang="en-US" dirty="0" smtClean="0"/>
              <a:t>4/10 </a:t>
            </a:r>
            <a:r>
              <a:rPr lang="ja-JP" altLang="en-US" smtClean="0"/>
              <a:t>→　四月十日（しがつとおか）</a:t>
            </a:r>
            <a:endParaRPr lang="en-US" altLang="ja-JP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1/15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2/3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3/20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7/6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10/7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4/1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12/8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8/14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6/2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4/9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P227 Activity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6479" y="1417637"/>
            <a:ext cx="5570396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600" dirty="0" smtClean="0"/>
              <a:t>P228 </a:t>
            </a:r>
            <a:r>
              <a:rPr lang="ja-JP" altLang="en-US" sz="3600" smtClean="0"/>
              <a:t>ほかの時間のいい方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100" dirty="0" smtClean="0"/>
              <a:t>Other time expressions</a:t>
            </a:r>
            <a:endParaRPr lang="en-US" sz="3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" y="1744663"/>
            <a:ext cx="88963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425700" y="2286000"/>
            <a:ext cx="11684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おととい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5700" y="3098800"/>
            <a:ext cx="11684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昨日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5700" y="3911600"/>
            <a:ext cx="11684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今日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5700" y="4749800"/>
            <a:ext cx="11684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明日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8500" y="3468132"/>
            <a:ext cx="11684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先週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8500" y="4280932"/>
            <a:ext cx="11684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今週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8500" y="5119132"/>
            <a:ext cx="11684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来週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89800" y="3468132"/>
            <a:ext cx="11684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きょ年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89800" y="4280932"/>
            <a:ext cx="11684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今年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P229 Activity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044" y="1828800"/>
            <a:ext cx="4844526" cy="425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600" dirty="0" smtClean="0"/>
              <a:t>P229 </a:t>
            </a:r>
            <a:r>
              <a:rPr lang="ja-JP" altLang="en-US" sz="3600" smtClean="0"/>
              <a:t>時間の長さ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100" dirty="0" smtClean="0"/>
              <a:t>Duration of time</a:t>
            </a:r>
            <a:endParaRPr lang="en-US" sz="3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2916" y="1585064"/>
            <a:ext cx="6376304" cy="4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CC51-8B36-E64E-8515-29B4029DAB84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199"/>
            <a:ext cx="8226380" cy="5121275"/>
          </a:xfrm>
          <a:noFill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一年は何か月ありますか。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今年の二月は何日ありましたか。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一週間は何日ですか。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大</a:t>
            </a:r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学は何年ありますか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ニューヨークからとうきょうまで、ひこうきで何時間ぐらいかかりますか。</a:t>
            </a:r>
            <a:endParaRPr lang="en-US" altLang="ja-JP" sz="2800" b="1" dirty="0">
              <a:latin typeface="DFPKyoKaSho-W4" pitchFamily="18" charset="-128"/>
              <a:ea typeface="DFPKyoKaSho-W4" pitchFamily="18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プリンストン大学の夏休みは何か月ありますか。</a:t>
            </a:r>
            <a:endParaRPr lang="en-US" altLang="ja-JP" sz="2800" b="1" dirty="0">
              <a:latin typeface="DFPKyoKaSho-W4" pitchFamily="18" charset="-128"/>
              <a:ea typeface="DFPKyoKaSho-W4" pitchFamily="18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プリンストン大学の一</a:t>
            </a:r>
            <a:r>
              <a:rPr lang="ja-JP" altLang="en-US" sz="2800" b="1" u="sng">
                <a:latin typeface="DFPKyoKaSho-W4" pitchFamily="18" charset="-128"/>
                <a:ea typeface="DFPKyoKaSho-W4" pitchFamily="18" charset="-128"/>
              </a:rPr>
              <a:t>学き</a:t>
            </a:r>
            <a:r>
              <a:rPr lang="en-US" altLang="ja-JP" sz="2800" b="1" dirty="0">
                <a:latin typeface="DFPKyoKaSho-W4" pitchFamily="18" charset="-128"/>
                <a:ea typeface="DFPKyoKaSho-W4" pitchFamily="18" charset="-128"/>
              </a:rPr>
              <a:t>(semester)</a:t>
            </a:r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は何週間ありますか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日本語を何か月ぐらいべんきょうしましたか。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今年は何度大学が休みになりましたか。</a:t>
            </a:r>
            <a:endParaRPr lang="en-US" altLang="ja-JP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600" dirty="0" smtClean="0"/>
              <a:t>P229 </a:t>
            </a:r>
            <a:r>
              <a:rPr lang="ja-JP" altLang="en-US" sz="3600" smtClean="0"/>
              <a:t>時間の長さ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100" dirty="0" smtClean="0"/>
              <a:t>Duration of time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8A7E7B1C1A04581D2DB75941C2F1E" ma:contentTypeVersion="0" ma:contentTypeDescription="Create a new document." ma:contentTypeScope="" ma:versionID="a3790e8be9bc78e9e33732469f90d87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D8DD710-118D-44DD-8CC6-0252022FA4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91A5C1-817C-45D9-9B21-7728C05070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2A8E1791-C44E-4B34-9B57-A88C4A671A85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4733</TotalTime>
  <Words>783</Words>
  <Application>Microsoft Office PowerPoint</Application>
  <PresentationFormat>On-screen Show (4:3)</PresentationFormat>
  <Paragraphs>164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Equity</vt:lpstr>
      <vt:lpstr>日本語 JPN102</vt:lpstr>
      <vt:lpstr>たんご</vt:lpstr>
      <vt:lpstr>P226 日にち Days of the month</vt:lpstr>
      <vt:lpstr>何月何日ですか。</vt:lpstr>
      <vt:lpstr>P227 Activity 1</vt:lpstr>
      <vt:lpstr>P228 ほかの時間のいい方 Other time expressions</vt:lpstr>
      <vt:lpstr>P229 Activity 4</vt:lpstr>
      <vt:lpstr>P229 時間の長さ Duration of time</vt:lpstr>
      <vt:lpstr>P229 時間の長さ Duration of time</vt:lpstr>
      <vt:lpstr>P232 めいしょとレジャー Attractions and leisure activities</vt:lpstr>
      <vt:lpstr>P232 めいしょとレジャー Attractions and leisure activities</vt:lpstr>
      <vt:lpstr>P232 めいしょとレジャー Attractions and leisure activities</vt:lpstr>
      <vt:lpstr>P232 めいしょとレジャー Attractions and leisure activities</vt:lpstr>
      <vt:lpstr>P233 Activity 8</vt:lpstr>
      <vt:lpstr>P234 おもいで Memories</vt:lpstr>
      <vt:lpstr>P234 おもいで Memories</vt:lpstr>
      <vt:lpstr>P234 Activity 10</vt:lpstr>
      <vt:lpstr>Plain present form → Plain past forms </vt:lpstr>
      <vt:lpstr>Formation of plain forms </vt:lpstr>
      <vt:lpstr>Slide 20</vt:lpstr>
      <vt:lpstr>ぶんぽう</vt:lpstr>
      <vt:lpstr>Noun/Adjectives+時 when, at the time of ～</vt:lpstr>
      <vt:lpstr>Noun/Adjectives + 時 when, at the time of ～</vt:lpstr>
      <vt:lpstr>P242 Activity 2</vt:lpstr>
      <vt:lpstr>～の時、よく何をしましたか。</vt:lpstr>
      <vt:lpstr>Duration + 前／後</vt:lpstr>
      <vt:lpstr>P243 Activity 4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540</cp:revision>
  <dcterms:created xsi:type="dcterms:W3CDTF">2010-02-10T02:30:24Z</dcterms:created>
  <dcterms:modified xsi:type="dcterms:W3CDTF">2011-09-25T00:27:49Z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0x010100A0E8A7E7B1C1A04581D2DB75941C2F1E</vt:lpwstr>
  </property>
</Properties>
</file>