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28"/>
  </p:notesMasterIdLst>
  <p:handoutMasterIdLst>
    <p:handoutMasterId r:id="rId29"/>
  </p:handoutMasterIdLst>
  <p:sldIdLst>
    <p:sldId id="300" r:id="rId6"/>
    <p:sldId id="477" r:id="rId7"/>
    <p:sldId id="765" r:id="rId8"/>
    <p:sldId id="766" r:id="rId9"/>
    <p:sldId id="768" r:id="rId10"/>
    <p:sldId id="770" r:id="rId11"/>
    <p:sldId id="758" r:id="rId12"/>
    <p:sldId id="738" r:id="rId13"/>
    <p:sldId id="740" r:id="rId14"/>
    <p:sldId id="772" r:id="rId15"/>
    <p:sldId id="751" r:id="rId16"/>
    <p:sldId id="773" r:id="rId17"/>
    <p:sldId id="774" r:id="rId18"/>
    <p:sldId id="767" r:id="rId19"/>
    <p:sldId id="742" r:id="rId20"/>
    <p:sldId id="748" r:id="rId21"/>
    <p:sldId id="754" r:id="rId22"/>
    <p:sldId id="755" r:id="rId23"/>
    <p:sldId id="760" r:id="rId24"/>
    <p:sldId id="756" r:id="rId25"/>
    <p:sldId id="757" r:id="rId26"/>
    <p:sldId id="764" r:id="rId2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EBF05-679F-3B4C-8DBE-C89EEFFFBA3F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7F3AC-FF45-4E13-B365-0C7300DE0C69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ch11-tenkiyohoo.m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10,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At cafeteria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914525"/>
            <a:ext cx="90582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Alexander H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0946" y="4003183"/>
            <a:ext cx="2209800" cy="1773238"/>
          </a:xfrm>
          <a:prstGeom prst="rect">
            <a:avLst/>
          </a:prstGeom>
          <a:noFill/>
        </p:spPr>
      </p:pic>
      <p:pic>
        <p:nvPicPr>
          <p:cNvPr id="7" name="Picture 7" descr="concert"/>
          <p:cNvPicPr>
            <a:picLocks noChangeAspect="1" noChangeArrowheads="1"/>
          </p:cNvPicPr>
          <p:nvPr/>
        </p:nvPicPr>
        <p:blipFill>
          <a:blip r:embed="rId4"/>
          <a:srcRect r="17659"/>
          <a:stretch>
            <a:fillRect/>
          </a:stretch>
        </p:blipFill>
        <p:spPr bwMode="auto">
          <a:xfrm>
            <a:off x="4421746" y="4079383"/>
            <a:ext cx="2590800" cy="16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AF9A-1C15-CD41-B0F4-926932108976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375150"/>
          </a:xfrm>
          <a:solidFill>
            <a:srgbClr val="CCFFFF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Y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さん、</a:t>
            </a:r>
            <a:r>
              <a:rPr lang="en-US" altLang="ja-JP" sz="2800" b="1" u="sng" dirty="0" smtClean="0">
                <a:solidFill>
                  <a:srgbClr val="FF0603"/>
                </a:solidFill>
                <a:latin typeface="DFGKyoKaSho-W4" pitchFamily="18" charset="-128"/>
                <a:ea typeface="DFGKyoKaSho-W4" pitchFamily="18" charset="-128"/>
              </a:rPr>
              <a:t>There is (Event) at (Place), (but)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 </a:t>
            </a:r>
            <a:r>
              <a:rPr lang="en-US" altLang="ja-JP" sz="2800" b="1" u="sng" dirty="0" smtClean="0">
                <a:solidFill>
                  <a:srgbClr val="FF0915"/>
                </a:solidFill>
                <a:latin typeface="DFGKyoKaSho-W4" pitchFamily="18" charset="-128"/>
                <a:ea typeface="DFGKyoKaSho-W4" pitchFamily="18" charset="-128"/>
              </a:rPr>
              <a:t>why don’t we go to (the event) together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?</a:t>
            </a:r>
          </a:p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Y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：いいですね。</a:t>
            </a:r>
            <a:r>
              <a:rPr lang="en-US" altLang="ja-JP" sz="2800" b="1" u="sng" dirty="0" smtClean="0">
                <a:solidFill>
                  <a:srgbClr val="FF0915"/>
                </a:solidFill>
                <a:latin typeface="DFGKyoKaSho-W4" pitchFamily="18" charset="-128"/>
                <a:ea typeface="DFGKyoKaSho-W4" pitchFamily="18" charset="-128"/>
              </a:rPr>
              <a:t>Let’s go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. </a:t>
            </a:r>
            <a:r>
              <a:rPr lang="en-US" altLang="ja-JP" sz="2800" b="1" u="sng" dirty="0" smtClean="0">
                <a:solidFill>
                  <a:srgbClr val="FF0915"/>
                </a:solidFill>
                <a:latin typeface="DFGKyoKaSho-W4" pitchFamily="18" charset="-128"/>
                <a:ea typeface="DFGKyoKaSho-W4" pitchFamily="18" charset="-128"/>
              </a:rPr>
              <a:t>What time shall we go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?</a:t>
            </a:r>
          </a:p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：そうですね。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Because (the event) starts at (X:XX), how about around 0:00?</a:t>
            </a:r>
          </a:p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Y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：いいですね。</a:t>
            </a:r>
            <a:r>
              <a:rPr lang="en-US" altLang="ja-JP" sz="2800" b="1" u="sng" dirty="0" smtClean="0">
                <a:solidFill>
                  <a:srgbClr val="FF0915"/>
                </a:solidFill>
                <a:latin typeface="DFGKyoKaSho-W4" pitchFamily="18" charset="-128"/>
                <a:ea typeface="DFGKyoKaSho-W4" pitchFamily="18" charset="-128"/>
              </a:rPr>
              <a:t>Where shall we meet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?</a:t>
            </a:r>
          </a:p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X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How about at XX?</a:t>
            </a:r>
          </a:p>
          <a:p>
            <a:pPr>
              <a:buFontTx/>
              <a:buNone/>
            </a:pP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Y</a:t>
            </a:r>
            <a:r>
              <a:rPr lang="ja-JP" altLang="en-US" sz="2800" b="1" smtClean="0">
                <a:latin typeface="DFGKyoKaSho-W4" pitchFamily="18" charset="-128"/>
                <a:ea typeface="DFGKyoKaSho-W4" pitchFamily="18" charset="-128"/>
                <a:cs typeface="ヒラギノ角ゴ Pro W3" pitchFamily="-105" charset="-128"/>
              </a:rPr>
              <a:t>：じゃあ、</a:t>
            </a:r>
            <a:r>
              <a:rPr lang="en-US" altLang="ja-JP" sz="2800" b="1" u="sng" dirty="0" smtClean="0">
                <a:solidFill>
                  <a:srgbClr val="FF0915"/>
                </a:solidFill>
                <a:latin typeface="DFGKyoKaSho-W4" pitchFamily="18" charset="-128"/>
                <a:ea typeface="DFGKyoKaSho-W4" pitchFamily="18" charset="-128"/>
              </a:rPr>
              <a:t>Let’s meet</a:t>
            </a:r>
            <a:r>
              <a:rPr lang="en-US" altLang="ja-JP" sz="2800" b="1" dirty="0" smtClean="0">
                <a:latin typeface="DFGKyoKaSho-W4" pitchFamily="18" charset="-128"/>
                <a:ea typeface="DFGKyoKaSho-W4" pitchFamily="18" charset="-128"/>
              </a:rPr>
              <a:t> at XX around 0:00.</a:t>
            </a:r>
            <a:endParaRPr lang="en-US" altLang="ja-JP" sz="2800" b="1" dirty="0">
              <a:latin typeface="DFGKyoKaSho-W4" pitchFamily="18" charset="-128"/>
              <a:ea typeface="DFGKyoKaSho-W4" pitchFamily="18" charset="-128"/>
            </a:endParaRPr>
          </a:p>
        </p:txBody>
      </p:sp>
      <p:pic>
        <p:nvPicPr>
          <p:cNvPr id="19460" name="Picture 4" descr="Alexander H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"/>
            <a:ext cx="2209800" cy="1773238"/>
          </a:xfrm>
          <a:prstGeom prst="rect">
            <a:avLst/>
          </a:prstGeom>
          <a:noFill/>
        </p:spPr>
      </p:pic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962400" y="1066800"/>
            <a:ext cx="304800" cy="0"/>
          </a:xfrm>
          <a:prstGeom prst="line">
            <a:avLst/>
          </a:prstGeom>
          <a:noFill/>
          <a:ln w="38100">
            <a:solidFill>
              <a:srgbClr val="FF0603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9463" name="Picture 7" descr="concert"/>
          <p:cNvPicPr>
            <a:picLocks noChangeAspect="1" noChangeArrowheads="1"/>
          </p:cNvPicPr>
          <p:nvPr/>
        </p:nvPicPr>
        <p:blipFill>
          <a:blip r:embed="rId4"/>
          <a:srcRect r="17659"/>
          <a:stretch>
            <a:fillRect/>
          </a:stretch>
        </p:blipFill>
        <p:spPr bwMode="auto">
          <a:xfrm>
            <a:off x="4267200" y="228600"/>
            <a:ext cx="2590800" cy="1682750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940379" y="2057400"/>
            <a:ext cx="6528707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クラシッ</a:t>
            </a:r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クのコ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ンサートがリチャードソンであるんですが、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57250" y="2514600"/>
            <a:ext cx="6457950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　　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いっしょに（コンサートに）行きませんか　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579687" y="2971800"/>
            <a:ext cx="1687513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 smtClean="0">
                <a:latin typeface="DFGKyoKaSho-W4" pitchFamily="18" charset="-128"/>
                <a:ea typeface="DFGKyoKaSho-W4" pitchFamily="18" charset="-128"/>
              </a:rPr>
              <a:t>行きましょう</a:t>
            </a:r>
            <a:endParaRPr lang="ja-JP" altLang="en-US" b="1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267200" y="2971800"/>
            <a:ext cx="4038600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　　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何時に行きましょうか　　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558256" y="3505200"/>
            <a:ext cx="6128544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　　</a:t>
            </a:r>
            <a:r>
              <a:rPr lang="ja-JP" altLang="en-US" b="1">
                <a:latin typeface="DFPKyoKaSho-W4" pitchFamily="18" charset="-128"/>
                <a:ea typeface="DFPKyoKaSho-W4" pitchFamily="18" charset="-128"/>
              </a:rPr>
              <a:t>コンサートは８時からですから、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85800" y="3962400"/>
            <a:ext cx="4430486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　　　</a:t>
            </a:r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７時半ごろはどうですか　　　　</a:t>
            </a:r>
            <a:r>
              <a:rPr lang="ja-JP" altLang="en-US"/>
              <a:t>　　　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558256" y="4419600"/>
            <a:ext cx="3994944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　どこで会いましょうか</a:t>
            </a:r>
            <a:r>
              <a:rPr lang="ja-JP" altLang="en-US"/>
              <a:t>　　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968829" y="4953000"/>
            <a:ext cx="3461657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リチャードソンのまえはどうですか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905000" y="5486400"/>
            <a:ext cx="5410200" cy="36933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ja-JP" altLang="en-US" b="1">
                <a:latin typeface="DFGKyoKaSho-W4" pitchFamily="18" charset="-128"/>
                <a:ea typeface="DFGKyoKaSho-W4" pitchFamily="18" charset="-128"/>
              </a:rPr>
              <a:t>リチャードソンのまえで７時半ごろ会いましょう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After the concert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37" y="1635617"/>
            <a:ext cx="8686800" cy="78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6392" y="2652159"/>
            <a:ext cx="4826205" cy="350220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At a restaurant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1679"/>
            <a:ext cx="9220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5327" y="2976854"/>
            <a:ext cx="4803028" cy="33794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028" y="1710025"/>
            <a:ext cx="870405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609600" indent="-609600" algn="ctr"/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オレンジジュースをちゅうもんしたいです。</a:t>
            </a:r>
            <a:endParaRPr lang="en-US" altLang="ja-JP" sz="32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0" name="Picture 2" descr="C:\Users\tokumasu\Desktop\Nakama1_2nd\illustration-web\ch9\la_09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63" y="4384642"/>
            <a:ext cx="3321168" cy="233683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Rounded Rectangular Callout 7"/>
          <p:cNvSpPr/>
          <p:nvPr/>
        </p:nvSpPr>
        <p:spPr>
          <a:xfrm>
            <a:off x="457200" y="2812211"/>
            <a:ext cx="2268746" cy="1018829"/>
          </a:xfrm>
          <a:prstGeom prst="wedgeRoundRectCallout">
            <a:avLst>
              <a:gd name="adj1" fmla="val -16047"/>
              <a:gd name="adj2" fmla="val 126119"/>
              <a:gd name="adj3" fmla="val 1666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おのみものは　何にしますか。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123426" y="3085982"/>
            <a:ext cx="4741652" cy="3270367"/>
          </a:xfrm>
          <a:prstGeom prst="wedgeRoundRectCallout">
            <a:avLst>
              <a:gd name="adj1" fmla="val -72194"/>
              <a:gd name="adj2" fmla="val 15861"/>
              <a:gd name="adj3" fmla="val 16667"/>
            </a:avLst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オレンジジュースにします。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オレンジジュースを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おねいがします。</a:t>
            </a:r>
            <a:endParaRPr lang="en-US" altLang="ja-JP" sz="24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800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オレンジジュースをください。</a:t>
            </a:r>
            <a:endParaRPr lang="en-US" sz="2400" b="1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2453" y="3571336"/>
            <a:ext cx="1069675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396595" y="4707147"/>
            <a:ext cx="2366513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332453" y="5465360"/>
            <a:ext cx="1354347" cy="48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altLang="ja-JP" sz="2400" dirty="0" smtClean="0"/>
              <a:t>A counter expression can be used with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をおねがいします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を下さい</a:t>
            </a:r>
            <a:r>
              <a:rPr lang="en-US" altLang="ja-JP" sz="2400" dirty="0" smtClean="0"/>
              <a:t>(but not with 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にします</a:t>
            </a:r>
            <a:r>
              <a:rPr lang="en-US" altLang="ja-JP" sz="2400" dirty="0" smtClean="0"/>
              <a:t>)</a:t>
            </a:r>
          </a:p>
          <a:p>
            <a:r>
              <a:rPr lang="en-US" sz="2400" dirty="0" smtClean="0"/>
              <a:t>You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～つ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and order dishes and drinks and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～本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400" dirty="0" smtClean="0"/>
              <a:t>for bottles</a:t>
            </a:r>
          </a:p>
          <a:p>
            <a:r>
              <a:rPr lang="en-US" sz="2400" dirty="0" smtClean="0"/>
              <a:t>The quantity expression directly follows the particle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en-US" altLang="ja-JP" sz="2400" dirty="0" smtClean="0"/>
              <a:t>.</a:t>
            </a:r>
          </a:p>
          <a:p>
            <a:pPr>
              <a:buNone/>
            </a:pPr>
            <a:r>
              <a:rPr lang="en-US" altLang="ja-JP" sz="2800" dirty="0"/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コーヒーを</a:t>
            </a:r>
            <a:r>
              <a:rPr lang="ja-JP" altLang="en-US" sz="2800" b="1" u="sng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下さい。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ビールを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二本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おねがいします。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/>
          </a:p>
          <a:p>
            <a:r>
              <a:rPr lang="en-US" sz="2400" dirty="0" smtClean="0"/>
              <a:t>When Two or more items are listed, the sentence takes the form of  “X  </a:t>
            </a:r>
            <a:r>
              <a:rPr lang="ja-JP" altLang="en-US" sz="2400" u="sng" smtClean="0">
                <a:solidFill>
                  <a:srgbClr val="00B0F0"/>
                </a:solidFill>
              </a:rPr>
              <a:t>を</a:t>
            </a:r>
            <a:r>
              <a:rPr lang="ja-JP" altLang="en-US" sz="2400" smtClean="0"/>
              <a:t> </a:t>
            </a:r>
            <a:r>
              <a:rPr lang="en-US" altLang="ja-JP" sz="2400" dirty="0" smtClean="0"/>
              <a:t>Quantity Expression </a:t>
            </a:r>
            <a:r>
              <a:rPr lang="ja-JP" altLang="en-US" sz="2400" u="sng" smtClean="0">
                <a:solidFill>
                  <a:srgbClr val="00B0F0"/>
                </a:solidFill>
              </a:rPr>
              <a:t>と</a:t>
            </a:r>
            <a:r>
              <a:rPr lang="en-US" altLang="ja-JP" sz="2400" dirty="0" smtClean="0"/>
              <a:t> Y </a:t>
            </a:r>
            <a:r>
              <a:rPr lang="ja-JP" altLang="en-US" sz="2400" u="sng" smtClean="0">
                <a:solidFill>
                  <a:srgbClr val="00B0F0"/>
                </a:solidFill>
              </a:rPr>
              <a:t>を</a:t>
            </a:r>
            <a:r>
              <a:rPr lang="en-US" altLang="ja-JP" sz="2400" dirty="0" smtClean="0"/>
              <a:t> Quantity Expression…” </a:t>
            </a:r>
            <a:r>
              <a:rPr lang="ja-JP" altLang="en-US" sz="2400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おねがいします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</a:p>
          <a:p>
            <a:pPr>
              <a:buNone/>
            </a:pPr>
            <a:r>
              <a:rPr lang="en-US" sz="2800" dirty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こうちゃを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とコーヒーを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一つ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おねがいします。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/>
              <a:t>　　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ぶんぽう１</a:t>
            </a:r>
            <a:r>
              <a:rPr lang="en-US" altLang="ja-JP" sz="2800" dirty="0" smtClean="0"/>
              <a:t>: Indicating choices using </a:t>
            </a:r>
            <a:r>
              <a:rPr lang="ja-JP" altLang="en-US" sz="2800" smtClean="0"/>
              <a:t>～にします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          Making requests using </a:t>
            </a:r>
            <a:r>
              <a:rPr lang="ja-JP" altLang="en-US" sz="2800" smtClean="0"/>
              <a:t>～をおねがいします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1ED1-D063-4946-8B62-6B43BE9DCA0A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010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sz="2800" b="1" dirty="0">
                <a:latin typeface="DFGKyoKaSho-W4" pitchFamily="18" charset="-128"/>
                <a:ea typeface="DFGKyoKaSho-W4" pitchFamily="18" charset="-128"/>
              </a:rPr>
              <a:t>W: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ごちゅうもんは。</a:t>
            </a:r>
          </a:p>
          <a:p>
            <a:pPr>
              <a:buFontTx/>
              <a:buNone/>
            </a:pPr>
            <a:r>
              <a:rPr lang="en-US" altLang="ja-JP" sz="2800" b="1" dirty="0">
                <a:latin typeface="DFGKyoKaSho-W4" pitchFamily="18" charset="-128"/>
                <a:ea typeface="DFGKyoKaSho-W4" pitchFamily="18" charset="-128"/>
              </a:rPr>
              <a:t>A: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のみものは　どうですか。</a:t>
            </a:r>
          </a:p>
          <a:p>
            <a:pPr>
              <a:buFontTx/>
              <a:buNone/>
            </a:pPr>
            <a:r>
              <a:rPr lang="en-US" altLang="ja-JP" sz="2800" b="1" dirty="0">
                <a:latin typeface="DFGKyoKaSho-W4" pitchFamily="18" charset="-128"/>
                <a:ea typeface="DFGKyoKaSho-W4" pitchFamily="18" charset="-128"/>
              </a:rPr>
              <a:t>B: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私は　ビールにします。</a:t>
            </a:r>
          </a:p>
          <a:p>
            <a:pPr>
              <a:buFontTx/>
              <a:buNone/>
            </a:pPr>
            <a:r>
              <a:rPr lang="en-US" altLang="ja-JP" sz="2800" b="1" dirty="0">
                <a:latin typeface="DFGKyoKaSho-W4" pitchFamily="18" charset="-128"/>
                <a:ea typeface="DFGKyoKaSho-W4" pitchFamily="18" charset="-128"/>
              </a:rPr>
              <a:t>A: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私は　オレンジジュースにします。</a:t>
            </a:r>
          </a:p>
          <a:p>
            <a:pPr>
              <a:buFontTx/>
              <a:buNone/>
            </a:pP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　じゃあ、ビールを　一本と　オレンジジュースを</a:t>
            </a:r>
          </a:p>
          <a:p>
            <a:pPr>
              <a:buFontTx/>
              <a:buNone/>
            </a:pP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　一本　おねがいします。</a:t>
            </a:r>
          </a:p>
          <a:p>
            <a:pPr>
              <a:buFontTx/>
              <a:buNone/>
            </a:pPr>
            <a:r>
              <a:rPr lang="en-US" altLang="ja-JP" sz="2800" b="1" dirty="0">
                <a:latin typeface="DFGKyoKaSho-W4" pitchFamily="18" charset="-128"/>
                <a:ea typeface="DFGKyoKaSho-W4" pitchFamily="18" charset="-128"/>
              </a:rPr>
              <a:t>W:</a:t>
            </a: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ビールを　一本と　オレンジジュースを　一本　</a:t>
            </a:r>
          </a:p>
          <a:p>
            <a:pPr>
              <a:buFontTx/>
              <a:buNone/>
            </a:pPr>
            <a:r>
              <a:rPr lang="ja-JP" altLang="en-US" sz="2800" b="1">
                <a:latin typeface="DFGKyoKaSho-W4" pitchFamily="18" charset="-128"/>
                <a:ea typeface="DFGKyoKaSho-W4" pitchFamily="18" charset="-128"/>
              </a:rPr>
              <a:t>　　ですね。かしこまりました。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  <a:solidFill>
            <a:schemeClr val="accent6">
              <a:lumMod val="60000"/>
              <a:lumOff val="40000"/>
            </a:schemeClr>
          </a:solidFill>
          <a:ln/>
        </p:spPr>
        <p:txBody>
          <a:bodyPr>
            <a:normAutofit fontScale="90000"/>
          </a:bodyPr>
          <a:lstStyle/>
          <a:p>
            <a:r>
              <a:rPr lang="ja-JP" altLang="en-US" sz="2800"/>
              <a:t>レストランで</a:t>
            </a:r>
            <a:br>
              <a:rPr lang="ja-JP" altLang="en-US" sz="2800"/>
            </a:br>
            <a:r>
              <a:rPr lang="ja-JP" altLang="en-US" sz="2800"/>
              <a:t>食べ物や飲み物をちゅうもんする</a:t>
            </a:r>
            <a:endParaRPr lang="ja-JP" altLang="en-US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648200"/>
            <a:ext cx="2590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P99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F:\ピクチャ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422" y="1923396"/>
            <a:ext cx="5842190" cy="39567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れんしゅうしましょう！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127" y="1726574"/>
            <a:ext cx="7432391" cy="46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天気よほう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h11-tenkiyohoo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70973" y="1784350"/>
            <a:ext cx="3501039" cy="2671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885" y="4782483"/>
            <a:ext cx="7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General description of national weather condition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Regional forecasts by areas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regional forecast contains specific information</a:t>
            </a:r>
          </a:p>
          <a:p>
            <a:r>
              <a:rPr lang="en-US" sz="2400" dirty="0" smtClean="0"/>
              <a:t>  (condition, high and low temperatures)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General comment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３月１０日水曜日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復習（ふくしゅう）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58386"/>
            <a:ext cx="9144000" cy="26630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400" smtClean="0"/>
              <a:t>　</a:t>
            </a:r>
            <a:r>
              <a:rPr lang="ja-JP" altLang="en-US" sz="2000" smtClean="0"/>
              <a:t>　</a:t>
            </a:r>
            <a:r>
              <a:rPr lang="ja-JP" altLang="en-US" sz="1900" smtClean="0"/>
              <a:t>大陸</a:t>
            </a:r>
            <a:r>
              <a:rPr lang="en-US" sz="1900" dirty="0" smtClean="0"/>
              <a:t>(</a:t>
            </a:r>
            <a:r>
              <a:rPr lang="ja-JP" altLang="en-US" sz="1900" smtClean="0"/>
              <a:t>たいりく</a:t>
            </a:r>
            <a:r>
              <a:rPr lang="en-US" sz="1900" dirty="0" smtClean="0"/>
              <a:t>)</a:t>
            </a:r>
            <a:r>
              <a:rPr lang="ja-JP" altLang="en-US" sz="1900" smtClean="0"/>
              <a:t>から大きな高気圧</a:t>
            </a:r>
            <a:r>
              <a:rPr lang="en-US" sz="1900" dirty="0" smtClean="0"/>
              <a:t>(</a:t>
            </a:r>
            <a:r>
              <a:rPr lang="ja-JP" altLang="en-US" sz="1900" smtClean="0"/>
              <a:t>こうきあつ</a:t>
            </a:r>
            <a:r>
              <a:rPr lang="en-US" sz="1900" dirty="0" smtClean="0"/>
              <a:t>)</a:t>
            </a:r>
            <a:r>
              <a:rPr lang="ja-JP" altLang="en-US" sz="1900" smtClean="0"/>
              <a:t>がはりだし、ふゆがたのお天気となっています。このため北海道</a:t>
            </a:r>
            <a:r>
              <a:rPr lang="en-US" sz="1900" dirty="0" smtClean="0"/>
              <a:t>(</a:t>
            </a:r>
            <a:r>
              <a:rPr lang="ja-JP" altLang="en-US" sz="1900" smtClean="0"/>
              <a:t>ほっかいどう</a:t>
            </a:r>
            <a:r>
              <a:rPr lang="en-US" sz="1900" dirty="0" smtClean="0"/>
              <a:t>)</a:t>
            </a:r>
            <a:r>
              <a:rPr lang="ja-JP" altLang="en-US" sz="1900" smtClean="0"/>
              <a:t>、日本海</a:t>
            </a:r>
            <a:r>
              <a:rPr lang="en-US" sz="1900" dirty="0" smtClean="0"/>
              <a:t>(</a:t>
            </a:r>
            <a:r>
              <a:rPr lang="ja-JP" altLang="en-US" sz="1900" smtClean="0"/>
              <a:t>かい</a:t>
            </a:r>
            <a:r>
              <a:rPr lang="en-US" sz="1900" dirty="0" smtClean="0"/>
              <a:t>)</a:t>
            </a:r>
            <a:r>
              <a:rPr lang="ja-JP" altLang="en-US" sz="1900" smtClean="0"/>
              <a:t>がわは大雪、太平洋（たいへいよう）がわは風のつよい一日となるでしょう。近畿地方</a:t>
            </a:r>
            <a:r>
              <a:rPr lang="en-US" sz="1900" dirty="0" smtClean="0"/>
              <a:t>(</a:t>
            </a:r>
            <a:r>
              <a:rPr lang="ja-JP" altLang="en-US" sz="1900" smtClean="0"/>
              <a:t>きんきちほう</a:t>
            </a:r>
            <a:r>
              <a:rPr lang="en-US" sz="1900" dirty="0" smtClean="0"/>
              <a:t>)</a:t>
            </a:r>
            <a:r>
              <a:rPr lang="ja-JP" altLang="en-US" sz="1900" smtClean="0"/>
              <a:t>は風がつよく、雪がふるところもあるでしょう。かくちのお天気です。今日は大阪</a:t>
            </a:r>
            <a:r>
              <a:rPr lang="en-US" sz="1900" dirty="0" smtClean="0"/>
              <a:t>(</a:t>
            </a:r>
            <a:r>
              <a:rPr lang="ja-JP" altLang="en-US" sz="1900" smtClean="0"/>
              <a:t>おおさか</a:t>
            </a:r>
            <a:r>
              <a:rPr lang="en-US" sz="1900" dirty="0" smtClean="0"/>
              <a:t>)</a:t>
            </a:r>
            <a:r>
              <a:rPr lang="ja-JP" altLang="en-US" sz="1900" smtClean="0"/>
              <a:t>はくもりでしょう。こうべはくもり時々</a:t>
            </a:r>
            <a:r>
              <a:rPr lang="en-US" sz="1900" dirty="0" smtClean="0"/>
              <a:t>(</a:t>
            </a:r>
            <a:r>
              <a:rPr lang="ja-JP" altLang="en-US" sz="1900" smtClean="0"/>
              <a:t>ときどき</a:t>
            </a:r>
            <a:r>
              <a:rPr lang="en-US" sz="1900" dirty="0" smtClean="0"/>
              <a:t>)</a:t>
            </a:r>
            <a:r>
              <a:rPr lang="ja-JP" altLang="en-US" sz="1900" smtClean="0"/>
              <a:t>雪、きょうとは雪でしょう。最高</a:t>
            </a:r>
            <a:r>
              <a:rPr lang="en-US" sz="1900" dirty="0" smtClean="0"/>
              <a:t>(</a:t>
            </a:r>
            <a:r>
              <a:rPr lang="ja-JP" altLang="en-US" sz="1900" smtClean="0"/>
              <a:t>さいこう</a:t>
            </a:r>
            <a:r>
              <a:rPr lang="en-US" sz="1900" dirty="0" smtClean="0"/>
              <a:t>)</a:t>
            </a:r>
            <a:r>
              <a:rPr lang="ja-JP" altLang="en-US" sz="1900" smtClean="0"/>
              <a:t>気温は大阪</a:t>
            </a:r>
            <a:r>
              <a:rPr lang="en-US" sz="1900" dirty="0" smtClean="0"/>
              <a:t>(</a:t>
            </a:r>
            <a:r>
              <a:rPr lang="ja-JP" altLang="en-US" sz="1900" smtClean="0"/>
              <a:t>おおさか</a:t>
            </a:r>
            <a:r>
              <a:rPr lang="en-US" sz="1900" dirty="0" smtClean="0"/>
              <a:t>)</a:t>
            </a:r>
            <a:r>
              <a:rPr lang="ja-JP" altLang="en-US" sz="1900" smtClean="0"/>
              <a:t>が３度、きょうとが１度、こうべが２度となっております。さいてい気温は、大阪</a:t>
            </a:r>
            <a:r>
              <a:rPr lang="en-US" sz="1900" dirty="0" smtClean="0"/>
              <a:t>(</a:t>
            </a:r>
            <a:r>
              <a:rPr lang="ja-JP" altLang="en-US" sz="1900" smtClean="0"/>
              <a:t>おおさか</a:t>
            </a:r>
            <a:r>
              <a:rPr lang="en-US" sz="1900" dirty="0" smtClean="0"/>
              <a:t>)</a:t>
            </a:r>
            <a:r>
              <a:rPr lang="ja-JP" altLang="en-US" sz="1900" smtClean="0"/>
              <a:t>が１度、きょうとがマイナス１度、こうべも１度、となっております。今日は寒い一日になりそうですね。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216" y="680321"/>
            <a:ext cx="3554568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/>
            <a:r>
              <a:rPr lang="ja-JP" altLang="en-US" sz="2000" b="1" u="sng" smtClean="0">
                <a:latin typeface="DFPKyoKaSho-W4" pitchFamily="18" charset="-128"/>
                <a:ea typeface="DFPKyoKaSho-W4" pitchFamily="18" charset="-128"/>
              </a:rPr>
              <a:t>天気よほう</a:t>
            </a:r>
            <a:endParaRPr lang="en-US" sz="2000" b="1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457200" indent="-457200"/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General description of national weather condition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Regional forecasts by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Each regional forecast contains specific information  (condition, high and low temperatures)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General comment</a:t>
            </a:r>
            <a:endParaRPr lang="en-US" sz="2000" dirty="0"/>
          </a:p>
        </p:txBody>
      </p:sp>
      <p:pic>
        <p:nvPicPr>
          <p:cNvPr id="31" name="Picture 2" descr="off_map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245" y="361244"/>
            <a:ext cx="3157732" cy="361244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924154" y="3014922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とうきょう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20199" y="3689054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おおさか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0199" y="1644340"/>
            <a:ext cx="12079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日本かい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050199" y="3689054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こうべ</a:t>
            </a:r>
            <a:endParaRPr lang="en-US" dirty="0"/>
          </a:p>
        </p:txBody>
      </p:sp>
      <p:sp>
        <p:nvSpPr>
          <p:cNvPr id="36" name="Flowchart: Decision 35"/>
          <p:cNvSpPr/>
          <p:nvPr/>
        </p:nvSpPr>
        <p:spPr>
          <a:xfrm>
            <a:off x="5781156" y="3014922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Decision 36"/>
          <p:cNvSpPr/>
          <p:nvPr/>
        </p:nvSpPr>
        <p:spPr>
          <a:xfrm>
            <a:off x="5623111" y="3012882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5425555" y="2535927"/>
            <a:ext cx="434624" cy="386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840423" y="3096388"/>
            <a:ext cx="728131" cy="59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6609477" y="2698204"/>
            <a:ext cx="333022" cy="296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321714" y="3269123"/>
            <a:ext cx="523772" cy="316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Decision 41"/>
          <p:cNvSpPr/>
          <p:nvPr/>
        </p:nvSpPr>
        <p:spPr>
          <a:xfrm>
            <a:off x="5781156" y="2877415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lowchart: Decision 42"/>
          <p:cNvSpPr/>
          <p:nvPr/>
        </p:nvSpPr>
        <p:spPr>
          <a:xfrm>
            <a:off x="5775511" y="3165282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lowchart: Decision 43"/>
          <p:cNvSpPr/>
          <p:nvPr/>
        </p:nvSpPr>
        <p:spPr>
          <a:xfrm>
            <a:off x="6627821" y="2634703"/>
            <a:ext cx="158045" cy="9031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725645" y="2267816"/>
            <a:ext cx="12079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きょうと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324120" y="2265371"/>
            <a:ext cx="161589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たいへいよう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5200" y="905676"/>
            <a:ext cx="12079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/>
              <a:t>たいりく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8660" y="4224270"/>
            <a:ext cx="35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solidFill>
                  <a:srgbClr val="FF0000"/>
                </a:solidFill>
              </a:rPr>
              <a:t>①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2579" y="4906851"/>
            <a:ext cx="35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solidFill>
                  <a:srgbClr val="FF0000"/>
                </a:solidFill>
              </a:rPr>
              <a:t>②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4155" y="4906851"/>
            <a:ext cx="35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solidFill>
                  <a:srgbClr val="FF0000"/>
                </a:solidFill>
              </a:rPr>
              <a:t>③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75120" y="5852160"/>
            <a:ext cx="35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smtClean="0">
                <a:solidFill>
                  <a:srgbClr val="FF0000"/>
                </a:solidFill>
              </a:rPr>
              <a:t>④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P178/180 </a:t>
            </a:r>
            <a:r>
              <a:rPr lang="ja-JP" altLang="en-US" smtClean="0"/>
              <a:t>てんきよほう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77" y="1572184"/>
            <a:ext cx="3906233" cy="23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77" y="3948068"/>
            <a:ext cx="45624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052" y="1572184"/>
            <a:ext cx="4114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8372" name="Picture 4" descr="F:\ピクチャ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331" y="91440"/>
            <a:ext cx="3563119" cy="2676771"/>
          </a:xfrm>
          <a:prstGeom prst="rect">
            <a:avLst/>
          </a:prstGeom>
          <a:noFill/>
        </p:spPr>
      </p:pic>
      <p:pic>
        <p:nvPicPr>
          <p:cNvPr id="58373" name="Picture 5" descr="F:\ピクチャ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24" y="91440"/>
            <a:ext cx="3584152" cy="2676771"/>
          </a:xfrm>
          <a:prstGeom prst="rect">
            <a:avLst/>
          </a:prstGeom>
          <a:noFill/>
        </p:spPr>
      </p:pic>
      <p:pic>
        <p:nvPicPr>
          <p:cNvPr id="58374" name="Picture 6" descr="F:\ピクチャ 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23" y="2929854"/>
            <a:ext cx="2819869" cy="37916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8375" name="Picture 7" descr="F:\ピクチャ 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3054" y="3972221"/>
            <a:ext cx="5799808" cy="22099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7123" y="91440"/>
            <a:ext cx="16844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全国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（ぜんこく）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6338" y="91440"/>
            <a:ext cx="13265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近畿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（きんき）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6992" y="3325890"/>
            <a:ext cx="187413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京都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（きょうと）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Casual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１）Ａ：休みは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どうでしたか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おもしろかったです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Ａ：友だちとりょこうに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行きました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Ｂ：それは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よかったです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ね。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　　今度、しゃしんを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見せてください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ね。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dirty="0" smtClean="0"/>
              <a:t>		</a:t>
            </a:r>
            <a:r>
              <a:rPr lang="ja-JP" altLang="en-US" smtClean="0"/>
              <a:t>　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2293" y="2228045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どうだった？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112" y="3181082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おもしろかった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9099" y="4211392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行った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293" y="522882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よかった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9099" y="635214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見せて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Casual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２）Ａ：今、そとは　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どんな天気ですか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Ｂ：とても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寒いです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よ。雪が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ふっています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Ａ：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そうですか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　　きのうは　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寒くありませんでしたけど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　　今日は気温が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下がったんです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ね。</a:t>
            </a: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0485" y="2228045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どんな天気？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443" y="3155324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寒い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1403" y="3155324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ふってる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8270" y="4224270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そう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7380" y="522882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寒くなかったけど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329" y="6352143"/>
            <a:ext cx="32454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下がった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んだ／の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Casual speech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4699" y="1600200"/>
            <a:ext cx="8899301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３）Ａ：今週、テストが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ありますか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Ｂ：今週は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ありませんけど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　　先週、日本語のテストが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ありました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Ａ：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やさしかったですか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いいえ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、とてもながくてたいへん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でした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8361" y="2228045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ある？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4338" y="316820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ないけど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9177" y="4224270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1454" y="522882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やさしかった？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0767" y="635214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199" y="635214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Casual speech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4699" y="1600200"/>
            <a:ext cx="8899301" cy="5121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４）Ａ：今週の週末、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ひまですか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はい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ひまですけど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Ａ：じゃあ、いっしょにえいがを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　　見に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行きませんか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　　Ｂ：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いいです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62" y="2228045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ひま？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678" y="3193961"/>
            <a:ext cx="141667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3810" y="3193961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ひまだけど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4259" y="5228823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行かない？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5617" y="6356350"/>
            <a:ext cx="22280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いい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Q+A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週末、どこ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に行きましたか。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週末、何をしましたか。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和食（わしょく）は高い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とおもいます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毎日、プールで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およいでいる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はだれですか。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日本語の先生です。めがねを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かけていて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、フランス語やドイツ語が分かる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先生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はだれですか。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日本語１０２は日本語１０１より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むずかしくなりました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しょうらい、日本語の先生</a:t>
            </a:r>
            <a:r>
              <a:rPr lang="ja-JP" altLang="en-US" b="1" u="sng" smtClean="0">
                <a:latin typeface="DFPKyoKaSho-W4" pitchFamily="18" charset="-128"/>
                <a:ea typeface="DFPKyoKaSho-W4" pitchFamily="18" charset="-128"/>
              </a:rPr>
              <a:t>になりたいです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36"/>
            <a:ext cx="8229600" cy="48010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200" smtClean="0"/>
              <a:t>私のホームタウン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9356"/>
            <a:ext cx="9144000" cy="58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29933" y="82296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7725" y="82296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52423" y="82296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81223" y="82296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00896" y="137160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16051" y="137160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92570" y="137160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25921" y="137160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16051" y="19202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47872" y="19202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07725" y="19202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52423" y="19202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36525" y="19202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29933" y="23774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303174" y="23774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97121" y="2377440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97121" y="304811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158508" y="2897746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982756" y="2897746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85235" y="341290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52423" y="341290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913810" y="341290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037268" y="3953814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227454" y="3953814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15319" y="3953814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0537" y="4430332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63792" y="4430332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381223" y="4430332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669112" y="4430332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40537" y="490685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560749" y="4906851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547872" y="5447763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97121" y="5447763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158508" y="5447763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686800" y="5447763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40480" y="5898859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678547" y="6420745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923245" y="6420744"/>
            <a:ext cx="244698" cy="3007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ロールプレイ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127" y="1726574"/>
            <a:ext cx="7432391" cy="46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4726</TotalTime>
  <Words>874</Words>
  <Application>Microsoft Office PowerPoint</Application>
  <PresentationFormat>On-screen Show (4:3)</PresentationFormat>
  <Paragraphs>181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Equity</vt:lpstr>
      <vt:lpstr>日本語 JPN102</vt:lpstr>
      <vt:lpstr>３月１０日水曜日</vt:lpstr>
      <vt:lpstr>Casual speech</vt:lpstr>
      <vt:lpstr>Casual speech</vt:lpstr>
      <vt:lpstr>Casual speech</vt:lpstr>
      <vt:lpstr>Casual speech</vt:lpstr>
      <vt:lpstr>Q+A</vt:lpstr>
      <vt:lpstr>私のホームタウン</vt:lpstr>
      <vt:lpstr>ロールプレイ</vt:lpstr>
      <vt:lpstr>At cafeteria</vt:lpstr>
      <vt:lpstr>Slide 11</vt:lpstr>
      <vt:lpstr>After the concert</vt:lpstr>
      <vt:lpstr>At a restaurant</vt:lpstr>
      <vt:lpstr>ぶんぽう１: Indicating choices using ～にします            Making requests using ～をおねがいします</vt:lpstr>
      <vt:lpstr>ぶんぽう１: Indicating choices using ～にします            Making requests using ～をおねがいします</vt:lpstr>
      <vt:lpstr>レストランで 食べ物や飲み物をちゅうもんする</vt:lpstr>
      <vt:lpstr>Slide 17</vt:lpstr>
      <vt:lpstr>れんしゅうしましょう！</vt:lpstr>
      <vt:lpstr>天気よほう</vt:lpstr>
      <vt:lpstr>Slide 20</vt:lpstr>
      <vt:lpstr>P178/180 てんきよほう</vt:lpstr>
      <vt:lpstr>Slide 22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562</cp:revision>
  <dcterms:created xsi:type="dcterms:W3CDTF">2010-02-10T02:30:24Z</dcterms:created>
  <dcterms:modified xsi:type="dcterms:W3CDTF">2011-09-25T00:28:39Z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