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2"/>
  </p:notesMasterIdLst>
  <p:handoutMasterIdLst>
    <p:handoutMasterId r:id="rId33"/>
  </p:handoutMasterIdLst>
  <p:sldIdLst>
    <p:sldId id="300" r:id="rId6"/>
    <p:sldId id="612" r:id="rId7"/>
    <p:sldId id="755" r:id="rId8"/>
    <p:sldId id="756" r:id="rId9"/>
    <p:sldId id="757" r:id="rId10"/>
    <p:sldId id="477" r:id="rId11"/>
    <p:sldId id="494" r:id="rId12"/>
    <p:sldId id="749" r:id="rId13"/>
    <p:sldId id="727" r:id="rId14"/>
    <p:sldId id="741" r:id="rId15"/>
    <p:sldId id="738" r:id="rId16"/>
    <p:sldId id="739" r:id="rId17"/>
    <p:sldId id="750" r:id="rId18"/>
    <p:sldId id="740" r:id="rId19"/>
    <p:sldId id="751" r:id="rId20"/>
    <p:sldId id="742" r:id="rId21"/>
    <p:sldId id="743" r:id="rId22"/>
    <p:sldId id="744" r:id="rId23"/>
    <p:sldId id="752" r:id="rId24"/>
    <p:sldId id="745" r:id="rId25"/>
    <p:sldId id="754" r:id="rId26"/>
    <p:sldId id="758" r:id="rId27"/>
    <p:sldId id="759" r:id="rId28"/>
    <p:sldId id="746" r:id="rId29"/>
    <p:sldId id="747" r:id="rId30"/>
    <p:sldId id="748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22, 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The absence of any experience is expressed by 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～たことが／はない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600" dirty="0" smtClean="0"/>
              <a:t>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私はミュージカルを</a:t>
            </a:r>
            <a:r>
              <a:rPr lang="ja-JP" altLang="en-US" sz="2600" b="1" u="sng" smtClean="0">
                <a:latin typeface="DFPKyoKaSho-W4" pitchFamily="18" charset="-128"/>
                <a:ea typeface="DFPKyoKaSho-W4" pitchFamily="18" charset="-128"/>
              </a:rPr>
              <a:t>見たことがありません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900" dirty="0" smtClean="0"/>
              <a:t>	I </a:t>
            </a:r>
            <a:r>
              <a:rPr lang="en-US" altLang="ja-JP" sz="1900" u="sng" dirty="0" smtClean="0"/>
              <a:t>have never seen </a:t>
            </a:r>
            <a:r>
              <a:rPr lang="en-US" altLang="ja-JP" sz="1900" dirty="0" smtClean="0"/>
              <a:t>a musical.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Q:</a:t>
            </a:r>
            <a:r>
              <a:rPr lang="ja-JP" altLang="en-US" sz="2400" smtClean="0"/>
              <a:t>　</a:t>
            </a:r>
            <a:r>
              <a:rPr lang="en-US" altLang="ja-JP" sz="24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ミュージカルを見たことがありますか。</a:t>
            </a:r>
            <a:endParaRPr lang="en-US" altLang="ja-JP" sz="1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/>
              <a:t>		Have you ever seen a musical?</a:t>
            </a:r>
          </a:p>
          <a:p>
            <a:pPr>
              <a:buNone/>
            </a:pPr>
            <a:r>
              <a:rPr lang="en-US" sz="2400" dirty="0" smtClean="0"/>
              <a:t>A:</a:t>
            </a:r>
            <a:r>
              <a:rPr lang="ja-JP" altLang="en-US" sz="2400" smtClean="0"/>
              <a:t>　</a:t>
            </a:r>
            <a:r>
              <a:rPr lang="en-US" altLang="ja-JP" sz="24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はい、あります。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/>
              <a:t>		Yes, I have.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いいえ、ありません。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/>
              <a:t>		No, I haven’t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A:Talking about past experiences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ことがある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142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construction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～たことがある</a:t>
            </a:r>
            <a:r>
              <a:rPr lang="en-US" altLang="ja-JP" sz="1800" dirty="0" smtClean="0"/>
              <a:t> is usually used to talk about experience in the not-so-recent past and not about something that took place as recently as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きのう</a:t>
            </a:r>
            <a:r>
              <a:rPr lang="en-US" altLang="ja-JP" sz="1800" dirty="0" smtClean="0"/>
              <a:t> or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おととい</a:t>
            </a:r>
            <a:r>
              <a:rPr lang="en-US" altLang="ja-JP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A:Talking about past experiences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ことがある</a:t>
            </a:r>
            <a:endParaRPr lang="ja-JP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657" y="2790825"/>
            <a:ext cx="7048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P245 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49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Look as the drawings on the following page and make up questions asking whether someone has ever done these things.</a:t>
            </a:r>
          </a:p>
          <a:p>
            <a:pPr>
              <a:buNone/>
            </a:pPr>
            <a:r>
              <a:rPr lang="en-US" sz="1800" dirty="0" smtClean="0"/>
              <a:t>	example:</a:t>
            </a:r>
          </a:p>
          <a:p>
            <a:pPr>
              <a:buNone/>
            </a:pPr>
            <a:r>
              <a:rPr lang="en-US" sz="1800" dirty="0" smtClean="0"/>
              <a:t>	Picture #1: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はなをもらったことがありますか。</a:t>
            </a:r>
            <a:endParaRPr lang="en-US" sz="1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891" y="2981797"/>
            <a:ext cx="4499165" cy="387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8627"/>
          </a:xfrm>
        </p:spPr>
        <p:txBody>
          <a:bodyPr>
            <a:normAutofit fontScale="92500"/>
          </a:bodyPr>
          <a:lstStyle/>
          <a:p>
            <a:pPr marL="365760" indent="-283464">
              <a:buNone/>
              <a:defRPr/>
            </a:pPr>
            <a:r>
              <a:rPr lang="en-US" altLang="ja-JP" sz="2600" dirty="0" smtClean="0">
                <a:cs typeface="Times New Roman" pitchFamily="-65" charset="0"/>
              </a:rPr>
              <a:t>Q</a:t>
            </a:r>
            <a:r>
              <a:rPr lang="ja-JP" altLang="en-US" sz="2600" smtClean="0">
                <a:cs typeface="Times New Roman" pitchFamily="-65" charset="0"/>
              </a:rPr>
              <a:t>：</a:t>
            </a:r>
            <a:r>
              <a:rPr lang="en-US" altLang="ja-JP" sz="2600" dirty="0" smtClean="0">
                <a:cs typeface="Times New Roman" pitchFamily="-65" charset="0"/>
              </a:rPr>
              <a:t>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ひまな時、よく何をしますか。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  <a:cs typeface="Times New Roman" pitchFamily="-65" charset="0"/>
            </a:endParaRPr>
          </a:p>
          <a:p>
            <a:pPr marL="365760" indent="-283464">
              <a:buNone/>
              <a:defRPr/>
            </a:pPr>
            <a:r>
              <a:rPr lang="en-US" altLang="ja-JP" sz="2600" dirty="0" smtClean="0">
                <a:cs typeface="Times New Roman" pitchFamily="-65" charset="0"/>
              </a:rPr>
              <a:t>A</a:t>
            </a:r>
            <a:r>
              <a:rPr lang="ja-JP" altLang="en-US" sz="2600" smtClean="0">
                <a:cs typeface="Times New Roman" pitchFamily="-65" charset="0"/>
              </a:rPr>
              <a:t>：</a:t>
            </a:r>
            <a:r>
              <a:rPr lang="en-US" altLang="ja-JP" sz="2600" dirty="0" smtClean="0">
                <a:cs typeface="Times New Roman" pitchFamily="-65" charset="0"/>
              </a:rPr>
              <a:t>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よく日本のざっしを</a:t>
            </a:r>
            <a:r>
              <a:rPr lang="ja-JP" altLang="en-US" sz="26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読みます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  <a:cs typeface="Times New Roman" pitchFamily="-65" charset="0"/>
            </a:endParaRPr>
          </a:p>
          <a:p>
            <a:pPr marL="365760" indent="-283464">
              <a:buNone/>
              <a:defRPr/>
            </a:pPr>
            <a:r>
              <a:rPr lang="en-US" altLang="ja-JP" sz="2600" b="1" dirty="0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	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りょうりを</a:t>
            </a:r>
            <a:r>
              <a:rPr lang="ja-JP" altLang="en-US" sz="26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作ります。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  <a:cs typeface="Times New Roman" pitchFamily="-65" charset="0"/>
            </a:endParaRPr>
          </a:p>
          <a:p>
            <a:pPr marL="365760" indent="-283464">
              <a:buNone/>
              <a:defRPr/>
            </a:pPr>
            <a:r>
              <a:rPr lang="en-US" altLang="ja-JP" sz="2600" b="1" dirty="0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	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ドラマを</a:t>
            </a:r>
            <a:r>
              <a:rPr lang="ja-JP" altLang="en-US" sz="26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見ます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  <a:cs typeface="Times New Roman" pitchFamily="-65" charset="0"/>
            </a:endParaRPr>
          </a:p>
          <a:p>
            <a:pPr marL="365760" indent="-283464">
              <a:buNone/>
              <a:defRPr/>
            </a:pPr>
            <a:r>
              <a:rPr lang="en-US" altLang="ja-JP" sz="2600" b="1" dirty="0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	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いぬと</a:t>
            </a:r>
            <a:r>
              <a:rPr lang="ja-JP" altLang="en-US" sz="26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あそびます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。</a:t>
            </a:r>
            <a:r>
              <a:rPr lang="en-US" altLang="ja-JP" sz="2600" dirty="0" smtClean="0">
                <a:cs typeface="Times New Roman" pitchFamily="-65" charset="0"/>
              </a:rPr>
              <a:t>Etc.</a:t>
            </a:r>
          </a:p>
          <a:p>
            <a:pPr marL="365760" indent="-283464">
              <a:buNone/>
              <a:defRPr/>
            </a:pPr>
            <a:endParaRPr lang="en-US" altLang="ja-JP" sz="2600" dirty="0" smtClean="0">
              <a:cs typeface="Times New Roman" pitchFamily="-65" charset="0"/>
            </a:endParaRPr>
          </a:p>
          <a:p>
            <a:pPr marL="365760" indent="-283464">
              <a:buNone/>
              <a:defRPr/>
            </a:pPr>
            <a:r>
              <a:rPr lang="en-US" altLang="ja-JP" sz="2600" dirty="0" smtClean="0">
                <a:cs typeface="Times New Roman" pitchFamily="-65" charset="0"/>
              </a:rPr>
              <a:t>→	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ざっしを</a:t>
            </a:r>
            <a:r>
              <a:rPr lang="ja-JP" altLang="en-US" sz="26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読んだり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、料理を</a:t>
            </a:r>
            <a:r>
              <a:rPr lang="ja-JP" altLang="en-US" sz="26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作ったりします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  <a:cs typeface="Times New Roman" pitchFamily="-65" charset="0"/>
            </a:endParaRPr>
          </a:p>
          <a:p>
            <a:pPr marL="365760" indent="-283464">
              <a:buNone/>
              <a:defRPr/>
            </a:pPr>
            <a:r>
              <a:rPr lang="en-US" altLang="ja-JP" sz="2600" dirty="0" smtClean="0">
                <a:cs typeface="Times New Roman" pitchFamily="-65" charset="0"/>
              </a:rPr>
              <a:t>	</a:t>
            </a:r>
          </a:p>
          <a:p>
            <a:pPr marL="365760" indent="-283464">
              <a:buNone/>
              <a:defRPr/>
            </a:pPr>
            <a:r>
              <a:rPr lang="en-US" altLang="ja-JP" sz="2600" dirty="0" smtClean="0">
                <a:cs typeface="Times New Roman" pitchFamily="-65" charset="0"/>
              </a:rPr>
              <a:t>	</a:t>
            </a:r>
            <a:r>
              <a:rPr lang="ja-JP" altLang="ja-JP" sz="2600" smtClean="0">
                <a:cs typeface="Times New Roman" pitchFamily="-65" charset="0"/>
              </a:rPr>
              <a:t>V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たり</a:t>
            </a:r>
            <a:r>
              <a:rPr lang="en-US" altLang="ja-JP" sz="2600" dirty="0" smtClean="0">
                <a:cs typeface="Times New Roman" pitchFamily="-65" charset="0"/>
              </a:rPr>
              <a:t>V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たり</a:t>
            </a:r>
            <a:r>
              <a:rPr lang="ja-JP" altLang="en-US" sz="2600" smtClean="0">
                <a:cs typeface="Times New Roman" pitchFamily="-65" charset="0"/>
              </a:rPr>
              <a:t>する</a:t>
            </a:r>
            <a:r>
              <a:rPr lang="en-US" altLang="ja-JP" sz="2600" dirty="0" smtClean="0">
                <a:cs typeface="Times New Roman" pitchFamily="-65" charset="0"/>
              </a:rPr>
              <a:t> is used to </a:t>
            </a:r>
            <a:r>
              <a:rPr lang="en-US" altLang="ja-JP" sz="2600" dirty="0" smtClean="0">
                <a:solidFill>
                  <a:srgbClr val="FF0000"/>
                </a:solidFill>
                <a:cs typeface="Times New Roman" pitchFamily="-65" charset="0"/>
              </a:rPr>
              <a:t>list representative activities</a:t>
            </a:r>
            <a:r>
              <a:rPr lang="en-US" altLang="ja-JP" sz="2600" dirty="0" smtClean="0">
                <a:cs typeface="Times New Roman" pitchFamily="-65" charset="0"/>
              </a:rPr>
              <a:t>. It is similar to </a:t>
            </a:r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  <a:cs typeface="Times New Roman" pitchFamily="-65" charset="0"/>
              </a:rPr>
              <a:t>や</a:t>
            </a:r>
            <a:r>
              <a:rPr lang="en-US" altLang="ja-JP" sz="2600" dirty="0" smtClean="0">
                <a:cs typeface="Times New Roman" pitchFamily="-65" charset="0"/>
              </a:rPr>
              <a:t>, which is used to list nouns and noun phrases.</a:t>
            </a:r>
            <a:endParaRPr lang="ja-JP" altLang="en-US" sz="2600" smtClean="0">
              <a:cs typeface="Times New Roman" pitchFamily="-65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B:Listing representative activities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</a:t>
            </a: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りする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08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construction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～たり～たり</a:t>
            </a:r>
            <a:r>
              <a:rPr lang="en-US" altLang="ja-JP" sz="18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1800" dirty="0" smtClean="0"/>
              <a:t>is used to list representative activities. It is similar to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や</a:t>
            </a:r>
            <a:r>
              <a:rPr lang="en-US" altLang="ja-JP" sz="1800" dirty="0" smtClean="0"/>
              <a:t>, which is used to list nouns and noun phrases.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B:Listing representative activities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</a:t>
            </a: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りする</a:t>
            </a:r>
            <a:endParaRPr lang="ja-JP" alt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83837"/>
            <a:ext cx="7610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～たり、～たり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640080" lvl="1" indent="-237744">
              <a:defRPr/>
            </a:pPr>
            <a:r>
              <a:rPr lang="en-US" altLang="ja-JP" dirty="0" smtClean="0"/>
              <a:t>Action 1, Action2 (among other actions)</a:t>
            </a:r>
          </a:p>
          <a:p>
            <a:pPr marL="886968" lvl="2">
              <a:buFont typeface="Wingdings 2"/>
              <a:buChar char=""/>
              <a:defRPr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ごはんを食べたり、本を読んだりしました。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886968" lvl="2">
              <a:buNone/>
              <a:defRPr/>
            </a:pPr>
            <a:r>
              <a:rPr lang="en-US" altLang="ja-JP" sz="2200" dirty="0" smtClean="0"/>
              <a:t>	(could be Action 1-&gt;Action2 or Action2-&gt;Action1)</a:t>
            </a:r>
          </a:p>
          <a:p>
            <a:pPr marL="886968" lvl="2">
              <a:buNone/>
              <a:defRPr/>
            </a:pPr>
            <a:endParaRPr lang="en-US" altLang="ja-JP" sz="2200" dirty="0" smtClean="0"/>
          </a:p>
          <a:p>
            <a:pPr marL="365760" indent="-283464">
              <a:defRPr/>
            </a:pPr>
            <a:r>
              <a:rPr lang="en-US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~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て、～て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640080" lvl="1" indent="-237744">
              <a:defRPr/>
            </a:pPr>
            <a:r>
              <a:rPr lang="en-US" dirty="0" smtClean="0"/>
              <a:t>Action1-&gt;Action2 </a:t>
            </a:r>
            <a:endParaRPr lang="en-US" altLang="ja-JP" dirty="0" smtClean="0"/>
          </a:p>
          <a:p>
            <a:pPr marL="886968" lvl="2">
              <a:buFont typeface="Wingdings 2"/>
              <a:buChar char=""/>
              <a:defRPr/>
            </a:pP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ごはんを食べて、寝ます。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B:Listing representative activities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</a:t>
            </a: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りする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B:Listing representative activities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</a:t>
            </a: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りする</a:t>
            </a:r>
            <a:endParaRPr lang="ja-JP" alt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590675"/>
            <a:ext cx="8020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B:Listing representative activities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</a:t>
            </a: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りする</a:t>
            </a:r>
            <a:endParaRPr lang="ja-JP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2048"/>
            <a:ext cx="868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P247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037" y="1554163"/>
            <a:ext cx="701957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14024"/>
          <a:stretch>
            <a:fillRect/>
          </a:stretch>
        </p:blipFill>
        <p:spPr bwMode="auto">
          <a:xfrm>
            <a:off x="2667000" y="1681956"/>
            <a:ext cx="38862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019800" y="33528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frequency/duration/amount</a:t>
            </a:r>
            <a:endParaRPr lang="ja-JP" altLang="en-US" sz="3200" dirty="0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667000" y="3886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200400" y="28194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6019800" y="2286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667000" y="4490244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43944" y="5156021"/>
            <a:ext cx="772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A: </a:t>
            </a:r>
            <a:r>
              <a:rPr lang="en-US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よくニューヨークに行きますか。</a:t>
            </a: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sz="2400" dirty="0" smtClean="0"/>
              <a:t>B: 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ええ、ボーイフレンドがニューヨークにいるので、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一週間に一度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行きます。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1824" y="6356350"/>
            <a:ext cx="248562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Time-span </a:t>
            </a:r>
            <a:r>
              <a:rPr lang="ja-JP" altLang="en-US" smtClean="0"/>
              <a:t>に</a:t>
            </a:r>
            <a:r>
              <a:rPr lang="en-US" altLang="ja-JP" dirty="0" smtClean="0"/>
              <a:t>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明日、作文（さくぶん）のしゅくだいを出してください。</a:t>
            </a:r>
            <a:endParaRPr lang="en-US" altLang="ja-JP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おしらせ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frequency/duration/amount</a:t>
            </a:r>
            <a:endParaRPr lang="ja-JP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3346"/>
            <a:ext cx="8435662" cy="202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tanaka's activit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217" y="2188336"/>
            <a:ext cx="44958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</a:t>
            </a:r>
            <a:r>
              <a:rPr lang="en-US" altLang="ja-JP" sz="3200" u="sng" dirty="0" smtClean="0"/>
              <a:t>frequency</a:t>
            </a:r>
            <a:endParaRPr lang="ja-JP" altLang="en-US" sz="3200" u="sng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2314545"/>
            <a:ext cx="25908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/>
              <a:t>Four times </a:t>
            </a:r>
            <a:r>
              <a:rPr lang="en-US" altLang="ja-JP" sz="2000" dirty="0"/>
              <a:t>a week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45617" y="5563673"/>
            <a:ext cx="25908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/>
              <a:t>once every two weeks</a:t>
            </a:r>
            <a:endParaRPr lang="en-US" altLang="ja-JP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803042"/>
            <a:ext cx="434662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一週間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四回テニスをします。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4260" y="6171684"/>
            <a:ext cx="551215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二週間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一度／一回テニスをします。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</a:t>
            </a:r>
            <a:r>
              <a:rPr lang="en-US" altLang="ja-JP" sz="3200" u="sng" dirty="0" smtClean="0"/>
              <a:t>duration</a:t>
            </a:r>
            <a:endParaRPr lang="ja-JP" altLang="en-US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445" y="3785920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5651851"/>
            <a:ext cx="566026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一年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四か月ぐらい休みがあります。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5061397"/>
            <a:ext cx="299433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about four months a year</a:t>
            </a:r>
            <a:endParaRPr lang="en-US" altLang="ja-JP" sz="2000" dirty="0"/>
          </a:p>
        </p:txBody>
      </p:sp>
      <p:sp>
        <p:nvSpPr>
          <p:cNvPr id="10" name="Oval Callout 9"/>
          <p:cNvSpPr/>
          <p:nvPr/>
        </p:nvSpPr>
        <p:spPr>
          <a:xfrm>
            <a:off x="2447924" y="1751527"/>
            <a:ext cx="3746813" cy="2331076"/>
          </a:xfrm>
          <a:prstGeom prst="wedgeEllipseCallout">
            <a:avLst>
              <a:gd name="adj1" fmla="val -45409"/>
              <a:gd name="adj2" fmla="val 707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夏休み　３ヶ月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秋休み　１週間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冬休み　２週間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春休み　一週間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</a:t>
            </a:r>
            <a:r>
              <a:rPr lang="en-US" altLang="ja-JP" sz="3200" u="sng" dirty="0" smtClean="0"/>
              <a:t>amount</a:t>
            </a:r>
            <a:endParaRPr lang="ja-JP" altLang="en-US" sz="32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575" y="4194823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74801"/>
            <a:ext cx="1167819" cy="18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9232" y="2156589"/>
            <a:ext cx="1276249" cy="18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7300" y="2193013"/>
            <a:ext cx="1302219" cy="18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05707" y="5190186"/>
            <a:ext cx="505495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一週間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三さつぐらい読みます。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05707" y="4494727"/>
            <a:ext cx="304585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about three books a week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frequency/duration/amount</a:t>
            </a:r>
            <a:endParaRPr lang="ja-JP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90" y="1510917"/>
            <a:ext cx="7492500" cy="52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frequency/duration/amount</a:t>
            </a:r>
            <a:endParaRPr lang="ja-JP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60550"/>
            <a:ext cx="7743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P250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30350"/>
            <a:ext cx="7620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スピーチ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900" b="1" u="sng" dirty="0" smtClean="0"/>
              <a:t>Topic: </a:t>
            </a:r>
            <a:r>
              <a:rPr lang="ja-JP" altLang="en-US" sz="2900" b="1" u="sng" smtClean="0"/>
              <a:t>春</a:t>
            </a:r>
            <a:endParaRPr lang="en-US" sz="2900" dirty="0" smtClean="0"/>
          </a:p>
          <a:p>
            <a:pPr lvl="0">
              <a:buNone/>
            </a:pPr>
            <a:r>
              <a:rPr lang="en-US" sz="2900" dirty="0" smtClean="0"/>
              <a:t>The theme for this speech is Spring.</a:t>
            </a:r>
          </a:p>
          <a:p>
            <a:pPr>
              <a:buNone/>
            </a:pPr>
            <a:r>
              <a:rPr lang="en-US" sz="2900" dirty="0" smtClean="0"/>
              <a:t>e.g., your memories of spring, your image of spring, and your thoughts</a:t>
            </a:r>
          </a:p>
          <a:p>
            <a:pPr>
              <a:buNone/>
            </a:pPr>
            <a:r>
              <a:rPr lang="en-US" sz="2900" dirty="0" smtClean="0"/>
              <a:t>        about spring, and so on.</a:t>
            </a:r>
          </a:p>
          <a:p>
            <a:pPr>
              <a:buNone/>
            </a:pPr>
            <a:endParaRPr lang="en-US" sz="2900" b="1" u="sng" dirty="0" smtClean="0"/>
          </a:p>
          <a:p>
            <a:pPr>
              <a:buNone/>
            </a:pPr>
            <a:r>
              <a:rPr lang="en-US" sz="2900" b="1" u="sng" dirty="0" smtClean="0"/>
              <a:t> Length</a:t>
            </a:r>
            <a:endParaRPr lang="en-US" sz="2900" dirty="0" smtClean="0"/>
          </a:p>
          <a:p>
            <a:pPr lvl="0">
              <a:buNone/>
            </a:pPr>
            <a:r>
              <a:rPr lang="en-US" sz="2900" dirty="0" smtClean="0"/>
              <a:t>3 minutes 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2900" b="1" u="sng" dirty="0" smtClean="0"/>
              <a:t>Format</a:t>
            </a:r>
            <a:endParaRPr lang="en-US" sz="2900" dirty="0" smtClean="0"/>
          </a:p>
          <a:p>
            <a:r>
              <a:rPr lang="en-US" sz="2900" dirty="0" smtClean="0"/>
              <a:t>You will need to write up your speech for review by your instructor and then you will present  your speech in class.</a:t>
            </a:r>
          </a:p>
          <a:p>
            <a:r>
              <a:rPr lang="en-US" sz="2900" dirty="0" smtClean="0"/>
              <a:t>All documents must be </a:t>
            </a:r>
            <a:r>
              <a:rPr lang="en-US" sz="2900" b="1" u="sng" dirty="0" smtClean="0"/>
              <a:t>typed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Use the forms on page 3 and 4 of this document to write you title/outline and vocabulary list/questions. Download the forms from Blackboard (Course Materials &gt; Speech).</a:t>
            </a:r>
          </a:p>
          <a:p>
            <a:r>
              <a:rPr lang="en-US" sz="2900" dirty="0" smtClean="0"/>
              <a:t>Use </a:t>
            </a:r>
            <a:r>
              <a:rPr lang="en-US" sz="2900" b="1" u="sng" dirty="0" smtClean="0"/>
              <a:t>double spacing </a:t>
            </a:r>
            <a:r>
              <a:rPr lang="en-US" sz="2900" dirty="0" smtClean="0"/>
              <a:t>and  font 12 for your 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and 2</a:t>
            </a:r>
            <a:r>
              <a:rPr lang="en-US" sz="2900" baseline="30000" dirty="0" smtClean="0"/>
              <a:t>nd</a:t>
            </a:r>
            <a:r>
              <a:rPr lang="en-US" sz="2900" dirty="0" smtClean="0"/>
              <a:t> drafts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スピーチ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2254" cy="5121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/>
              <a:t>Schedule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ja-JP" altLang="en-US" sz="2000" smtClean="0"/>
              <a:t>　３月２９日月曜日　</a:t>
            </a:r>
            <a:r>
              <a:rPr lang="en-US" sz="2000" dirty="0" smtClean="0"/>
              <a:t>Submit the title and outline at the beginning of class</a:t>
            </a:r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ja-JP" altLang="en-US" sz="2000" smtClean="0"/>
              <a:t>　</a:t>
            </a:r>
            <a:r>
              <a:rPr lang="en-US" altLang="ja-JP" sz="2000" dirty="0" smtClean="0"/>
              <a:t>  </a:t>
            </a:r>
            <a:r>
              <a:rPr lang="en-US" sz="2000" dirty="0" smtClean="0"/>
              <a:t>Use the form on page 3 (title and outline) </a:t>
            </a:r>
          </a:p>
          <a:p>
            <a:pPr>
              <a:buNone/>
            </a:pPr>
            <a:r>
              <a:rPr lang="ja-JP" altLang="en-US" sz="2000" smtClean="0"/>
              <a:t>　４月　９日金曜日　</a:t>
            </a:r>
            <a:r>
              <a:rPr lang="en-US" sz="2000" dirty="0" smtClean="0"/>
              <a:t>Submit the 1st draft </a:t>
            </a:r>
            <a:r>
              <a:rPr lang="en-US" sz="2000" b="1" u="sng" dirty="0" smtClean="0"/>
              <a:t>with</a:t>
            </a:r>
            <a:r>
              <a:rPr lang="en-US" sz="2000" dirty="0" smtClean="0"/>
              <a:t> vocabulary list and questions at    </a:t>
            </a:r>
          </a:p>
          <a:p>
            <a:pPr>
              <a:buNone/>
            </a:pPr>
            <a:r>
              <a:rPr lang="en-US" sz="2000" dirty="0" smtClean="0"/>
              <a:t>                                     the beginning of class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ja-JP" altLang="en-US" sz="2000" smtClean="0"/>
              <a:t>　　　　         </a:t>
            </a:r>
            <a:r>
              <a:rPr lang="en-US" sz="2000" dirty="0" smtClean="0"/>
              <a:t>Use the form on page 4 (vocabulary list and questions)</a:t>
            </a:r>
          </a:p>
          <a:p>
            <a:pPr>
              <a:buNone/>
            </a:pPr>
            <a:r>
              <a:rPr lang="ja-JP" altLang="en-US" sz="2000" smtClean="0"/>
              <a:t>　４月２３日金曜日　</a:t>
            </a:r>
            <a:r>
              <a:rPr lang="en-US" sz="2000" dirty="0" smtClean="0"/>
              <a:t>Submit the 2nd draft </a:t>
            </a:r>
            <a:r>
              <a:rPr lang="en-US" sz="2000" b="1" u="sng" dirty="0" smtClean="0"/>
              <a:t>with</a:t>
            </a:r>
            <a:r>
              <a:rPr lang="en-US" sz="2000" dirty="0" smtClean="0"/>
              <a:t> vocabulary list and questions at </a:t>
            </a:r>
          </a:p>
          <a:p>
            <a:pPr>
              <a:buNone/>
            </a:pPr>
            <a:r>
              <a:rPr lang="en-US" sz="2000" dirty="0" smtClean="0"/>
              <a:t>                                     the beginning of class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ja-JP" altLang="en-US" sz="2000" smtClean="0"/>
              <a:t>　</a:t>
            </a:r>
            <a:r>
              <a:rPr lang="en-US" sz="2000" dirty="0" smtClean="0"/>
              <a:t>	</a:t>
            </a:r>
            <a:r>
              <a:rPr lang="ja-JP" altLang="en-US" sz="2000" smtClean="0"/>
              <a:t>　  </a:t>
            </a:r>
            <a:r>
              <a:rPr lang="en-US" sz="2000" dirty="0" smtClean="0"/>
              <a:t>Use the form on page 4 (vocabulary list and questions)</a:t>
            </a:r>
          </a:p>
          <a:p>
            <a:pPr>
              <a:buNone/>
            </a:pPr>
            <a:r>
              <a:rPr lang="en-US" sz="2000" dirty="0" smtClean="0"/>
              <a:t>			     </a:t>
            </a:r>
            <a:r>
              <a:rPr lang="en-US" sz="2000" b="1" u="sng" dirty="0" smtClean="0"/>
              <a:t>Also</a:t>
            </a:r>
            <a:r>
              <a:rPr lang="en-US" sz="2000" dirty="0" smtClean="0"/>
              <a:t>, submit your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 err="1" smtClean="0"/>
              <a:t>darft</a:t>
            </a:r>
            <a:r>
              <a:rPr lang="en-US" sz="2000" dirty="0" smtClean="0"/>
              <a:t> to compare with your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draft.</a:t>
            </a:r>
          </a:p>
          <a:p>
            <a:pPr>
              <a:buNone/>
            </a:pPr>
            <a:r>
              <a:rPr lang="ja-JP" altLang="en-US" sz="2000" smtClean="0"/>
              <a:t>　５月　４日火曜日　</a:t>
            </a:r>
            <a:r>
              <a:rPr lang="en-US" sz="2000" dirty="0" smtClean="0"/>
              <a:t>Speech presentation in class (drill section)			</a:t>
            </a:r>
            <a:r>
              <a:rPr lang="ja-JP" altLang="en-US" sz="2000" smtClean="0"/>
              <a:t>　</a:t>
            </a:r>
            <a:endParaRPr lang="en-US" sz="2000" dirty="0" smtClean="0"/>
          </a:p>
          <a:p>
            <a:pPr>
              <a:buNone/>
            </a:pPr>
            <a:r>
              <a:rPr lang="ja-JP" altLang="en-US" sz="2000" smtClean="0"/>
              <a:t>　５月　７日金曜日　</a:t>
            </a:r>
            <a:r>
              <a:rPr lang="en-US" sz="2000" dirty="0" smtClean="0"/>
              <a:t>Sushi party &amp; Speech Contest of Japanese program </a:t>
            </a:r>
          </a:p>
          <a:p>
            <a:pPr>
              <a:buNone/>
            </a:pPr>
            <a:r>
              <a:rPr lang="en-US" sz="2000" dirty="0" smtClean="0"/>
              <a:t>	                            </a:t>
            </a:r>
            <a:r>
              <a:rPr lang="ja-JP" altLang="en-US" sz="2000" smtClean="0"/>
              <a:t>　</a:t>
            </a:r>
            <a:r>
              <a:rPr lang="en-US" sz="2000" dirty="0" smtClean="0"/>
              <a:t>Details will be confirmed at a later date.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スピーチ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/>
              <a:t>Notes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1) Use vocabulary, expressions, and structures that you have learned in JPN102 so that your classmates can understand your speech If you would like to, you can use </a:t>
            </a:r>
            <a:r>
              <a:rPr lang="en-US" sz="2000" b="1" u="sng" dirty="0" smtClean="0"/>
              <a:t>a maximum of five new</a:t>
            </a:r>
            <a:r>
              <a:rPr lang="en-US" sz="2000" u="sng" dirty="0" smtClean="0"/>
              <a:t> </a:t>
            </a:r>
            <a:r>
              <a:rPr lang="en-US" sz="2000" b="1" u="sng" dirty="0" smtClean="0"/>
              <a:t>vocabulary items or expressions</a:t>
            </a:r>
            <a:r>
              <a:rPr lang="en-US" sz="2000" dirty="0" smtClean="0"/>
              <a:t> in your speech.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2) Questions must be </a:t>
            </a:r>
            <a:r>
              <a:rPr lang="en-US" sz="2000" b="1" u="sng" dirty="0" smtClean="0"/>
              <a:t>Yes/No</a:t>
            </a:r>
            <a:r>
              <a:rPr lang="en-US" sz="2000" dirty="0" smtClean="0"/>
              <a:t> questions.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3) You should </a:t>
            </a:r>
            <a:r>
              <a:rPr lang="en-US" sz="2000" b="1" u="sng" dirty="0" smtClean="0"/>
              <a:t>memorize</a:t>
            </a:r>
            <a:r>
              <a:rPr lang="en-US" sz="2000" dirty="0" smtClean="0"/>
              <a:t> your speech as you did your skit presentation in JPN101. You may bring your memo just in case you forget a line, but you are expected not to consult it.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4) You are not allowed to use any props (e.g. pictures, drawings) or PowerPoint slides.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３月２２日月曜日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ぶんぽう２（～たことがある、～たり～たりする）</a:t>
            </a:r>
            <a:endParaRPr lang="en-US" altLang="ja-JP" dirty="0" smtClean="0"/>
          </a:p>
          <a:p>
            <a:r>
              <a:rPr lang="ja-JP" altLang="en-US" dirty="0" smtClean="0"/>
              <a:t>ぶん</a:t>
            </a:r>
            <a:r>
              <a:rPr lang="ja-JP" altLang="en-US" smtClean="0"/>
              <a:t>ぽう３（</a:t>
            </a:r>
            <a:r>
              <a:rPr lang="en-US" altLang="ja-JP" dirty="0" smtClean="0"/>
              <a:t>Expressing frequency </a:t>
            </a:r>
            <a:r>
              <a:rPr lang="ja-JP" altLang="en-US" smtClean="0"/>
              <a:t>～に～）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A:Talking about past experiences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ことがある</a:t>
            </a:r>
            <a:endParaRPr lang="ja-JP" alt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0349" y="1700347"/>
            <a:ext cx="3048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11369" y="5490369"/>
            <a:ext cx="78754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冬休みに東京ディズニーランドに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行きました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東京ディズニーランドに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行ったことがあります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4107" y="4796948"/>
            <a:ext cx="457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東京（とうきょう）ディズニーランド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A:Talking about past experiences </a:t>
            </a:r>
            <a:br>
              <a:rPr lang="en-US" altLang="ja-JP" sz="3200" dirty="0" smtClean="0"/>
            </a:br>
            <a:r>
              <a:rPr lang="en-US" altLang="ja-JP" sz="3200" dirty="0" smtClean="0"/>
              <a:t>(Plain past affirmative)</a:t>
            </a:r>
            <a:r>
              <a:rPr lang="ja-JP" altLang="en-US" sz="3200" smtClean="0"/>
              <a:t>ことがある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～ました</a:t>
            </a:r>
            <a:r>
              <a:rPr lang="en-US" altLang="ja-JP" sz="2400" dirty="0" smtClean="0">
                <a:solidFill>
                  <a:srgbClr val="FF0000"/>
                </a:solidFill>
              </a:rPr>
              <a:t> simply expresses a past action.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私はミュージカルを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見ました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/>
              <a:t>	I </a:t>
            </a:r>
            <a:r>
              <a:rPr lang="en-US" altLang="ja-JP" sz="1800" u="sng" dirty="0" smtClean="0"/>
              <a:t>saw</a:t>
            </a:r>
            <a:r>
              <a:rPr lang="en-US" altLang="ja-JP" sz="1800" dirty="0" smtClean="0"/>
              <a:t> a musical.</a:t>
            </a:r>
          </a:p>
          <a:p>
            <a:pPr>
              <a:buNone/>
            </a:pPr>
            <a:r>
              <a:rPr lang="en-US" altLang="ja-JP" sz="18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私はミュージカルを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見ませんでした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/>
              <a:t>	I </a:t>
            </a:r>
            <a:r>
              <a:rPr lang="en-US" altLang="ja-JP" sz="1800" u="sng" dirty="0" smtClean="0"/>
              <a:t>did not see </a:t>
            </a:r>
            <a:r>
              <a:rPr lang="en-US" altLang="ja-JP" sz="1800" dirty="0" smtClean="0"/>
              <a:t>a musical.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To express an experience one has had in the past.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私はミュージカルを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見たことがあります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en-US" altLang="ja-JP" sz="1800" dirty="0" smtClean="0"/>
              <a:t>I </a:t>
            </a:r>
            <a:r>
              <a:rPr lang="en-US" altLang="ja-JP" sz="1800" u="sng" dirty="0" smtClean="0"/>
              <a:t>have seen</a:t>
            </a:r>
            <a:r>
              <a:rPr lang="en-US" altLang="ja-JP" sz="1800" dirty="0" smtClean="0"/>
              <a:t> a musical.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The absence of any experience is expressed by 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～たことが／はない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私はミュージカルを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見たことがありません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en-US" altLang="ja-JP" sz="1800" dirty="0" smtClean="0"/>
              <a:t>I </a:t>
            </a:r>
            <a:r>
              <a:rPr lang="en-US" altLang="ja-JP" sz="1800" u="sng" dirty="0" smtClean="0"/>
              <a:t>have never seen </a:t>
            </a:r>
            <a:r>
              <a:rPr lang="en-US" altLang="ja-JP" sz="1800" dirty="0" smtClean="0"/>
              <a:t>a musical.</a:t>
            </a:r>
          </a:p>
          <a:p>
            <a:pPr>
              <a:buNone/>
            </a:pPr>
            <a:endParaRPr lang="en-US" altLang="ja-JP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4731</TotalTime>
  <Words>726</Words>
  <Application>Microsoft Office PowerPoint</Application>
  <PresentationFormat>On-screen Show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Equity</vt:lpstr>
      <vt:lpstr>日本語 JPN102</vt:lpstr>
      <vt:lpstr>おしらせ </vt:lpstr>
      <vt:lpstr>スピーチ</vt:lpstr>
      <vt:lpstr>スピーチ</vt:lpstr>
      <vt:lpstr>スピーチ</vt:lpstr>
      <vt:lpstr>３月２２日月曜日</vt:lpstr>
      <vt:lpstr>ぶんぽう</vt:lpstr>
      <vt:lpstr>ぶんぽう２A:Talking about past experiences  (Plain past affirmative)ことがある</vt:lpstr>
      <vt:lpstr>ぶんぽう２A:Talking about past experiences  (Plain past affirmative)ことがある</vt:lpstr>
      <vt:lpstr>ぶんぽう２A:Talking about past experiences  (Plain past affirmative)ことがある</vt:lpstr>
      <vt:lpstr>ぶんぽう２A:Talking about past experiences  (Plain past affirmative)ことがある</vt:lpstr>
      <vt:lpstr>P245 Activity 1</vt:lpstr>
      <vt:lpstr>ぶんぽう２B:Listing representative activities  (Plain past affirmative)り(Plain past affirmative)りする</vt:lpstr>
      <vt:lpstr>ぶんぽう２B:Listing representative activities  (Plain past affirmative)り(Plain past affirmative)りする</vt:lpstr>
      <vt:lpstr>ぶんぽう２B:Listing representative activities  (Plain past affirmative)り(Plain past affirmative)りする</vt:lpstr>
      <vt:lpstr>ぶんぽう２B:Listing representative activities  (Plain past affirmative)り(Plain past affirmative)りする</vt:lpstr>
      <vt:lpstr>ぶんぽう２B:Listing representative activities (Plain past affirmative)り(Plain past affirmative)りする</vt:lpstr>
      <vt:lpstr>P247 Activity 3</vt:lpstr>
      <vt:lpstr>ぶんぽう３: Expressing frequency (time-span) に frequency/duration/amount</vt:lpstr>
      <vt:lpstr>ぶんぽう３: Expressing frequency (time-span) に frequency/duration/amount</vt:lpstr>
      <vt:lpstr>ぶんぽう３: Expressing frequency (time-span) に frequency</vt:lpstr>
      <vt:lpstr>ぶんぽう３: Expressing frequency (time-span) に duration</vt:lpstr>
      <vt:lpstr>ぶんぽう３: Expressing frequency (time-span) に amount</vt:lpstr>
      <vt:lpstr>ぶんぽう３: Expressing frequency (time-span) に frequency/duration/amount</vt:lpstr>
      <vt:lpstr>ぶんぽう３: Expressing frequency (time-span) に frequency/duration/amount</vt:lpstr>
      <vt:lpstr>P250 Activity 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553</cp:revision>
  <dcterms:created xsi:type="dcterms:W3CDTF">2010-02-10T02:30:24Z</dcterms:created>
  <dcterms:modified xsi:type="dcterms:W3CDTF">2011-09-25T00:29:26Z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