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4" r:id="rId5"/>
  </p:sldMasterIdLst>
  <p:notesMasterIdLst>
    <p:notesMasterId r:id="rId26"/>
  </p:notesMasterIdLst>
  <p:handoutMasterIdLst>
    <p:handoutMasterId r:id="rId27"/>
  </p:handoutMasterIdLst>
  <p:sldIdLst>
    <p:sldId id="300" r:id="rId6"/>
    <p:sldId id="494" r:id="rId7"/>
    <p:sldId id="765" r:id="rId8"/>
    <p:sldId id="741" r:id="rId9"/>
    <p:sldId id="742" r:id="rId10"/>
    <p:sldId id="743" r:id="rId11"/>
    <p:sldId id="753" r:id="rId12"/>
    <p:sldId id="754" r:id="rId13"/>
    <p:sldId id="746" r:id="rId14"/>
    <p:sldId id="748" r:id="rId15"/>
    <p:sldId id="747" r:id="rId16"/>
    <p:sldId id="756" r:id="rId17"/>
    <p:sldId id="755" r:id="rId18"/>
    <p:sldId id="759" r:id="rId19"/>
    <p:sldId id="757" r:id="rId20"/>
    <p:sldId id="760" r:id="rId21"/>
    <p:sldId id="761" r:id="rId22"/>
    <p:sldId id="764" r:id="rId23"/>
    <p:sldId id="762" r:id="rId24"/>
    <p:sldId id="763" r:id="rId25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82974" autoAdjust="0"/>
  </p:normalViewPr>
  <p:slideViewPr>
    <p:cSldViewPr snapToGrid="0" snapToObjects="1">
      <p:cViewPr varScale="1">
        <p:scale>
          <a:sx n="65" d="100"/>
          <a:sy n="65" d="100"/>
        </p:scale>
        <p:origin x="-67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4" y="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9" tIns="48320" rIns="96639" bIns="483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39" tIns="48320" rIns="96639" bIns="483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835FD5-AAEF-F64B-8920-94BDF3493783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C6FC71-08CF-AC4D-93B6-3ADAF44C711D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FDC339-4C9E-524E-90D5-CD611699279B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7A8FDE-E10C-EC45-92C0-6EED9FCD8B35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13D9C6-4633-3744-A0F8-0ACDB71E4DF7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0BC937-391D-A042-9AD5-A899CE6AF35C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smtClean="0"/>
              <a:t>March 23, 2010</a:t>
            </a:r>
          </a:p>
          <a:p>
            <a:r>
              <a:rPr lang="en-US" altLang="ja-JP" b="1" dirty="0" smtClean="0"/>
              <a:t>(Tuesday)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mtClean="0"/>
              <a:t>日本語</a:t>
            </a:r>
            <a:r>
              <a:rPr lang="ja-JP" altLang="en-US"/>
              <a:t/>
            </a:r>
            <a:br>
              <a:rPr lang="ja-JP" altLang="en-US"/>
            </a:br>
            <a:r>
              <a:rPr lang="en-US" altLang="ja-JP" dirty="0" smtClean="0"/>
              <a:t>JPN102</a:t>
            </a:r>
            <a:endParaRPr lang="en-US" altLang="ja-JP" dirty="0"/>
          </a:p>
        </p:txBody>
      </p:sp>
      <p:sp>
        <p:nvSpPr>
          <p:cNvPr id="4" name="TextBox 3"/>
          <p:cNvSpPr txBox="1"/>
          <p:nvPr/>
        </p:nvSpPr>
        <p:spPr>
          <a:xfrm>
            <a:off x="8523111" y="5037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EA86-9CBE-5A45-A3FC-EA9D73B9EFE2}" type="slidenum">
              <a:rPr lang="en-US" altLang="ja-JP"/>
              <a:pPr/>
              <a:t>10</a:t>
            </a:fld>
            <a:endParaRPr lang="en-US" altLang="ja-JP"/>
          </a:p>
        </p:txBody>
      </p:sp>
      <p:pic>
        <p:nvPicPr>
          <p:cNvPr id="64519" name="Picture 1031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66741"/>
            <a:ext cx="3276600" cy="2381250"/>
          </a:xfrm>
          <a:prstGeom prst="rect">
            <a:avLst/>
          </a:prstGeom>
          <a:noFill/>
        </p:spPr>
      </p:pic>
      <p:pic>
        <p:nvPicPr>
          <p:cNvPr id="64520" name="Picture 1032" descr="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666741"/>
            <a:ext cx="3276600" cy="2339975"/>
          </a:xfrm>
          <a:prstGeom prst="rect">
            <a:avLst/>
          </a:prstGeom>
          <a:noFill/>
        </p:spPr>
      </p:pic>
      <p:pic>
        <p:nvPicPr>
          <p:cNvPr id="64521" name="Picture 1033" descr="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4329112"/>
            <a:ext cx="3276600" cy="2392363"/>
          </a:xfrm>
          <a:prstGeom prst="rect">
            <a:avLst/>
          </a:prstGeom>
          <a:noFill/>
        </p:spPr>
      </p:pic>
      <p:pic>
        <p:nvPicPr>
          <p:cNvPr id="64522" name="Picture 1034" descr="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4329112"/>
            <a:ext cx="3276600" cy="2378075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ぶんぽう２</a:t>
            </a:r>
            <a:r>
              <a:rPr kumimoji="0" lang="en-US" altLang="ja-JP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B:Listing representative activities </a:t>
            </a:r>
            <a:br>
              <a:rPr kumimoji="0" lang="en-US" altLang="ja-JP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ja-JP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(Plain past affirmative)</a:t>
            </a:r>
            <a:r>
              <a:rPr kumimoji="0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り</a:t>
            </a:r>
            <a:r>
              <a:rPr kumimoji="0" lang="en-US" altLang="ja-JP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(Plain past affirmative)</a:t>
            </a:r>
            <a:r>
              <a:rPr kumimoji="0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りする</a:t>
            </a:r>
            <a:endParaRPr kumimoji="0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0DE5-DC52-B14A-ACA6-0FE9D6D00D81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905000" y="1752600"/>
            <a:ext cx="46482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b="1">
                <a:latin typeface="DFPKyoKaSho-W4" pitchFamily="18" charset="-128"/>
                <a:ea typeface="DFPKyoKaSho-W4" pitchFamily="18" charset="-128"/>
              </a:rPr>
              <a:t>週末、よく何をしますか？</a:t>
            </a:r>
          </a:p>
        </p:txBody>
      </p:sp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971800"/>
            <a:ext cx="23526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29718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29718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ぶんぽう２</a:t>
            </a: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B:Listing representative activities </a:t>
            </a:r>
            <a:b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(Plain past affirmative)</a:t>
            </a:r>
            <a:r>
              <a:rPr kumimoji="0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り</a:t>
            </a: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(Plain past affirmative)</a:t>
            </a:r>
            <a:r>
              <a:rPr kumimoji="0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りする</a:t>
            </a:r>
            <a:endParaRPr kumimoji="0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8169" y="2973942"/>
            <a:ext cx="1687093" cy="202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Users\tokumasu\Desktop\1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462261"/>
            <a:ext cx="1371600" cy="1536192"/>
          </a:xfrm>
          <a:prstGeom prst="rect">
            <a:avLst/>
          </a:prstGeom>
          <a:noFill/>
        </p:spPr>
      </p:pic>
      <p:pic>
        <p:nvPicPr>
          <p:cNvPr id="5126" name="Picture 6" descr="C:\Users\tokumasu\Desktop\148188895f9cc5e92e210f6d85c7138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7345" y="2626213"/>
            <a:ext cx="2621881" cy="2621881"/>
          </a:xfrm>
          <a:prstGeom prst="rect">
            <a:avLst/>
          </a:prstGeom>
          <a:noFill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3300" y="2807862"/>
            <a:ext cx="2141679" cy="23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ぶんぽう２</a:t>
            </a: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B:Listing representative activities </a:t>
            </a:r>
            <a:b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(Plain past affirmative)</a:t>
            </a:r>
            <a:r>
              <a:rPr kumimoji="0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り</a:t>
            </a: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(Plain past affirmative)</a:t>
            </a:r>
            <a:r>
              <a:rPr kumimoji="0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りする</a:t>
            </a:r>
            <a:endParaRPr kumimoji="0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7578" y="1887549"/>
            <a:ext cx="571821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(Plain past affirmative)</a:t>
            </a:r>
            <a:r>
              <a:rPr lang="ja-JP" altLang="en-US" smtClean="0"/>
              <a:t>り </a:t>
            </a:r>
            <a:r>
              <a:rPr lang="en-US" altLang="ja-JP" dirty="0" smtClean="0"/>
              <a:t>(Plain past affirmative)</a:t>
            </a:r>
            <a:r>
              <a:rPr lang="ja-JP" altLang="en-US" smtClean="0"/>
              <a:t>り</a:t>
            </a:r>
            <a:r>
              <a:rPr lang="en-US" altLang="ja-JP" dirty="0" smtClean="0"/>
              <a:t> </a:t>
            </a:r>
            <a:r>
              <a:rPr lang="ja-JP" altLang="en-US" b="1" u="sng" smtClean="0">
                <a:solidFill>
                  <a:srgbClr val="FF0000"/>
                </a:solidFill>
              </a:rPr>
              <a:t>しました</a:t>
            </a:r>
            <a:r>
              <a:rPr lang="ja-JP" altLang="en-US" smtClean="0"/>
              <a:t>。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402581" y="5512158"/>
            <a:ext cx="554479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(Plain past affirmative)</a:t>
            </a:r>
            <a:r>
              <a:rPr lang="ja-JP" altLang="en-US" smtClean="0"/>
              <a:t>り </a:t>
            </a:r>
            <a:r>
              <a:rPr lang="en-US" altLang="ja-JP" dirty="0" smtClean="0"/>
              <a:t>(Plain past affirmative)</a:t>
            </a:r>
            <a:r>
              <a:rPr lang="ja-JP" altLang="en-US" smtClean="0"/>
              <a:t>り</a:t>
            </a:r>
            <a:r>
              <a:rPr lang="en-US" altLang="ja-JP" dirty="0" smtClean="0"/>
              <a:t> </a:t>
            </a:r>
            <a:r>
              <a:rPr lang="ja-JP" altLang="en-US" b="1" u="sng" smtClean="0">
                <a:solidFill>
                  <a:srgbClr val="FF0000"/>
                </a:solidFill>
              </a:rPr>
              <a:t>します</a:t>
            </a:r>
            <a:r>
              <a:rPr lang="ja-JP" altLang="en-US" smtClean="0"/>
              <a:t>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P247 Activity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88499"/>
            <a:ext cx="78295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何をしますか。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lvl="1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としょかん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pPr lvl="1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本や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pPr lvl="1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スターバックス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pPr lvl="1">
              <a:buNone/>
            </a:pPr>
            <a:endParaRPr lang="en-US" altLang="ja-JP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ぶんぽう２</a:t>
            </a: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B:Listing representative activities </a:t>
            </a:r>
            <a:b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(Plain past affirmative)</a:t>
            </a:r>
            <a:r>
              <a:rPr kumimoji="0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り</a:t>
            </a: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(Plain past affirmative)</a:t>
            </a:r>
            <a:r>
              <a:rPr kumimoji="0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りする</a:t>
            </a:r>
            <a:endParaRPr kumimoji="0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9614" y="4448577"/>
            <a:ext cx="2055254" cy="205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4349" y="4448577"/>
            <a:ext cx="2402463" cy="205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5064" y="4448578"/>
            <a:ext cx="2104622" cy="210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P248 Activity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483" y="1876358"/>
            <a:ext cx="8503317" cy="269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t="14024"/>
          <a:stretch>
            <a:fillRect/>
          </a:stretch>
        </p:blipFill>
        <p:spPr bwMode="auto">
          <a:xfrm>
            <a:off x="2667000" y="1681956"/>
            <a:ext cx="3886200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6019800" y="3352800"/>
            <a:ext cx="5334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ぽう３</a:t>
            </a:r>
            <a:r>
              <a:rPr lang="en-US" altLang="ja-JP" sz="3200" dirty="0" smtClean="0"/>
              <a:t>: Expressing frequency</a:t>
            </a:r>
            <a:br>
              <a:rPr lang="en-US" altLang="ja-JP" sz="3200" dirty="0" smtClean="0"/>
            </a:br>
            <a:r>
              <a:rPr lang="en-US" altLang="ja-JP" sz="3200" dirty="0" smtClean="0"/>
              <a:t>(time-span) </a:t>
            </a:r>
            <a:r>
              <a:rPr lang="ja-JP" altLang="en-US" sz="3200" smtClean="0"/>
              <a:t>に</a:t>
            </a:r>
            <a:r>
              <a:rPr lang="en-US" altLang="ja-JP" sz="3200" dirty="0" smtClean="0"/>
              <a:t> frequency/duration/amount</a:t>
            </a:r>
            <a:endParaRPr lang="ja-JP" altLang="en-US" sz="3200" dirty="0"/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2667000" y="3886200"/>
            <a:ext cx="5334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3200400" y="2819400"/>
            <a:ext cx="5334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" name="Oval 10"/>
          <p:cNvSpPr>
            <a:spLocks noChangeArrowheads="1"/>
          </p:cNvSpPr>
          <p:nvPr/>
        </p:nvSpPr>
        <p:spPr bwMode="auto">
          <a:xfrm>
            <a:off x="6019800" y="2286000"/>
            <a:ext cx="5334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2667000" y="4490244"/>
            <a:ext cx="5334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43944" y="5156021"/>
            <a:ext cx="7727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A: </a:t>
            </a:r>
            <a:r>
              <a:rPr lang="en-US" sz="2400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よくニューヨークに行きますか。</a:t>
            </a:r>
            <a:endParaRPr lang="en-US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en-US" sz="2400" dirty="0" smtClean="0"/>
              <a:t>B: 	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ええ、ボーイフレンドがニューヨークにいるので、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en-US" altLang="ja-JP" sz="2400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4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一週間に一度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行きます。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1824" y="6356350"/>
            <a:ext cx="248562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Time-span </a:t>
            </a:r>
            <a:r>
              <a:rPr lang="ja-JP" altLang="en-US" smtClean="0"/>
              <a:t>に</a:t>
            </a:r>
            <a:r>
              <a:rPr lang="en-US" altLang="ja-JP" dirty="0" smtClean="0"/>
              <a:t> frequency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P250 Activity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30350"/>
            <a:ext cx="76200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/>
          </a:bodyPr>
          <a:lstStyle/>
          <a:p>
            <a:r>
              <a:rPr lang="ja-JP" altLang="en-US" sz="3000" b="1" smtClean="0">
                <a:latin typeface="DFPKyoKaSho-W4" pitchFamily="18" charset="-128"/>
                <a:ea typeface="DFPKyoKaSho-W4" pitchFamily="18" charset="-128"/>
              </a:rPr>
              <a:t>一日に何時間ぐらいべんきょうしますか。</a:t>
            </a:r>
            <a:endParaRPr lang="en-US" altLang="ja-JP" sz="30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3000" b="1" smtClean="0">
                <a:latin typeface="DFPKyoKaSho-W4" pitchFamily="18" charset="-128"/>
                <a:ea typeface="DFPKyoKaSho-W4" pitchFamily="18" charset="-128"/>
              </a:rPr>
              <a:t>一週間に何度ぐらいとしょかんにいきますか。</a:t>
            </a:r>
            <a:endParaRPr lang="en-US" altLang="ja-JP" sz="30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3000" b="1" smtClean="0">
                <a:latin typeface="DFPKyoKaSho-W4" pitchFamily="18" charset="-128"/>
                <a:ea typeface="DFPKyoKaSho-W4" pitchFamily="18" charset="-128"/>
              </a:rPr>
              <a:t>一年に何度ぐらい家に帰りますか。</a:t>
            </a:r>
            <a:endParaRPr lang="en-US" altLang="ja-JP" sz="30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sz="30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3000" b="1" dirty="0" smtClean="0">
                <a:latin typeface="DFPKyoKaSho-W4" pitchFamily="18" charset="-128"/>
                <a:ea typeface="DFPKyoKaSho-W4" pitchFamily="18" charset="-128"/>
              </a:rPr>
              <a:t>* </a:t>
            </a:r>
            <a:r>
              <a:rPr lang="ja-JP" altLang="en-US" sz="3000" b="1" smtClean="0">
                <a:latin typeface="DFPKyoKaSho-W4" pitchFamily="18" charset="-128"/>
                <a:ea typeface="DFPKyoKaSho-W4" pitchFamily="18" charset="-128"/>
              </a:rPr>
              <a:t>どのぐらい、</a:t>
            </a:r>
            <a:r>
              <a:rPr lang="en-US" altLang="ja-JP" dirty="0" smtClean="0"/>
              <a:t>How long/how often/how much</a:t>
            </a: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一日にどのぐらい寝ますか。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dirty="0" err="1" smtClean="0">
                <a:latin typeface="DFPKyoKaSho-W4" pitchFamily="18" charset="-128"/>
                <a:ea typeface="DFPKyoKaSho-W4" pitchFamily="18" charset="-128"/>
              </a:rPr>
              <a:t>一</a:t>
            </a:r>
            <a:r>
              <a:rPr lang="ja-JP" altLang="en-US" sz="2800" b="1" err="1" smtClean="0">
                <a:latin typeface="DFPKyoKaSho-W4" pitchFamily="18" charset="-128"/>
                <a:ea typeface="DFPKyoKaSho-W4" pitchFamily="18" charset="-128"/>
              </a:rPr>
              <a:t>週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間にどのぐらいせんたくしますか。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一日にどのぐらいたばこをすいますか。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ぽう３</a:t>
            </a:r>
            <a:r>
              <a:rPr lang="en-US" altLang="ja-JP" sz="3200" dirty="0" smtClean="0"/>
              <a:t>: Expressing frequency</a:t>
            </a:r>
            <a:br>
              <a:rPr lang="en-US" altLang="ja-JP" sz="3200" dirty="0" smtClean="0"/>
            </a:br>
            <a:r>
              <a:rPr lang="en-US" altLang="ja-JP" sz="3200" dirty="0" smtClean="0"/>
              <a:t>(time-span) </a:t>
            </a:r>
            <a:r>
              <a:rPr lang="ja-JP" altLang="en-US" sz="3200" smtClean="0"/>
              <a:t>に</a:t>
            </a:r>
            <a:r>
              <a:rPr lang="en-US" altLang="ja-JP" sz="3200" dirty="0" smtClean="0"/>
              <a:t> frequency/duration/amount</a:t>
            </a:r>
            <a:endParaRPr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P250 Activity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463" y="1725300"/>
            <a:ext cx="78390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ぶんぽう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P250 Activity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6479" y="1439978"/>
            <a:ext cx="5656267" cy="528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flipV="1">
            <a:off x="4043966" y="3309870"/>
            <a:ext cx="1223493" cy="1287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84619" y="4623517"/>
            <a:ext cx="66540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037785" y="4597757"/>
            <a:ext cx="680435" cy="1288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660265" cy="5121275"/>
          </a:xfrm>
        </p:spPr>
        <p:txBody>
          <a:bodyPr>
            <a:normAutofit fontScale="77500" lnSpcReduction="20000"/>
          </a:bodyPr>
          <a:lstStyle/>
          <a:p>
            <a:r>
              <a:rPr lang="ja-JP" altLang="en-US" sz="3600" b="1" smtClean="0">
                <a:latin typeface="DFPKyoKaSho-W4" pitchFamily="18" charset="-128"/>
                <a:ea typeface="DFPKyoKaSho-W4" pitchFamily="18" charset="-128"/>
              </a:rPr>
              <a:t>でんしゃに　のる</a:t>
            </a:r>
            <a:endParaRPr lang="en-US" altLang="ja-JP" sz="36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3600" b="1" smtClean="0">
                <a:latin typeface="DFPKyoKaSho-W4" pitchFamily="18" charset="-128"/>
                <a:ea typeface="DFPKyoKaSho-W4" pitchFamily="18" charset="-128"/>
              </a:rPr>
              <a:t>プレゼントを　もらう</a:t>
            </a:r>
            <a:endParaRPr lang="en-US" altLang="ja-JP" sz="36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3600" b="1" smtClean="0">
                <a:latin typeface="DFPKyoKaSho-W4" pitchFamily="18" charset="-128"/>
                <a:ea typeface="DFPKyoKaSho-W4" pitchFamily="18" charset="-128"/>
              </a:rPr>
              <a:t>しつれん　する</a:t>
            </a:r>
            <a:endParaRPr lang="en-US" altLang="ja-JP" sz="36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3600" b="1" smtClean="0">
                <a:latin typeface="DFPKyoKaSho-W4" pitchFamily="18" charset="-128"/>
                <a:ea typeface="DFPKyoKaSho-W4" pitchFamily="18" charset="-128"/>
              </a:rPr>
              <a:t>雪が　ふる</a:t>
            </a:r>
            <a:endParaRPr lang="en-US" altLang="ja-JP" sz="36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3600" b="1" smtClean="0">
                <a:latin typeface="DFPKyoKaSho-W4" pitchFamily="18" charset="-128"/>
                <a:ea typeface="DFPKyoKaSho-W4" pitchFamily="18" charset="-128"/>
              </a:rPr>
              <a:t>風が　ふく</a:t>
            </a:r>
            <a:endParaRPr lang="en-US" altLang="ja-JP" sz="36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3600" b="1" smtClean="0">
                <a:latin typeface="DFPKyoKaSho-W4" pitchFamily="18" charset="-128"/>
                <a:ea typeface="DFPKyoKaSho-W4" pitchFamily="18" charset="-128"/>
              </a:rPr>
              <a:t>気温が　下がる</a:t>
            </a:r>
            <a:endParaRPr lang="en-US" altLang="ja-JP" sz="36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3600" b="1" smtClean="0">
                <a:latin typeface="DFPKyoKaSho-W4" pitchFamily="18" charset="-128"/>
                <a:ea typeface="DFPKyoKaSho-W4" pitchFamily="18" charset="-128"/>
              </a:rPr>
              <a:t>ぼうしを　かぶる</a:t>
            </a:r>
            <a:endParaRPr lang="en-US" altLang="ja-JP" sz="36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3600" b="1" smtClean="0">
                <a:latin typeface="DFPKyoKaSho-W4" pitchFamily="18" charset="-128"/>
                <a:ea typeface="DFPKyoKaSho-W4" pitchFamily="18" charset="-128"/>
              </a:rPr>
              <a:t>スカートを　はく</a:t>
            </a:r>
            <a:endParaRPr lang="en-US" altLang="ja-JP" sz="36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3600" b="1" smtClean="0">
                <a:latin typeface="DFPKyoKaSho-W4" pitchFamily="18" charset="-128"/>
                <a:ea typeface="DFPKyoKaSho-W4" pitchFamily="18" charset="-128"/>
              </a:rPr>
              <a:t>ねがねを　かける</a:t>
            </a:r>
            <a:endParaRPr lang="en-US" altLang="ja-JP" sz="36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3600" b="1" smtClean="0">
                <a:latin typeface="DFPKyoKaSho-W4" pitchFamily="18" charset="-128"/>
                <a:ea typeface="DFPKyoKaSho-W4" pitchFamily="18" charset="-128"/>
              </a:rPr>
              <a:t>しゃしんを　友だちに　見せる</a:t>
            </a:r>
            <a:endParaRPr lang="en-US" altLang="ja-JP" sz="36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3600" b="1" smtClean="0">
                <a:latin typeface="DFPKyoKaSho-W4" pitchFamily="18" charset="-128"/>
                <a:ea typeface="DFPKyoKaSho-W4" pitchFamily="18" charset="-128"/>
              </a:rPr>
              <a:t>はこに　くつを　入れる</a:t>
            </a:r>
            <a:endParaRPr lang="en-US" altLang="ja-JP" sz="3600" b="1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Plain present form </a:t>
            </a:r>
            <a:r>
              <a:rPr lang="ja-JP" altLang="en-US" smtClean="0"/>
              <a:t>→ </a:t>
            </a:r>
            <a:r>
              <a:rPr lang="en-US" dirty="0" smtClean="0"/>
              <a:t>Plain past forms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1600200"/>
            <a:ext cx="238473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のった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もらった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した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ふった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ふいた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下がった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かぶった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はいた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かけた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見せた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入れた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5020" y="1600200"/>
            <a:ext cx="772732" cy="3445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61386" y="2011680"/>
            <a:ext cx="1030310" cy="3445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88654" y="2441620"/>
            <a:ext cx="772732" cy="3445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68322" y="2938530"/>
            <a:ext cx="772732" cy="3445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68322" y="3383280"/>
            <a:ext cx="772732" cy="3445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354688" y="3800341"/>
            <a:ext cx="1006698" cy="3445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88654" y="4206240"/>
            <a:ext cx="1159098" cy="3445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75020" y="4650346"/>
            <a:ext cx="772732" cy="3445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88654" y="5029200"/>
            <a:ext cx="1159098" cy="3445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63440" y="5486400"/>
            <a:ext cx="1135487" cy="3445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747752" y="5943600"/>
            <a:ext cx="989526" cy="3445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A5CE-A615-5448-977F-A90958F0594D}" type="slidenum">
              <a:rPr lang="en-US" altLang="ja-JP"/>
              <a:pPr/>
              <a:t>4</a:t>
            </a:fld>
            <a:endParaRPr lang="en-US" altLang="ja-JP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438400"/>
            <a:ext cx="5638800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447800" y="1600200"/>
            <a:ext cx="609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200" b="1">
                <a:latin typeface="DFPKyoKaSho-W4" pitchFamily="18" charset="-128"/>
                <a:ea typeface="DFPKyoKaSho-W4" pitchFamily="18" charset="-128"/>
              </a:rPr>
              <a:t>日本に行った</a:t>
            </a:r>
            <a:r>
              <a:rPr lang="ja-JP" altLang="en-US" sz="3200" b="1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ことがありますか</a:t>
            </a:r>
            <a:r>
              <a:rPr lang="ja-JP" altLang="en-US" sz="3200" b="1">
                <a:latin typeface="DFPKyoKaSho-W4" pitchFamily="18" charset="-128"/>
                <a:ea typeface="DFPKyoKaSho-W4" pitchFamily="18" charset="-128"/>
              </a:rPr>
              <a:t>。</a:t>
            </a:r>
            <a:endParaRPr lang="ja-JP" altLang="en-US" b="1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ぶんぽう２</a:t>
            </a:r>
            <a:r>
              <a:rPr kumimoji="0" lang="en-US" altLang="ja-JP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A:Talking about past experiences </a:t>
            </a:r>
            <a:br>
              <a:rPr kumimoji="0" lang="en-US" altLang="ja-JP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ja-JP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(Plain past affirmative)</a:t>
            </a:r>
            <a:r>
              <a:rPr kumimoji="0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ことがある</a:t>
            </a:r>
            <a:endParaRPr kumimoji="0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1AF1-9F6B-FD4C-821D-EFFE6869D6A6}" type="slidenum">
              <a:rPr lang="en-US" altLang="ja-JP"/>
              <a:pPr/>
              <a:t>5</a:t>
            </a:fld>
            <a:endParaRPr lang="en-US" altLang="ja-JP"/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0"/>
            <a:ext cx="3835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286000"/>
            <a:ext cx="3886200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990600" y="5486400"/>
            <a:ext cx="28956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400" b="1">
                <a:latin typeface="DFPKyoKaSho-W4" pitchFamily="18" charset="-128"/>
                <a:ea typeface="DFPKyoKaSho-W4" pitchFamily="18" charset="-128"/>
              </a:rPr>
              <a:t>てんぷら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5105400" y="5562600"/>
            <a:ext cx="2895600" cy="4699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400" b="1">
                <a:latin typeface="DFPKyoKaSho-W4" pitchFamily="18" charset="-128"/>
                <a:ea typeface="DFPKyoKaSho-W4" pitchFamily="18" charset="-128"/>
              </a:rPr>
              <a:t>すきやき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ぶんぽう２</a:t>
            </a:r>
            <a:r>
              <a:rPr kumimoji="0" lang="en-US" altLang="ja-JP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A:Talking about past experiences </a:t>
            </a:r>
            <a:br>
              <a:rPr kumimoji="0" lang="en-US" altLang="ja-JP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ja-JP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(Plain past affirmative)</a:t>
            </a:r>
            <a:r>
              <a:rPr kumimoji="0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ことがある</a:t>
            </a:r>
            <a:endParaRPr kumimoji="0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CB9C-AF98-D748-8F4E-E1C3E39C36B2}" type="slidenum">
              <a:rPr lang="en-US" altLang="ja-JP"/>
              <a:pPr/>
              <a:t>6</a:t>
            </a:fld>
            <a:endParaRPr lang="en-US" altLang="ja-JP"/>
          </a:p>
        </p:txBody>
      </p:sp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676400"/>
            <a:ext cx="2514600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052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5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1600200"/>
            <a:ext cx="17002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5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6200000">
            <a:off x="1417638" y="4068762"/>
            <a:ext cx="28194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228600" y="2133600"/>
            <a:ext cx="14478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400" b="1">
                <a:latin typeface="DFPKyoKaSho-W4" pitchFamily="18" charset="-128"/>
                <a:ea typeface="DFPKyoKaSho-W4" pitchFamily="18" charset="-128"/>
              </a:rPr>
              <a:t>すもう</a:t>
            </a: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7239000" y="2286000"/>
            <a:ext cx="1447800" cy="4699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400" b="1">
                <a:latin typeface="DFPKyoKaSho-W4" pitchFamily="18" charset="-128"/>
                <a:ea typeface="DFPKyoKaSho-W4" pitchFamily="18" charset="-128"/>
              </a:rPr>
              <a:t>たこ</a:t>
            </a: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228600" y="4495800"/>
            <a:ext cx="1447800" cy="4699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400" b="1">
                <a:latin typeface="DFPKyoKaSho-W4" pitchFamily="18" charset="-128"/>
                <a:ea typeface="DFPKyoKaSho-W4" pitchFamily="18" charset="-128"/>
              </a:rPr>
              <a:t>カラオケ</a:t>
            </a:r>
          </a:p>
        </p:txBody>
      </p:sp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4267200" y="6172200"/>
            <a:ext cx="391517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400" b="1">
                <a:latin typeface="DFPKyoKaSho-W4" pitchFamily="18" charset="-128"/>
                <a:ea typeface="DFPKyoKaSho-W4" pitchFamily="18" charset="-128"/>
              </a:rPr>
              <a:t>まきのせんせいのおくさん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ぶんぽう２</a:t>
            </a:r>
            <a:r>
              <a:rPr kumimoji="0" lang="en-US" altLang="ja-JP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A:Talking about past experiences </a:t>
            </a:r>
            <a:br>
              <a:rPr kumimoji="0" lang="en-US" altLang="ja-JP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ja-JP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(Plain past affirmative)</a:t>
            </a:r>
            <a:r>
              <a:rPr kumimoji="0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ことがある</a:t>
            </a:r>
            <a:endParaRPr kumimoji="0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P245 Activity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4" y="1600199"/>
            <a:ext cx="3760630" cy="51212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Look as the drawings on the following</a:t>
            </a:r>
          </a:p>
          <a:p>
            <a:pPr>
              <a:buNone/>
            </a:pPr>
            <a:r>
              <a:rPr lang="en-US" sz="1800" dirty="0" smtClean="0"/>
              <a:t> page and make up questions asking </a:t>
            </a:r>
          </a:p>
          <a:p>
            <a:pPr>
              <a:buNone/>
            </a:pPr>
            <a:r>
              <a:rPr lang="en-US" sz="1800" dirty="0" smtClean="0"/>
              <a:t>Whether someone has ever done </a:t>
            </a:r>
          </a:p>
          <a:p>
            <a:pPr>
              <a:buNone/>
            </a:pPr>
            <a:r>
              <a:rPr lang="en-US" sz="1800" dirty="0" smtClean="0"/>
              <a:t>these things.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Example (picture #1) </a:t>
            </a:r>
          </a:p>
          <a:p>
            <a:pPr>
              <a:buNone/>
            </a:pPr>
            <a:r>
              <a:rPr lang="en-US" altLang="ja-JP" sz="1800" b="1" dirty="0" smtClean="0"/>
              <a:t>A:  </a:t>
            </a:r>
            <a:r>
              <a:rPr lang="ja-JP" altLang="en-US" sz="1800" b="1" smtClean="0">
                <a:latin typeface="DFPKyoKaSho-W4" pitchFamily="18" charset="-128"/>
                <a:ea typeface="DFPKyoKaSho-W4" pitchFamily="18" charset="-128"/>
              </a:rPr>
              <a:t>はなをもらったことがある？</a:t>
            </a:r>
            <a:endParaRPr lang="en-US" altLang="ja-JP" sz="1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1800" b="1" dirty="0" smtClean="0">
                <a:latin typeface="DFPKyoKaSho-W4" pitchFamily="18" charset="-128"/>
                <a:ea typeface="DFPKyoKaSho-W4" pitchFamily="18" charset="-128"/>
              </a:rPr>
              <a:t>B: </a:t>
            </a:r>
            <a:r>
              <a:rPr lang="ja-JP" altLang="en-US" sz="1800" b="1" smtClean="0">
                <a:latin typeface="DFPKyoKaSho-W4" pitchFamily="18" charset="-128"/>
                <a:ea typeface="DFPKyoKaSho-W4" pitchFamily="18" charset="-128"/>
              </a:rPr>
              <a:t>ううん、ない。</a:t>
            </a:r>
            <a:endParaRPr lang="en-US" altLang="ja-JP" sz="1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1800" b="1" smtClean="0">
                <a:latin typeface="DFPKyoKaSho-W4" pitchFamily="18" charset="-128"/>
                <a:ea typeface="DFPKyoKaSho-W4" pitchFamily="18" charset="-128"/>
              </a:rPr>
              <a:t>　 うん、ある。</a:t>
            </a:r>
            <a:endParaRPr lang="en-US" altLang="ja-JP" sz="1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1800" b="1" dirty="0" smtClean="0">
                <a:latin typeface="DFPKyoKaSho-W4" pitchFamily="18" charset="-128"/>
                <a:ea typeface="DFPKyoKaSho-W4" pitchFamily="18" charset="-128"/>
              </a:rPr>
              <a:t>     FQ (ex.) </a:t>
            </a:r>
            <a:r>
              <a:rPr lang="ja-JP" altLang="en-US" sz="1800" b="1" smtClean="0">
                <a:latin typeface="DFPKyoKaSho-W4" pitchFamily="18" charset="-128"/>
                <a:ea typeface="DFPKyoKaSho-W4" pitchFamily="18" charset="-128"/>
              </a:rPr>
              <a:t>いつもらった？</a:t>
            </a:r>
            <a:r>
              <a:rPr lang="ja-JP" altLang="en-US" sz="1800" smtClean="0">
                <a:latin typeface="DFPKyoKaSho-W4" pitchFamily="18" charset="-128"/>
                <a:ea typeface="DFPKyoKaSho-W4" pitchFamily="18" charset="-128"/>
              </a:rPr>
              <a:t>　　</a:t>
            </a:r>
            <a:r>
              <a:rPr lang="ja-JP" altLang="en-US" sz="1800" b="1" smtClean="0">
                <a:latin typeface="DFPKyoKaSho-W4" pitchFamily="18" charset="-128"/>
                <a:ea typeface="DFPKyoKaSho-W4" pitchFamily="18" charset="-128"/>
              </a:rPr>
              <a:t>　　　　　　</a:t>
            </a:r>
            <a:endParaRPr lang="en-US" sz="18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3814" y="1779067"/>
            <a:ext cx="4971245" cy="42829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P246 Activity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1593850"/>
            <a:ext cx="80391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FAFA-AD5F-F24A-9AF2-D4F10F178B54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981200" y="1752600"/>
            <a:ext cx="46482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b="1">
                <a:latin typeface="DFPKyoKaSho-W4" pitchFamily="18" charset="-128"/>
                <a:ea typeface="DFPKyoKaSho-W4" pitchFamily="18" charset="-128"/>
              </a:rPr>
              <a:t>週末、よく何をしますか？</a:t>
            </a:r>
          </a:p>
        </p:txBody>
      </p:sp>
      <p:pic>
        <p:nvPicPr>
          <p:cNvPr id="12292" name="Picture 4" descr="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438400"/>
            <a:ext cx="4191000" cy="3059113"/>
          </a:xfrm>
          <a:prstGeom prst="rect">
            <a:avLst/>
          </a:prstGeo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62000" y="5867400"/>
            <a:ext cx="73152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b="1">
                <a:latin typeface="DFPKyoKaSho-W4" pitchFamily="18" charset="-128"/>
                <a:ea typeface="DFPKyoKaSho-W4" pitchFamily="18" charset="-128"/>
              </a:rPr>
              <a:t>そうじをし</a:t>
            </a:r>
            <a:r>
              <a:rPr lang="ja-JP" altLang="en-US" sz="2800" b="1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たり</a:t>
            </a:r>
            <a:r>
              <a:rPr lang="ja-JP" altLang="en-US" sz="2800" b="1">
                <a:latin typeface="DFPKyoKaSho-W4" pitchFamily="18" charset="-128"/>
                <a:ea typeface="DFPKyoKaSho-W4" pitchFamily="18" charset="-128"/>
              </a:rPr>
              <a:t>　せんたくをし</a:t>
            </a:r>
            <a:r>
              <a:rPr lang="ja-JP" altLang="en-US" sz="2800" b="1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たり</a:t>
            </a:r>
            <a:r>
              <a:rPr lang="ja-JP" altLang="en-US" sz="2800" b="1">
                <a:latin typeface="DFPKyoKaSho-W4" pitchFamily="18" charset="-128"/>
                <a:ea typeface="DFPKyoKaSho-W4" pitchFamily="18" charset="-128"/>
              </a:rPr>
              <a:t>　します。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ぶんぽう２</a:t>
            </a:r>
            <a:r>
              <a:rPr kumimoji="0" lang="en-US" altLang="ja-JP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B:Listing representative activities </a:t>
            </a:r>
            <a:br>
              <a:rPr kumimoji="0" lang="en-US" altLang="ja-JP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ja-JP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(Plain past affirmative)</a:t>
            </a:r>
            <a:r>
              <a:rPr kumimoji="0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り</a:t>
            </a:r>
            <a:r>
              <a:rPr kumimoji="0" lang="en-US" altLang="ja-JP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(Plain past affirmative)</a:t>
            </a:r>
            <a:r>
              <a:rPr kumimoji="0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りする</a:t>
            </a:r>
            <a:endParaRPr kumimoji="0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E8A7E7B1C1A04581D2DB75941C2F1E" ma:contentTypeVersion="0" ma:contentTypeDescription="Create a new document." ma:contentTypeScope="" ma:versionID="a3790e8be9bc78e9e33732469f90d87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D8DD710-118D-44DD-8CC6-0252022FA4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91A5C1-817C-45D9-9B21-7728C05070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2A8E1791-C44E-4B34-9B57-A88C4A671A85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4893</TotalTime>
  <Words>490</Words>
  <Application>Microsoft Office PowerPoint</Application>
  <PresentationFormat>On-screen Show (4:3)</PresentationFormat>
  <Paragraphs>105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Equity</vt:lpstr>
      <vt:lpstr>日本語 JPN102</vt:lpstr>
      <vt:lpstr>ぶんぽう</vt:lpstr>
      <vt:lpstr>Plain present form → Plain past forms </vt:lpstr>
      <vt:lpstr>Slide 4</vt:lpstr>
      <vt:lpstr>Slide 5</vt:lpstr>
      <vt:lpstr>Slide 6</vt:lpstr>
      <vt:lpstr>P245 Activity 1</vt:lpstr>
      <vt:lpstr>P246 Activity 2</vt:lpstr>
      <vt:lpstr>Slide 9</vt:lpstr>
      <vt:lpstr>Slide 10</vt:lpstr>
      <vt:lpstr>Slide 11</vt:lpstr>
      <vt:lpstr>Slide 12</vt:lpstr>
      <vt:lpstr>P247 Activity 4</vt:lpstr>
      <vt:lpstr>Slide 14</vt:lpstr>
      <vt:lpstr>P248 Activity 5</vt:lpstr>
      <vt:lpstr>ぶんぽう３: Expressing frequency (time-span) に frequency/duration/amount</vt:lpstr>
      <vt:lpstr>P250 Activity 1</vt:lpstr>
      <vt:lpstr>ぶんぽう３: Expressing frequency (time-span) に frequency/duration/amount</vt:lpstr>
      <vt:lpstr>P250 Activity 2</vt:lpstr>
      <vt:lpstr>P250 Activity 3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568</cp:revision>
  <dcterms:created xsi:type="dcterms:W3CDTF">2010-02-10T02:30:24Z</dcterms:created>
  <dcterms:modified xsi:type="dcterms:W3CDTF">2011-09-25T00:30:09Z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0x010100A0E8A7E7B1C1A04581D2DB75941C2F1E</vt:lpwstr>
  </property>
</Properties>
</file>