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4" r:id="rId5"/>
  </p:sldMasterIdLst>
  <p:notesMasterIdLst>
    <p:notesMasterId r:id="rId36"/>
  </p:notesMasterIdLst>
  <p:handoutMasterIdLst>
    <p:handoutMasterId r:id="rId37"/>
  </p:handoutMasterIdLst>
  <p:sldIdLst>
    <p:sldId id="300" r:id="rId6"/>
    <p:sldId id="477" r:id="rId7"/>
    <p:sldId id="494" r:id="rId8"/>
    <p:sldId id="750" r:id="rId9"/>
    <p:sldId id="751" r:id="rId10"/>
    <p:sldId id="752" r:id="rId11"/>
    <p:sldId id="756" r:id="rId12"/>
    <p:sldId id="753" r:id="rId13"/>
    <p:sldId id="755" r:id="rId14"/>
    <p:sldId id="754" r:id="rId15"/>
    <p:sldId id="757" r:id="rId16"/>
    <p:sldId id="760" r:id="rId17"/>
    <p:sldId id="761" r:id="rId18"/>
    <p:sldId id="766" r:id="rId19"/>
    <p:sldId id="767" r:id="rId20"/>
    <p:sldId id="768" r:id="rId21"/>
    <p:sldId id="769" r:id="rId22"/>
    <p:sldId id="765" r:id="rId23"/>
    <p:sldId id="771" r:id="rId24"/>
    <p:sldId id="758" r:id="rId25"/>
    <p:sldId id="770" r:id="rId26"/>
    <p:sldId id="772" r:id="rId27"/>
    <p:sldId id="773" r:id="rId28"/>
    <p:sldId id="774" r:id="rId29"/>
    <p:sldId id="775" r:id="rId30"/>
    <p:sldId id="776" r:id="rId31"/>
    <p:sldId id="778" r:id="rId32"/>
    <p:sldId id="777" r:id="rId33"/>
    <p:sldId id="779" r:id="rId34"/>
    <p:sldId id="781" r:id="rId3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65" d="100"/>
          <a:sy n="65" d="100"/>
        </p:scale>
        <p:origin x="-6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9/24/2011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video" Target="file:///\\localhost\Users\yukari\Desktop\nakama1-2ndED\kanji%20mov\kanji-ch12-mov\natsuc.mov" TargetMode="External"/><Relationship Id="rId7" Type="http://schemas.openxmlformats.org/officeDocument/2006/relationships/image" Target="../media/image22.png"/><Relationship Id="rId2" Type="http://schemas.openxmlformats.org/officeDocument/2006/relationships/video" Target="file:///\\localhost\Users\yukari\Desktop\nakama1-2ndED\kanji%20mov\kanji-ch12-mov\akic.mov" TargetMode="External"/><Relationship Id="rId1" Type="http://schemas.openxmlformats.org/officeDocument/2006/relationships/video" Target="file:///\\localhost\Users\yukari\Desktop\nakama1-2ndED\kanji%20mov\kanji-ch12-mov\haruc.mov" TargetMode="External"/><Relationship Id="rId6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\\localhost\Users\yukari\Desktop\nakama1-2ndED\kanji%20mov\kanji-ch12-mov\fuyuc.mov" TargetMode="External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video" Target="file:///\\localhost\Users\yukari\Desktop\nakama1-2ndED\kanji%20mov\kanji-ch12-mov\ban4855.mov" TargetMode="External"/><Relationship Id="rId7" Type="http://schemas.openxmlformats.org/officeDocument/2006/relationships/image" Target="../media/image27.png"/><Relationship Id="rId2" Type="http://schemas.openxmlformats.org/officeDocument/2006/relationships/video" Target="file:///\\localhost\Users\yukari\Desktop\nakama1-2ndED\kanji%20mov\kanji-ch12-mov\hiruc.mov" TargetMode="External"/><Relationship Id="rId1" Type="http://schemas.openxmlformats.org/officeDocument/2006/relationships/video" Target="file:///\\localhost\Users\yukari\Desktop\nakama1-2ndED\kanji%20mov\kanji-ch12-mov\asac.mov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video" Target="file:///\\localhost\Users\yukari\Desktop\nakama1-2ndED\kanji%20mov\kanji-ch12-mov\atoc.mov" TargetMode="External"/><Relationship Id="rId7" Type="http://schemas.openxmlformats.org/officeDocument/2006/relationships/image" Target="../media/image30.png"/><Relationship Id="rId2" Type="http://schemas.openxmlformats.org/officeDocument/2006/relationships/video" Target="file:///\\localhost\Users\yukari\Desktop\nakama1-2ndED\kanji%20mov\kanji-ch12-mov\maec.mov" TargetMode="External"/><Relationship Id="rId1" Type="http://schemas.openxmlformats.org/officeDocument/2006/relationships/video" Target="file:///\\localhost\Users\yukari\Desktop\nakama1-2ndED\kanji%20mov\kanji-ch12-mov\go2c.mov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localhost\Users\yukari\Desktop\nakama1-2ndED\kanji%20mov\kanji-ch12-mov\sakuc.mov" TargetMode="External"/><Relationship Id="rId1" Type="http://schemas.openxmlformats.org/officeDocument/2006/relationships/video" Target="file:///\\localhost\Users\yukari\Desktop\nakama1-2ndED\kanji%20mov\kanji-ch12-mov\kyoc.mov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localhost\Users\yukari\Desktop\nakama1-2ndED\kanji%20mov\kanji-ch12-mov\akaruic.mov" TargetMode="External"/><Relationship Id="rId1" Type="http://schemas.openxmlformats.org/officeDocument/2006/relationships/video" Target="file:///\\localhost\Users\yukari\Desktop\nakama1-2ndED\kanji%20mov\kanji-ch12-mov\genc.mov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kanji-ch12-mov\tomo2c.mo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kanji-ch12-mov\omouc.m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nakama1-2ndED\kanji%20mov\kanji-ch12-mov\mawaruc.m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March 24, 2010</a:t>
            </a:r>
          </a:p>
          <a:p>
            <a:r>
              <a:rPr lang="en-US" altLang="ja-JP" b="1" dirty="0" smtClean="0"/>
              <a:t>(Wednesday)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mtClean="0"/>
              <a:t>日本語</a:t>
            </a:r>
            <a:r>
              <a:rPr lang="ja-JP" altLang="en-US"/>
              <a:t/>
            </a:r>
            <a:br>
              <a:rPr lang="ja-JP" altLang="en-US"/>
            </a:br>
            <a:r>
              <a:rPr lang="en-US" altLang="ja-JP" dirty="0" smtClean="0"/>
              <a:t>JPN102</a:t>
            </a:r>
            <a:endParaRPr lang="en-US" altLang="ja-JP" dirty="0"/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sz="2800" b="1" dirty="0" smtClean="0"/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１）そとを見ます。くもがたくさんあります。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→雨がふり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そうです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２）天気よほうで今日の天気を聞きました。</a:t>
            </a:r>
            <a:endParaRPr lang="en-US" altLang="ja-JP" sz="24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4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→天気よほうによると、雨がふる</a:t>
            </a:r>
            <a:r>
              <a:rPr lang="ja-JP" altLang="en-US" sz="24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そうです</a:t>
            </a:r>
            <a:r>
              <a:rPr lang="ja-JP" altLang="en-US" sz="24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sz="2400" b="1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dirty="0" smtClean="0"/>
              <a:t> </a:t>
            </a:r>
            <a:r>
              <a:rPr lang="en-US" altLang="ja-JP" sz="3200" u="sng" dirty="0" smtClean="0"/>
              <a:t>stem + </a:t>
            </a:r>
            <a:r>
              <a:rPr lang="ja-JP" altLang="en-US" sz="3200" u="sng" smtClean="0"/>
              <a:t>そうだ</a:t>
            </a:r>
            <a:r>
              <a:rPr lang="en-US" altLang="ja-JP" sz="3200" u="sng" dirty="0" smtClean="0"/>
              <a:t>  </a:t>
            </a:r>
            <a:r>
              <a:rPr lang="en-US" altLang="ja-JP" sz="3200" dirty="0" smtClean="0"/>
              <a:t>vs. </a:t>
            </a:r>
            <a:r>
              <a:rPr lang="en-US" altLang="ja-JP" sz="3200" u="sng" dirty="0" smtClean="0"/>
              <a:t>plain form + </a:t>
            </a:r>
            <a:r>
              <a:rPr lang="ja-JP" altLang="en-US" sz="3200" u="sng" smtClean="0"/>
              <a:t>そうだ</a:t>
            </a:r>
            <a:r>
              <a:rPr lang="en-US" altLang="ja-JP" sz="3200" u="sng" dirty="0" smtClean="0"/>
              <a:t/>
            </a:r>
            <a:br>
              <a:rPr lang="en-US" altLang="ja-JP" sz="3200" u="sng" dirty="0" smtClean="0"/>
            </a:br>
            <a:endParaRPr lang="ja-JP" altLang="en-US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57011" y="1861810"/>
            <a:ext cx="2814033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今日の天気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3200400"/>
            <a:ext cx="650383" cy="42500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37760" y="4480560"/>
            <a:ext cx="650383" cy="42500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8958" y="4845463"/>
            <a:ext cx="1833904" cy="1510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8958" y="2430750"/>
            <a:ext cx="1833904" cy="1539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天気よほうによると明日はいい天気に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（なる・なり）そうです。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アリスさんは週末いつも出かけているから、ボーイフレンドが（いる・い）そうです。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「ケーキを作ったんですが、食べませんか。」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「（おいしい・おいし）そうですね。」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3200" u="sng" dirty="0" smtClean="0"/>
              <a:t>plain form + </a:t>
            </a:r>
            <a:r>
              <a:rPr lang="ja-JP" altLang="en-US" sz="3200" u="sng" smtClean="0"/>
              <a:t>そうだ</a:t>
            </a:r>
            <a:r>
              <a:rPr lang="ja-JP" altLang="en-US" sz="3200" smtClean="0"/>
              <a:t>　</a:t>
            </a:r>
            <a:r>
              <a:rPr lang="en-US" altLang="ja-JP" sz="3200" dirty="0" smtClean="0"/>
              <a:t>vs.</a:t>
            </a:r>
            <a:r>
              <a:rPr lang="ja-JP" altLang="en-US" sz="3200" smtClean="0"/>
              <a:t>　</a:t>
            </a:r>
            <a:r>
              <a:rPr lang="en-US" altLang="ja-JP" sz="3200" u="sng" dirty="0" smtClean="0"/>
              <a:t>stem + </a:t>
            </a:r>
            <a:r>
              <a:rPr lang="ja-JP" altLang="en-US" sz="3200" u="sng" smtClean="0"/>
              <a:t>そうだ</a:t>
            </a:r>
            <a:r>
              <a:rPr lang="en-US" altLang="ja-JP" sz="3200" dirty="0" smtClean="0"/>
              <a:t>. </a:t>
            </a:r>
            <a:r>
              <a:rPr lang="en-US" altLang="ja-JP" sz="3200" u="sng" dirty="0" smtClean="0"/>
              <a:t/>
            </a:r>
            <a:br>
              <a:rPr lang="en-US" altLang="ja-JP" sz="3200" u="sng" dirty="0" smtClean="0"/>
            </a:br>
            <a:endParaRPr lang="ja-JP" altLang="en-US" sz="2400" u="sng" dirty="0"/>
          </a:p>
        </p:txBody>
      </p:sp>
      <p:sp>
        <p:nvSpPr>
          <p:cNvPr id="6" name="Oval 5"/>
          <p:cNvSpPr/>
          <p:nvPr/>
        </p:nvSpPr>
        <p:spPr>
          <a:xfrm>
            <a:off x="1262129" y="2194560"/>
            <a:ext cx="746975" cy="463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183746" y="3090929"/>
            <a:ext cx="502277" cy="463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348507" y="4114800"/>
            <a:ext cx="1269643" cy="4636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63462"/>
            <a:ext cx="9144000" cy="3429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ja-JP" sz="2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You and your friend just passed by Café Vivian.</a:t>
            </a:r>
          </a:p>
          <a:p>
            <a:pPr eaLnBrk="1" hangingPunct="1">
              <a:buNone/>
            </a:pPr>
            <a:r>
              <a:rPr lang="en-US" altLang="ja-JP" sz="2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  	You tell him this café is your favorite.</a:t>
            </a:r>
          </a:p>
          <a:p>
            <a:pPr eaLnBrk="1" hangingPunct="1"/>
            <a:r>
              <a:rPr lang="en-US" altLang="ja-JP" sz="2800" b="1" dirty="0" smtClean="0">
                <a:latin typeface="Times New Roman" charset="0"/>
                <a:ea typeface="NtMotoyaKyotai" pitchFamily="18" charset="-128"/>
                <a:cs typeface="Times New Roman" charset="0"/>
              </a:rPr>
              <a:t> </a:t>
            </a:r>
            <a:r>
              <a:rPr lang="ja-JP" altLang="en-US" sz="2800" b="1" smtClean="0">
                <a:latin typeface="Times New Roman" charset="0"/>
                <a:ea typeface="NtMotoyaKyotai" pitchFamily="18" charset="-128"/>
                <a:cs typeface="Times New Roman" charset="0"/>
              </a:rPr>
              <a:t>こ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きっさてん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は、カフェ・ビビアンです。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私はそこに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よく行きます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  <a:cs typeface="Times New Roman" charset="0"/>
            </a:endParaRPr>
          </a:p>
          <a:p>
            <a:pPr eaLnBrk="1" hangingPunct="1"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  <a:sym typeface="Wingdings" charset="2"/>
            </a:endParaRPr>
          </a:p>
          <a:p>
            <a:pPr eaLnBrk="1" hangingPunct="1">
              <a:buNone/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  <a:sym typeface="Wingdings" charset="2"/>
              </a:rPr>
              <a:t></a:t>
            </a: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  <a:cs typeface="Times New Roman" charset="0"/>
                <a:sym typeface="Wingdings" charset="2"/>
              </a:rPr>
              <a:t> 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カフェ・ビビアンは、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私がよく行く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きっさてん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です。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  <a:cs typeface="Times New Roman" charset="0"/>
            </a:endParaRPr>
          </a:p>
          <a:p>
            <a:pPr eaLnBrk="1" hangingPunct="1">
              <a:buFont typeface="Wingdings" charset="2"/>
              <a:buNone/>
            </a:pPr>
            <a:endParaRPr lang="en-US" altLang="ja-JP" sz="2800" dirty="0" smtClean="0">
              <a:latin typeface="Times New Roman" charset="0"/>
              <a:ea typeface="NtMotoyaKyotai" pitchFamily="18" charset="-128"/>
              <a:cs typeface="Times New Roman" charset="0"/>
            </a:endParaRPr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2"/>
          <a:srcRect b="15997"/>
          <a:stretch>
            <a:fillRect/>
          </a:stretch>
        </p:blipFill>
        <p:spPr bwMode="auto">
          <a:xfrm>
            <a:off x="7183579" y="1688982"/>
            <a:ext cx="1503221" cy="11489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66693" y="5118547"/>
            <a:ext cx="2221293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latin typeface="Century Schoolbook" charset="0"/>
                <a:ea typeface="ＭＳ Ｐ明朝" charset="-128"/>
              </a:rPr>
              <a:t>Noun modification</a:t>
            </a:r>
            <a:endParaRPr lang="ja-JP" altLang="en-US">
              <a:latin typeface="Century Schoolbook" charset="0"/>
              <a:ea typeface="ＭＳ Ｐ明朝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 Using noun modifying clauses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in the past and present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600200"/>
            <a:ext cx="1017155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Review </a:t>
            </a: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131983"/>
            <a:ext cx="9311425" cy="36576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2000" dirty="0" smtClean="0">
                <a:latin typeface="Times New Roman" charset="0"/>
                <a:ea typeface="NtMotoyaKyotai" pitchFamily="18" charset="-128"/>
                <a:cs typeface="Times New Roman" charset="0"/>
              </a:rPr>
              <a:t>You heard that Kim-san has watched some movie five times. You ask her what it is.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キムさんは</a:t>
            </a:r>
            <a:r>
              <a:rPr lang="ja-JP" altLang="en-US" sz="28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えいが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を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５かい見ました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そのえいがは何ですか。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2800" b="1" dirty="0" smtClean="0">
                <a:latin typeface="DFPKyoKaSho-W4" pitchFamily="18" charset="-128"/>
                <a:ea typeface="DFPKyoKaSho-W4" pitchFamily="18" charset="-128"/>
                <a:cs typeface="Times New Roman" charset="0"/>
              </a:rPr>
              <a:t>You: 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キムさんが</a:t>
            </a:r>
            <a:r>
              <a:rPr lang="ja-JP" altLang="en-US" sz="2800" b="1" u="sng" smtClean="0">
                <a:latin typeface="DFPKyoKaSho-W4" pitchFamily="18" charset="-128"/>
                <a:ea typeface="DFPKyoKaSho-W4" pitchFamily="18" charset="-128"/>
              </a:rPr>
              <a:t>５かい見た</a:t>
            </a:r>
            <a:r>
              <a:rPr lang="ja-JP" altLang="en-US" sz="28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えいが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は、何ですか。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ja-JP" sz="2800" b="1" dirty="0" smtClean="0">
              <a:latin typeface="DFPKyoKaSho-W4" pitchFamily="18" charset="-128"/>
              <a:ea typeface="DFPKyoKaSho-W4" pitchFamily="18" charset="-128"/>
              <a:cs typeface="Times New 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キム：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  <a:cs typeface="Times New Roman" charset="0"/>
              </a:rPr>
              <a:t>パイレーツオブカリビアン</a:t>
            </a:r>
            <a:r>
              <a:rPr lang="ja-JP" altLang="en-US" sz="2800" b="1" smtClean="0">
                <a:latin typeface="DFPKyoKaSho-W4" pitchFamily="18" charset="-128"/>
                <a:ea typeface="DFPKyoKaSho-W4" pitchFamily="18" charset="-128"/>
              </a:rPr>
              <a:t>ですよ。</a:t>
            </a:r>
            <a:endParaRPr lang="en-US" altLang="ja-JP" sz="2800" b="1" dirty="0" smtClean="0">
              <a:latin typeface="DFPKyoKaSho-W4" pitchFamily="18" charset="-128"/>
              <a:ea typeface="DFPKyoKaSho-W4" pitchFamily="18" charset="-128"/>
              <a:cs typeface="Times New Roman" charset="0"/>
            </a:endParaRPr>
          </a:p>
        </p:txBody>
      </p:sp>
      <p:pic>
        <p:nvPicPr>
          <p:cNvPr id="3379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9412" y="5029103"/>
            <a:ext cx="1524926" cy="152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46079" y="4356853"/>
            <a:ext cx="2288944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latin typeface="Century Schoolbook" charset="0"/>
                <a:ea typeface="ＭＳ Ｐ明朝" charset="-128"/>
              </a:rPr>
              <a:t>Noun modification</a:t>
            </a:r>
            <a:endParaRPr lang="ja-JP" altLang="en-US">
              <a:latin typeface="Century Schoolbook" charset="0"/>
              <a:ea typeface="ＭＳ Ｐ明朝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 Using noun modifying clauses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in the past and present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600200"/>
            <a:ext cx="89508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New! </a:t>
            </a: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modifying clause can be in the past tense as long as it in in plain form.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 Using noun modifying clauses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in the past and present</a:t>
            </a:r>
            <a:endParaRPr lang="en-US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45104"/>
            <a:ext cx="8686800" cy="203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subject of the verb in a modifying clause is marked by </a:t>
            </a:r>
            <a:r>
              <a:rPr lang="ja-JP" altLang="en-US" sz="2800" smtClean="0"/>
              <a:t>が</a:t>
            </a:r>
            <a:r>
              <a:rPr lang="en-US" altLang="ja-JP" sz="2800" dirty="0" smtClean="0"/>
              <a:t>. The topic marker </a:t>
            </a:r>
            <a:r>
              <a:rPr lang="ja-JP" altLang="en-US" sz="2800" smtClean="0"/>
              <a:t>は </a:t>
            </a:r>
            <a:r>
              <a:rPr lang="en-US" altLang="ja-JP" sz="2800" dirty="0" smtClean="0"/>
              <a:t>does not appear in a modifying clause.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 Using noun modifying clauses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in the past and present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2500"/>
            <a:ext cx="90392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subject marker </a:t>
            </a:r>
            <a:r>
              <a:rPr lang="ja-JP" altLang="en-US" sz="2800" smtClean="0"/>
              <a:t>が</a:t>
            </a:r>
            <a:r>
              <a:rPr lang="en-US" altLang="ja-JP" sz="2800" dirty="0" smtClean="0"/>
              <a:t> is often replaced b the particle </a:t>
            </a:r>
            <a:r>
              <a:rPr lang="ja-JP" altLang="en-US" sz="2800" smtClean="0"/>
              <a:t>の </a:t>
            </a:r>
            <a:r>
              <a:rPr lang="en-US" altLang="ja-JP" sz="2800" dirty="0" smtClean="0"/>
              <a:t>when the modifying clause is very short.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 Using noun modifying clauses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in the past and present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2821144"/>
            <a:ext cx="89725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 the present tense when modifying clause describes a characteristic of a person of thin, although ht sentence is in the past tense.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 Using noun modifying clauses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in the past and present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3429000"/>
            <a:ext cx="8696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13191"/>
            <a:ext cx="8686800" cy="5244809"/>
          </a:xfrm>
          <a:noFill/>
        </p:spPr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US" altLang="ja-JP" sz="2200" b="1" dirty="0" smtClean="0">
                <a:latin typeface="DFPKyoKaSho-W4" pitchFamily="18" charset="-128"/>
                <a:ea typeface="DFPKyoKaSho-W4" pitchFamily="18" charset="-128"/>
              </a:rPr>
              <a:t>(1) Original: </a:t>
            </a:r>
            <a:r>
              <a:rPr lang="ja-JP" altLang="en-US" sz="2200" b="1" smtClean="0">
                <a:solidFill>
                  <a:srgbClr val="0000FF"/>
                </a:solidFill>
                <a:latin typeface="DFPKyoKaSho-W4" pitchFamily="18" charset="-128"/>
                <a:ea typeface="DFPKyoKaSho-W4" pitchFamily="18" charset="-128"/>
              </a:rPr>
              <a:t>これは＿＿ピザです。</a:t>
            </a:r>
            <a:endParaRPr lang="en-US" altLang="ja-JP" sz="2200" b="1" dirty="0" smtClean="0">
              <a:solidFill>
                <a:srgbClr val="0000FF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ja-JP" sz="22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ja-JP" sz="2200" b="1" dirty="0" smtClean="0">
                <a:latin typeface="DFPKyoKaSho-W4" pitchFamily="18" charset="-128"/>
                <a:ea typeface="DFPKyoKaSho-W4" pitchFamily="18" charset="-128"/>
              </a:rPr>
              <a:t>a. </a:t>
            </a:r>
            <a:r>
              <a:rPr lang="ja-JP" altLang="en-US" sz="2200" b="1" smtClean="0">
                <a:latin typeface="DFPKyoKaSho-W4" pitchFamily="18" charset="-128"/>
                <a:ea typeface="DFPKyoKaSho-W4" pitchFamily="18" charset="-128"/>
              </a:rPr>
              <a:t>きのう、しばた先生がつくりました。</a:t>
            </a:r>
            <a:endParaRPr lang="en-US" altLang="ja-JP" sz="22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ja-JP" sz="2200" b="1" dirty="0" smtClean="0">
                <a:latin typeface="DFPKyoKaSho-W4" pitchFamily="18" charset="-128"/>
                <a:ea typeface="DFPKyoKaSho-W4" pitchFamily="18" charset="-128"/>
              </a:rPr>
              <a:t>→</a:t>
            </a:r>
            <a:r>
              <a:rPr lang="ja-JP" altLang="en-US" sz="2200" b="1" smtClean="0">
                <a:solidFill>
                  <a:srgbClr val="0000FF"/>
                </a:solidFill>
                <a:latin typeface="DFPKyoKaSho-W4" pitchFamily="18" charset="-128"/>
                <a:ea typeface="DFPKyoKaSho-W4" pitchFamily="18" charset="-128"/>
              </a:rPr>
              <a:t>これは、</a:t>
            </a:r>
            <a:r>
              <a:rPr lang="ja-JP" altLang="en-US" sz="2200" b="1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きのう　しばた先生がつくった</a:t>
            </a:r>
            <a:r>
              <a:rPr lang="ja-JP" altLang="en-US" sz="2200" b="1" smtClean="0">
                <a:solidFill>
                  <a:srgbClr val="0000FF"/>
                </a:solidFill>
                <a:latin typeface="DFPKyoKaSho-W4" pitchFamily="18" charset="-128"/>
                <a:ea typeface="DFPKyoKaSho-W4" pitchFamily="18" charset="-128"/>
              </a:rPr>
              <a:t>ピザです。</a:t>
            </a:r>
            <a:endParaRPr lang="en-US" altLang="ja-JP" sz="2200" b="1" dirty="0" smtClean="0">
              <a:solidFill>
                <a:srgbClr val="0000FF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ja-JP" sz="2200" b="1" dirty="0" smtClean="0">
              <a:solidFill>
                <a:srgbClr val="0000FF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ja-JP" sz="2200" b="1" dirty="0" smtClean="0">
                <a:latin typeface="DFPKyoKaSho-W4" pitchFamily="18" charset="-128"/>
                <a:ea typeface="DFPKyoKaSho-W4" pitchFamily="18" charset="-128"/>
              </a:rPr>
              <a:t>b. </a:t>
            </a:r>
            <a:r>
              <a:rPr lang="ja-JP" altLang="en-US" sz="2200" b="1" smtClean="0">
                <a:latin typeface="DFPKyoKaSho-W4" pitchFamily="18" charset="-128"/>
                <a:ea typeface="DFPKyoKaSho-W4" pitchFamily="18" charset="-128"/>
              </a:rPr>
              <a:t>私がスーパーで買いました。</a:t>
            </a:r>
            <a:r>
              <a:rPr lang="en-US" altLang="ja-JP" sz="2200" b="1" dirty="0" smtClean="0">
                <a:latin typeface="DFPKyoKaSho-W4" pitchFamily="18" charset="-128"/>
                <a:ea typeface="DFPKyoKaSho-W4" pitchFamily="18" charset="-128"/>
              </a:rPr>
              <a:t>→</a:t>
            </a:r>
            <a:r>
              <a:rPr lang="ja-JP" altLang="en-US" sz="2200" b="1" smtClean="0">
                <a:solidFill>
                  <a:srgbClr val="0000FF"/>
                </a:solidFill>
                <a:latin typeface="DFPKyoKaSho-W4" pitchFamily="18" charset="-128"/>
                <a:ea typeface="DFPKyoKaSho-W4" pitchFamily="18" charset="-128"/>
              </a:rPr>
              <a:t>これは＿＿＿＿＿＿＿＿ピザです。</a:t>
            </a:r>
            <a:endParaRPr lang="en-US" altLang="ja-JP" sz="2200" b="1" dirty="0" smtClean="0">
              <a:solidFill>
                <a:srgbClr val="0000FF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ja-JP" sz="22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ja-JP" sz="2200" b="1" dirty="0" smtClean="0">
                <a:latin typeface="DFPKyoKaSho-W4" pitchFamily="18" charset="-128"/>
                <a:ea typeface="DFPKyoKaSho-W4" pitchFamily="18" charset="-128"/>
              </a:rPr>
              <a:t>c. </a:t>
            </a:r>
            <a:r>
              <a:rPr lang="ja-JP" altLang="en-US" sz="2200" b="1" smtClean="0">
                <a:latin typeface="DFPKyoKaSho-W4" pitchFamily="18" charset="-128"/>
                <a:ea typeface="DFPKyoKaSho-W4" pitchFamily="18" charset="-128"/>
              </a:rPr>
              <a:t>子供の時きらいでした。</a:t>
            </a:r>
            <a:r>
              <a:rPr lang="en-US" altLang="ja-JP" sz="2200" b="1" dirty="0" smtClean="0">
                <a:latin typeface="DFPKyoKaSho-W4" pitchFamily="18" charset="-128"/>
                <a:ea typeface="DFPKyoKaSho-W4" pitchFamily="18" charset="-128"/>
              </a:rPr>
              <a:t>→</a:t>
            </a:r>
            <a:r>
              <a:rPr lang="ja-JP" altLang="en-US" sz="2200" b="1" smtClean="0">
                <a:solidFill>
                  <a:srgbClr val="0000FF"/>
                </a:solidFill>
                <a:latin typeface="DFPKyoKaSho-W4" pitchFamily="18" charset="-128"/>
                <a:ea typeface="DFPKyoKaSho-W4" pitchFamily="18" charset="-128"/>
              </a:rPr>
              <a:t>これは＿＿＿＿＿＿＿＿＿ピザです。</a:t>
            </a:r>
            <a:endParaRPr lang="en-US" altLang="ja-JP" sz="2200" b="1" dirty="0" smtClean="0">
              <a:solidFill>
                <a:srgbClr val="0000FF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ja-JP" sz="22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66510" y="3661199"/>
            <a:ext cx="236475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7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私がスーパーで買った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40613" y="4399387"/>
            <a:ext cx="236475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7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子供の時きらいだった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 Using noun modifying clauses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in the past and present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463129" y="1613191"/>
            <a:ext cx="593716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692462" y="2781837"/>
            <a:ext cx="593716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80960" y="3661199"/>
            <a:ext cx="593716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06640" y="4399387"/>
            <a:ext cx="593716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13191"/>
            <a:ext cx="8686800" cy="5244809"/>
          </a:xfrm>
          <a:noFill/>
        </p:spPr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r>
              <a:rPr lang="en-US" altLang="ja-JP" sz="2200" b="1" dirty="0" smtClean="0">
                <a:latin typeface="DFPKyoKaSho-W4" pitchFamily="18" charset="-128"/>
                <a:ea typeface="DFPKyoKaSho-W4" pitchFamily="18" charset="-128"/>
              </a:rPr>
              <a:t>(2) Original:</a:t>
            </a:r>
            <a:r>
              <a:rPr lang="ja-JP" altLang="en-US" sz="2200" b="1" smtClean="0">
                <a:latin typeface="DFPKyoKaSho-W4" pitchFamily="18" charset="-128"/>
                <a:ea typeface="DFPKyoKaSho-W4" pitchFamily="18" charset="-128"/>
              </a:rPr>
              <a:t>＿＿＿</a:t>
            </a:r>
            <a:r>
              <a:rPr lang="ja-JP" altLang="en-US" sz="2200" b="1" smtClean="0">
                <a:solidFill>
                  <a:srgbClr val="0000FF"/>
                </a:solidFill>
                <a:latin typeface="DFPKyoKaSho-W4" pitchFamily="18" charset="-128"/>
                <a:ea typeface="DFPKyoKaSho-W4" pitchFamily="18" charset="-128"/>
              </a:rPr>
              <a:t>本は、これです。</a:t>
            </a:r>
            <a:endParaRPr lang="en-US" altLang="ja-JP" sz="2200" b="1" dirty="0" smtClean="0">
              <a:solidFill>
                <a:srgbClr val="0000FF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ja-JP" sz="2200" b="1" dirty="0" smtClean="0">
              <a:solidFill>
                <a:srgbClr val="0000FF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ja-JP" sz="2200" b="1" dirty="0" smtClean="0">
                <a:latin typeface="DFPKyoKaSho-W4" pitchFamily="18" charset="-128"/>
                <a:ea typeface="DFPKyoKaSho-W4" pitchFamily="18" charset="-128"/>
              </a:rPr>
              <a:t>a. </a:t>
            </a:r>
            <a:r>
              <a:rPr lang="ja-JP" altLang="en-US" sz="2200" b="1" smtClean="0">
                <a:latin typeface="DFPKyoKaSho-W4" pitchFamily="18" charset="-128"/>
                <a:ea typeface="DFPKyoKaSho-W4" pitchFamily="18" charset="-128"/>
              </a:rPr>
              <a:t>とてもおもしろかったです。</a:t>
            </a:r>
            <a:endParaRPr lang="en-US" altLang="ja-JP" sz="22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ja-JP" sz="2200" b="1" dirty="0" smtClean="0">
                <a:latin typeface="DFPKyoKaSho-W4" pitchFamily="18" charset="-128"/>
                <a:ea typeface="DFPKyoKaSho-W4" pitchFamily="18" charset="-128"/>
              </a:rPr>
              <a:t>→</a:t>
            </a:r>
            <a:r>
              <a:rPr lang="ja-JP" altLang="en-US" sz="22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とてもおもしろかった</a:t>
            </a:r>
            <a:r>
              <a:rPr lang="ja-JP" altLang="en-US" sz="2200" b="1" smtClean="0">
                <a:solidFill>
                  <a:srgbClr val="0000FF"/>
                </a:solidFill>
                <a:latin typeface="DFPKyoKaSho-W4" pitchFamily="18" charset="-128"/>
                <a:ea typeface="DFPKyoKaSho-W4" pitchFamily="18" charset="-128"/>
              </a:rPr>
              <a:t>本は、これです。</a:t>
            </a:r>
            <a:endParaRPr lang="en-US" altLang="ja-JP" sz="2200" b="1" dirty="0" smtClean="0">
              <a:solidFill>
                <a:srgbClr val="0000FF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ja-JP" sz="22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ja-JP" sz="2200" b="1" dirty="0" smtClean="0">
                <a:latin typeface="DFPKyoKaSho-W4" pitchFamily="18" charset="-128"/>
                <a:ea typeface="DFPKyoKaSho-W4" pitchFamily="18" charset="-128"/>
              </a:rPr>
              <a:t>b. </a:t>
            </a:r>
            <a:r>
              <a:rPr lang="ja-JP" altLang="en-US" sz="2200" b="1" smtClean="0">
                <a:latin typeface="DFPKyoKaSho-W4" pitchFamily="18" charset="-128"/>
                <a:ea typeface="DFPKyoKaSho-W4" pitchFamily="18" charset="-128"/>
              </a:rPr>
              <a:t>私は小さい時好きでした。</a:t>
            </a:r>
            <a:r>
              <a:rPr lang="en-US" altLang="ja-JP" sz="2200" b="1" dirty="0" smtClean="0">
                <a:latin typeface="DFPKyoKaSho-W4" pitchFamily="18" charset="-128"/>
                <a:ea typeface="DFPKyoKaSho-W4" pitchFamily="18" charset="-128"/>
              </a:rPr>
              <a:t>→</a:t>
            </a:r>
            <a:r>
              <a:rPr lang="ja-JP" altLang="en-US" sz="2200" b="1" smtClean="0">
                <a:latin typeface="DFPKyoKaSho-W4" pitchFamily="18" charset="-128"/>
                <a:ea typeface="DFPKyoKaSho-W4" pitchFamily="18" charset="-128"/>
              </a:rPr>
              <a:t>＿＿＿＿＿＿＿＿＿</a:t>
            </a:r>
            <a:r>
              <a:rPr lang="ja-JP" altLang="en-US" sz="2200" b="1" smtClean="0">
                <a:solidFill>
                  <a:srgbClr val="0000FF"/>
                </a:solidFill>
                <a:latin typeface="DFPKyoKaSho-W4" pitchFamily="18" charset="-128"/>
                <a:ea typeface="DFPKyoKaSho-W4" pitchFamily="18" charset="-128"/>
              </a:rPr>
              <a:t>本は、これです。</a:t>
            </a:r>
            <a:endParaRPr lang="en-US" altLang="ja-JP" sz="22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ja-JP" sz="22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ja-JP" sz="2200" b="1" dirty="0" smtClean="0">
                <a:latin typeface="DFPKyoKaSho-W4" pitchFamily="18" charset="-128"/>
                <a:ea typeface="DFPKyoKaSho-W4" pitchFamily="18" charset="-128"/>
              </a:rPr>
              <a:t>c. </a:t>
            </a:r>
            <a:r>
              <a:rPr lang="ja-JP" altLang="en-US" sz="2200" b="1" smtClean="0">
                <a:latin typeface="DFPKyoKaSho-W4" pitchFamily="18" charset="-128"/>
                <a:ea typeface="DFPKyoKaSho-W4" pitchFamily="18" charset="-128"/>
              </a:rPr>
              <a:t>きのう、私は読みませんでした。</a:t>
            </a:r>
            <a:r>
              <a:rPr lang="en-US" altLang="ja-JP" sz="2200" b="1" dirty="0" smtClean="0">
                <a:latin typeface="DFPKyoKaSho-W4" pitchFamily="18" charset="-128"/>
                <a:ea typeface="DFPKyoKaSho-W4" pitchFamily="18" charset="-128"/>
              </a:rPr>
              <a:t>→</a:t>
            </a:r>
            <a:r>
              <a:rPr lang="ja-JP" altLang="en-US" sz="2200" b="1" smtClean="0">
                <a:latin typeface="DFPKyoKaSho-W4" pitchFamily="18" charset="-128"/>
                <a:ea typeface="DFPKyoKaSho-W4" pitchFamily="18" charset="-128"/>
              </a:rPr>
              <a:t>＿＿＿＿＿＿＿＿</a:t>
            </a:r>
            <a:r>
              <a:rPr lang="ja-JP" altLang="en-US" sz="2200" b="1" u="sng" smtClean="0">
                <a:latin typeface="DFPKyoKaSho-W4" pitchFamily="18" charset="-128"/>
                <a:ea typeface="DFPKyoKaSho-W4" pitchFamily="18" charset="-128"/>
              </a:rPr>
              <a:t>　　</a:t>
            </a:r>
            <a:r>
              <a:rPr lang="ja-JP" altLang="en-US" sz="2200" b="1" smtClean="0">
                <a:solidFill>
                  <a:srgbClr val="0000FF"/>
                </a:solidFill>
                <a:latin typeface="DFPKyoKaSho-W4" pitchFamily="18" charset="-128"/>
                <a:ea typeface="DFPKyoKaSho-W4" pitchFamily="18" charset="-128"/>
              </a:rPr>
              <a:t>本は、</a:t>
            </a:r>
            <a:endParaRPr lang="en-US" altLang="ja-JP" sz="2200" b="1" dirty="0" smtClean="0">
              <a:solidFill>
                <a:srgbClr val="0000FF"/>
              </a:solidFill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ja-JP" altLang="en-US" sz="2200" b="1" smtClean="0">
                <a:solidFill>
                  <a:srgbClr val="0000FF"/>
                </a:solidFill>
                <a:latin typeface="DFPKyoKaSho-W4" pitchFamily="18" charset="-128"/>
                <a:ea typeface="DFPKyoKaSho-W4" pitchFamily="18" charset="-128"/>
              </a:rPr>
              <a:t>　これです。</a:t>
            </a:r>
            <a:endParaRPr lang="en-US" altLang="ja-JP" sz="22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endParaRPr lang="en-US" altLang="ja-JP" sz="22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ja-JP" sz="2200" b="1" dirty="0" smtClean="0">
                <a:latin typeface="DFPKyoKaSho-W4" pitchFamily="18" charset="-128"/>
                <a:ea typeface="DFPKyoKaSho-W4" pitchFamily="18" charset="-128"/>
              </a:rPr>
              <a:t>d. </a:t>
            </a:r>
            <a:r>
              <a:rPr lang="ja-JP" altLang="en-US" sz="2200" b="1" smtClean="0">
                <a:latin typeface="DFPKyoKaSho-W4" pitchFamily="18" charset="-128"/>
                <a:ea typeface="DFPKyoKaSho-W4" pitchFamily="18" charset="-128"/>
              </a:rPr>
              <a:t>子供の時、私は好きじゃありませんでした。</a:t>
            </a:r>
            <a:endParaRPr lang="en-US" altLang="ja-JP" sz="2200" b="1" dirty="0" smtClean="0">
              <a:latin typeface="DFPKyoKaSho-W4" pitchFamily="18" charset="-128"/>
              <a:ea typeface="DFPKyoKaSho-W4" pitchFamily="18" charset="-128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ja-JP" sz="2200" b="1" dirty="0" smtClean="0">
                <a:latin typeface="DFPKyoKaSho-W4" pitchFamily="18" charset="-128"/>
                <a:ea typeface="DFPKyoKaSho-W4" pitchFamily="18" charset="-128"/>
              </a:rPr>
              <a:t>→</a:t>
            </a:r>
            <a:r>
              <a:rPr lang="ja-JP" altLang="en-US" sz="2200" b="1" smtClean="0">
                <a:latin typeface="DFPKyoKaSho-W4" pitchFamily="18" charset="-128"/>
                <a:ea typeface="DFPKyoKaSho-W4" pitchFamily="18" charset="-128"/>
              </a:rPr>
              <a:t>＿＿＿＿＿＿＿＿＿＿＿＿＿</a:t>
            </a:r>
            <a:r>
              <a:rPr lang="ja-JP" altLang="en-US" sz="2200" b="1" smtClean="0">
                <a:solidFill>
                  <a:srgbClr val="0000FF"/>
                </a:solidFill>
                <a:latin typeface="DFPKyoKaSho-W4" pitchFamily="18" charset="-128"/>
                <a:ea typeface="DFPKyoKaSho-W4" pitchFamily="18" charset="-128"/>
              </a:rPr>
              <a:t>本は、これです。</a:t>
            </a:r>
            <a:endParaRPr lang="en-US" altLang="ja-JP" sz="2200" b="1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67559" y="3562261"/>
            <a:ext cx="258275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700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私が小さい時好きだった</a:t>
            </a:r>
            <a:endParaRPr lang="ja-JP" altLang="en-US" sz="1700" b="1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32803" y="4404575"/>
            <a:ext cx="258275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7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きのう私が読まなかった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6975" y="5962918"/>
            <a:ext cx="345479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700" b="1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子供の時、私が好きじゃなかった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ぶんぽう５</a:t>
            </a:r>
            <a:r>
              <a:rPr lang="en-US" altLang="ja-JP" sz="2800" dirty="0" smtClean="0"/>
              <a:t>: Using noun modifying clauses </a:t>
            </a:r>
            <a:br>
              <a:rPr lang="en-US" altLang="ja-JP" sz="2800" dirty="0" smtClean="0"/>
            </a:br>
            <a:r>
              <a:rPr lang="en-US" altLang="ja-JP" sz="2800" dirty="0" smtClean="0"/>
              <a:t>                     in the past and present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834640" y="1613191"/>
            <a:ext cx="273032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472574" y="2884868"/>
            <a:ext cx="273032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63840" y="4404575"/>
            <a:ext cx="273032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67559" y="6088261"/>
            <a:ext cx="273032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３月２４日水曜日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56150"/>
          </a:xfrm>
        </p:spPr>
        <p:txBody>
          <a:bodyPr>
            <a:normAutofit/>
          </a:bodyPr>
          <a:lstStyle/>
          <a:p>
            <a:r>
              <a:rPr lang="ja-JP" altLang="en-US" smtClean="0"/>
              <a:t>ぶんぽう４（</a:t>
            </a:r>
            <a:r>
              <a:rPr lang="en-US" altLang="ja-JP" dirty="0" smtClean="0"/>
              <a:t>hearsay </a:t>
            </a:r>
            <a:r>
              <a:rPr lang="ja-JP" altLang="en-US" smtClean="0"/>
              <a:t>～そうだ）</a:t>
            </a:r>
            <a:endParaRPr lang="en-US" altLang="ja-JP" dirty="0" smtClean="0"/>
          </a:p>
          <a:p>
            <a:r>
              <a:rPr lang="ja-JP" altLang="en-US" dirty="0" smtClean="0"/>
              <a:t>ぶん</a:t>
            </a:r>
            <a:r>
              <a:rPr lang="ja-JP" altLang="en-US" smtClean="0"/>
              <a:t>ぽう５（</a:t>
            </a:r>
            <a:r>
              <a:rPr lang="en-US" altLang="ja-JP" dirty="0" smtClean="0"/>
              <a:t>Noun modifying clauses in the past and present</a:t>
            </a:r>
            <a:r>
              <a:rPr lang="ja-JP" altLang="en-US" smtClean="0"/>
              <a:t>）</a:t>
            </a:r>
            <a:endParaRPr lang="en-US" altLang="ja-JP" dirty="0" smtClean="0"/>
          </a:p>
          <a:p>
            <a:r>
              <a:rPr lang="ja-JP" altLang="en-US" smtClean="0"/>
              <a:t>かんじ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春、夏、秋、冬、朝、昼、晩、午、前、後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lang="ja-JP" altLang="en-US" smtClean="0"/>
              <a:t>去、昨、供、元、思、明、回</a:t>
            </a: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P256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6321"/>
            <a:ext cx="7339750" cy="483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42586" y="3116687"/>
            <a:ext cx="333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食べたものは何ですか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1172" y="3486019"/>
            <a:ext cx="333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電話をかけた人はだれですか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1172" y="3855351"/>
            <a:ext cx="333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デート人はだれですか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1172" y="4224683"/>
            <a:ext cx="333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本を買った店はどこですか。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1172" y="4778681"/>
            <a:ext cx="333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飲んだものは何ですか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1172" y="5148013"/>
            <a:ext cx="3801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ねこがいるところはどこですか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1172" y="5563673"/>
            <a:ext cx="333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会う人はだれですか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2586" y="5987018"/>
            <a:ext cx="3335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作るものは何ですか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ja-JP" altLang="en-US" smtClean="0"/>
              <a:t>漢字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今日のかんじ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春、夏、秋、冬、朝、昼、晩、午</a:t>
            </a:r>
            <a:endParaRPr lang="en-US" altLang="ja-JP" sz="36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前、後</a:t>
            </a:r>
            <a:r>
              <a:rPr lang="ja-JP" altLang="en-US" sz="3600" b="1" dirty="0" smtClean="0">
                <a:latin typeface="DFPKyoKaSho-W4" pitchFamily="18" charset="-128"/>
                <a:ea typeface="DFPKyoKaSho-W4" pitchFamily="18" charset="-128"/>
              </a:rPr>
              <a:t>、</a:t>
            </a:r>
            <a:r>
              <a:rPr lang="ja-JP" altLang="en-US" sz="3600" b="1" smtClean="0">
                <a:latin typeface="DFPKyoKaSho-W4" pitchFamily="18" charset="-128"/>
                <a:ea typeface="DFPKyoKaSho-W4" pitchFamily="18" charset="-128"/>
              </a:rPr>
              <a:t>去、昨、供、元、思、明、回</a:t>
            </a:r>
            <a:endParaRPr lang="en-US" altLang="ja-JP" sz="3600" b="1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sz="3600" b="1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49579" y="304800"/>
            <a:ext cx="526012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シュ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はる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春は雨が多いです。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9579" y="2005263"/>
            <a:ext cx="526012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カ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なつ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日本の夏はむし暑いです。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9579" y="3545305"/>
            <a:ext cx="526012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シュウ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あき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秋の山はとてもきれいです。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9579" y="5156021"/>
            <a:ext cx="526012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トウ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ふゆ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冬は寒くて、雪がふります。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7" name="haruc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27529" y="0"/>
            <a:ext cx="2032000" cy="1524000"/>
          </a:xfrm>
          <a:prstGeom prst="rect">
            <a:avLst/>
          </a:prstGeom>
        </p:spPr>
      </p:pic>
      <p:pic>
        <p:nvPicPr>
          <p:cNvPr id="8" name="akic.mov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806823" y="3632021"/>
            <a:ext cx="2032000" cy="1524000"/>
          </a:xfrm>
          <a:prstGeom prst="rect">
            <a:avLst/>
          </a:prstGeom>
        </p:spPr>
      </p:pic>
      <p:pic>
        <p:nvPicPr>
          <p:cNvPr id="13" name="natsuc.mov">
            <a:hlinkClick r:id="" action="ppaction://media"/>
          </p:cNvPr>
          <p:cNvPicPr/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627529" y="1828800"/>
            <a:ext cx="2032000" cy="1524000"/>
          </a:xfrm>
          <a:prstGeom prst="rect">
            <a:avLst/>
          </a:prstGeom>
        </p:spPr>
      </p:pic>
      <p:pic>
        <p:nvPicPr>
          <p:cNvPr id="14" name="fuyuc.mov">
            <a:hlinkClick r:id="" action="ppaction://media"/>
          </p:cNvPr>
          <p:cNvPicPr/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806823" y="5197475"/>
            <a:ext cx="203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49579" y="650073"/>
            <a:ext cx="526012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あさ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日曜日の朝、たくさん寝ます。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9579" y="3000777"/>
            <a:ext cx="526012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ひる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母が昼ごはんを作りました。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9579" y="4832350"/>
            <a:ext cx="526012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バン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今日の晩ごはんは天ぷらです。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" name="asac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90705" y="381000"/>
            <a:ext cx="2032000" cy="1524000"/>
          </a:xfrm>
          <a:prstGeom prst="rect">
            <a:avLst/>
          </a:prstGeom>
        </p:spPr>
      </p:pic>
      <p:pic>
        <p:nvPicPr>
          <p:cNvPr id="7" name="hiruc.mov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090705" y="2673008"/>
            <a:ext cx="2032000" cy="1524000"/>
          </a:xfrm>
          <a:prstGeom prst="rect">
            <a:avLst/>
          </a:prstGeom>
        </p:spPr>
      </p:pic>
      <p:pic>
        <p:nvPicPr>
          <p:cNvPr id="12" name="ban4855.mov">
            <a:hlinkClick r:id="" action="ppaction://media"/>
          </p:cNvPr>
          <p:cNvPicPr/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1090705" y="4832350"/>
            <a:ext cx="203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38271" y="244699"/>
            <a:ext cx="701898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ゴ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日本語一年生は、午前と午後にクラスがあります。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124" y="4663579"/>
            <a:ext cx="3992450" cy="1692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ゼン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まえ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午前中にしゅくだいをします。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名前を書きます。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えいがかんの前で会いましょう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7764" y="4663579"/>
            <a:ext cx="4010872" cy="1692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000" dirty="0" smtClean="0">
                <a:latin typeface="DFPKyoKaSho-W4" pitchFamily="18" charset="-128"/>
                <a:ea typeface="DFPKyoKaSho-W4" pitchFamily="18" charset="-128"/>
              </a:rPr>
              <a:t>ゴ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000" dirty="0" smtClean="0">
                <a:latin typeface="DFPKyoKaSho-W4" pitchFamily="18" charset="-128"/>
                <a:ea typeface="DFPKyoKaSho-W4" pitchFamily="18" charset="-128"/>
              </a:rPr>
              <a:t>一か月後ぐらいに会いました。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000" dirty="0" smtClean="0">
                <a:latin typeface="DFPKyoKaSho-W4" pitchFamily="18" charset="-128"/>
                <a:ea typeface="DFPKyoKaSho-W4" pitchFamily="18" charset="-128"/>
              </a:rPr>
              <a:t>二日後に行きます。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000" dirty="0" smtClean="0">
                <a:latin typeface="DFPKyoKaSho-W4" pitchFamily="18" charset="-128"/>
                <a:ea typeface="DFPKyoKaSho-W4" pitchFamily="18" charset="-128"/>
              </a:rPr>
              <a:t>つくえの後ろにコンピュータが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ja-JP" altLang="en-US" sz="2000" dirty="0" smtClean="0">
                <a:latin typeface="DFPKyoKaSho-W4" pitchFamily="18" charset="-128"/>
                <a:ea typeface="DFPKyoKaSho-W4" pitchFamily="18" charset="-128"/>
              </a:rPr>
              <a:t>あります。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" name="go2c.mov">
            <a:hlinkClick r:id="" action="ppaction://media"/>
          </p:cNvPr>
          <p:cNvPicPr/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56000" y="1441824"/>
            <a:ext cx="2032000" cy="1524000"/>
          </a:xfrm>
          <a:prstGeom prst="rect">
            <a:avLst/>
          </a:prstGeom>
        </p:spPr>
      </p:pic>
      <p:pic>
        <p:nvPicPr>
          <p:cNvPr id="7" name="maec.mov">
            <a:hlinkClick r:id="" action="ppaction://media"/>
          </p:cNvPr>
          <p:cNvPicPr/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524000" y="2965824"/>
            <a:ext cx="2032000" cy="1524000"/>
          </a:xfrm>
          <a:prstGeom prst="rect">
            <a:avLst/>
          </a:prstGeom>
        </p:spPr>
      </p:pic>
      <p:pic>
        <p:nvPicPr>
          <p:cNvPr id="8" name="atoc.mov">
            <a:hlinkClick r:id="" action="ppaction://media"/>
          </p:cNvPr>
          <p:cNvPicPr/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5537200" y="2965824"/>
            <a:ext cx="203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49579" y="1738648"/>
            <a:ext cx="526012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キョ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去年、フロリダに行きました。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9579" y="3924612"/>
            <a:ext cx="526012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サク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一昨年、日本に行きました。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dirty="0" smtClean="0">
                <a:latin typeface="DFPKyoKaSho-W4" pitchFamily="18" charset="-128"/>
                <a:ea typeface="DFPKyoKaSho-W4" pitchFamily="18" charset="-128"/>
              </a:rPr>
              <a:t>昨日、雨がふりました。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5" name="kyoc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25176" y="1471706"/>
            <a:ext cx="2032000" cy="1524000"/>
          </a:xfrm>
          <a:prstGeom prst="rect">
            <a:avLst/>
          </a:prstGeom>
        </p:spPr>
      </p:pic>
      <p:pic>
        <p:nvPicPr>
          <p:cNvPr id="6" name="sakuc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225176" y="3600941"/>
            <a:ext cx="203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26675" y="1429555"/>
            <a:ext cx="5260125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ゲン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まきの先生はいつも元気です。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6675" y="3680764"/>
            <a:ext cx="526012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あか（るい）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アリスさんは明るい人です。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明日、ニューヨークに行きます。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6" name="genc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000" y="1143000"/>
            <a:ext cx="2032000" cy="1524000"/>
          </a:xfrm>
          <a:prstGeom prst="rect">
            <a:avLst/>
          </a:prstGeom>
        </p:spPr>
      </p:pic>
      <p:pic>
        <p:nvPicPr>
          <p:cNvPr id="7" name="akaruic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762000" y="3680764"/>
            <a:ext cx="203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65300" y="4932608"/>
            <a:ext cx="560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とも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子供が二人います。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5" name="tomo2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08549" y="1531471"/>
            <a:ext cx="2918510" cy="2188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47742" y="4881093"/>
            <a:ext cx="560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おも（う）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昨日の朝は風がつよかったと思います。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5" name="omo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11960" y="1344704"/>
            <a:ext cx="2888628" cy="2166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01083" y="4881093"/>
            <a:ext cx="526012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カイ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私の弟は一ヶ月に十回ぐらい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en-US" altLang="ja-JP" sz="2400" dirty="0" smtClean="0">
                <a:latin typeface="DFPKyoKaSho-W4" pitchFamily="18" charset="-128"/>
                <a:ea typeface="DFPKyoKaSho-W4" pitchFamily="18" charset="-128"/>
              </a:rPr>
              <a:t> 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ラーメンを食べます。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5" name="mawaruc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98587" y="1464982"/>
            <a:ext cx="3355789" cy="251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51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Speaker’s conjecture based on a direct observation.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ぽう４</a:t>
            </a:r>
            <a:r>
              <a:rPr lang="en-US" altLang="ja-JP" sz="3200" dirty="0" smtClean="0"/>
              <a:t>: Expressing hearsay using</a:t>
            </a:r>
            <a:br>
              <a:rPr lang="en-US" altLang="ja-JP" sz="3200" dirty="0" smtClean="0"/>
            </a:br>
            <a:r>
              <a:rPr lang="en-US" altLang="ja-JP" sz="3200" dirty="0" smtClean="0"/>
              <a:t>		  the plain form + </a:t>
            </a:r>
            <a:r>
              <a:rPr lang="ja-JP" altLang="en-US" sz="3200" smtClean="0"/>
              <a:t>そうだ</a:t>
            </a:r>
            <a:endParaRPr lang="ja-JP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2814033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Review (Stem + </a:t>
            </a:r>
            <a:r>
              <a:rPr lang="ja-JP" altLang="en-US" sz="2000" smtClean="0"/>
              <a:t>そうだ</a:t>
            </a:r>
            <a:r>
              <a:rPr lang="en-US" altLang="ja-JP" sz="2000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886075"/>
            <a:ext cx="87439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69" y="4139351"/>
            <a:ext cx="23844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tokumasu\Desktop\boy6_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8589" y="5289013"/>
            <a:ext cx="1067337" cy="1067337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V="1">
            <a:off x="2665926" y="5471777"/>
            <a:ext cx="1584102" cy="36552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512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express hearsay and it means I heard or I have heard.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ぽう４</a:t>
            </a:r>
            <a:r>
              <a:rPr lang="en-US" altLang="ja-JP" sz="3200" dirty="0" smtClean="0"/>
              <a:t>: Expressing hearsay using</a:t>
            </a:r>
            <a:br>
              <a:rPr lang="en-US" altLang="ja-JP" sz="3200" dirty="0" smtClean="0"/>
            </a:br>
            <a:r>
              <a:rPr lang="en-US" altLang="ja-JP" sz="3200" dirty="0" smtClean="0"/>
              <a:t>		  the plain form + </a:t>
            </a:r>
            <a:r>
              <a:rPr lang="ja-JP" altLang="en-US" sz="3200" smtClean="0"/>
              <a:t>そうだ</a:t>
            </a:r>
            <a:endParaRPr lang="ja-JP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2814033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New! </a:t>
            </a:r>
            <a:r>
              <a:rPr lang="en-US" sz="2000" dirty="0" smtClean="0"/>
              <a:t> (plain + </a:t>
            </a:r>
            <a:r>
              <a:rPr lang="ja-JP" altLang="en-US" sz="2000" smtClean="0"/>
              <a:t>そうだ</a:t>
            </a:r>
            <a:r>
              <a:rPr lang="en-US" altLang="ja-JP" sz="2000" dirty="0" smtClean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699844"/>
            <a:ext cx="84010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18424"/>
            <a:ext cx="23844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tokumasu\Desktop\boy6_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9987" y="5790663"/>
            <a:ext cx="1067337" cy="1067337"/>
          </a:xfrm>
          <a:prstGeom prst="rect">
            <a:avLst/>
          </a:prstGeom>
          <a:noFill/>
        </p:spPr>
      </p:pic>
      <p:pic>
        <p:nvPicPr>
          <p:cNvPr id="2051" name="Picture 3" descr="C:\Users\tokumasu\Desktop\girl3_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9377" y="5635513"/>
            <a:ext cx="1235567" cy="1235567"/>
          </a:xfrm>
          <a:prstGeom prst="rect">
            <a:avLst/>
          </a:prstGeom>
          <a:noFill/>
        </p:spPr>
      </p:pic>
      <p:sp>
        <p:nvSpPr>
          <p:cNvPr id="11" name="Rounded Rectangular Callout 10"/>
          <p:cNvSpPr/>
          <p:nvPr/>
        </p:nvSpPr>
        <p:spPr>
          <a:xfrm>
            <a:off x="2587848" y="4851421"/>
            <a:ext cx="1918952" cy="784091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おもしろいですよ。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724400" y="4851421"/>
            <a:ext cx="1367307" cy="784091"/>
          </a:xfrm>
          <a:prstGeom prst="wedgeRoundRectCallout">
            <a:avLst>
              <a:gd name="adj1" fmla="val -11437"/>
              <a:gd name="adj2" fmla="val 6578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そうですか。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263425" y="4138119"/>
            <a:ext cx="1918952" cy="784091"/>
          </a:xfrm>
          <a:prstGeom prst="wedgeRoundRectCallout">
            <a:avLst>
              <a:gd name="adj1" fmla="val -49021"/>
              <a:gd name="adj2" fmla="val 16762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おもしろい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u="sng" smtClean="0">
                <a:solidFill>
                  <a:srgbClr val="FF0000"/>
                </a:solidFill>
              </a:rPr>
              <a:t>そうですよ</a:t>
            </a:r>
            <a:r>
              <a:rPr lang="ja-JP" altLang="en-US" smtClean="0">
                <a:solidFill>
                  <a:schemeClr val="tx1"/>
                </a:solidFill>
              </a:rPr>
              <a:t>。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Users\tokumasu\Desktop\girl5_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05188" y="5635513"/>
            <a:ext cx="1222488" cy="1222488"/>
          </a:xfrm>
          <a:prstGeom prst="rect">
            <a:avLst/>
          </a:prstGeom>
          <a:noFill/>
        </p:spPr>
      </p:pic>
      <p:sp>
        <p:nvSpPr>
          <p:cNvPr id="16" name="Rounded Rectangular Callout 15"/>
          <p:cNvSpPr/>
          <p:nvPr/>
        </p:nvSpPr>
        <p:spPr>
          <a:xfrm>
            <a:off x="7705188" y="5075236"/>
            <a:ext cx="1367307" cy="547197"/>
          </a:xfrm>
          <a:prstGeom prst="wedgeRoundRectCallout">
            <a:avLst>
              <a:gd name="adj1" fmla="val 25298"/>
              <a:gd name="adj2" fmla="val 9167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mtClean="0">
                <a:solidFill>
                  <a:schemeClr val="tx1"/>
                </a:solidFill>
              </a:rPr>
              <a:t>そうですか。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ぽう４</a:t>
            </a:r>
            <a:r>
              <a:rPr lang="en-US" altLang="ja-JP" sz="3200" dirty="0" smtClean="0"/>
              <a:t>: Expressing hearsay using</a:t>
            </a:r>
            <a:br>
              <a:rPr lang="en-US" altLang="ja-JP" sz="3200" dirty="0" smtClean="0"/>
            </a:br>
            <a:r>
              <a:rPr lang="en-US" altLang="ja-JP" sz="3200" dirty="0" smtClean="0"/>
              <a:t>		  the plain form + </a:t>
            </a:r>
            <a:r>
              <a:rPr lang="ja-JP" altLang="en-US" sz="3200" smtClean="0"/>
              <a:t>そうだ</a:t>
            </a:r>
            <a:endParaRPr lang="ja-JP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2814033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New! </a:t>
            </a:r>
            <a:r>
              <a:rPr lang="en-US" sz="2000" dirty="0" smtClean="0"/>
              <a:t> (plain + </a:t>
            </a:r>
            <a:r>
              <a:rPr lang="ja-JP" altLang="en-US" sz="2000" smtClean="0"/>
              <a:t>そうだ</a:t>
            </a:r>
            <a:r>
              <a:rPr lang="en-US" altLang="ja-JP" sz="2000" dirty="0" smtClean="0"/>
              <a:t>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195512"/>
            <a:ext cx="8686800" cy="4525963"/>
          </a:xfrm>
        </p:spPr>
        <p:txBody>
          <a:bodyPr>
            <a:normAutofit/>
          </a:bodyPr>
          <a:lstStyle/>
          <a:p>
            <a:r>
              <a:rPr lang="ja-JP" altLang="en-US" sz="2800" smtClean="0"/>
              <a:t>～そうだ</a:t>
            </a:r>
            <a:r>
              <a:rPr lang="en-US" altLang="ja-JP" sz="2800" dirty="0" smtClean="0"/>
              <a:t> for hearsay is used with the plain past forms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4041"/>
            <a:ext cx="91916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86" y="1600200"/>
            <a:ext cx="8229600" cy="5121275"/>
          </a:xfrm>
        </p:spPr>
        <p:txBody>
          <a:bodyPr>
            <a:normAutofit/>
          </a:bodyPr>
          <a:lstStyle/>
          <a:p>
            <a:endParaRPr lang="en-US" altLang="ja-JP" sz="2800" dirty="0" smtClean="0"/>
          </a:p>
          <a:p>
            <a:r>
              <a:rPr lang="en-US" altLang="ja-JP" sz="2800" dirty="0" smtClean="0"/>
              <a:t>Before </a:t>
            </a:r>
            <a:r>
              <a:rPr lang="ja-JP" altLang="en-US" sz="2800" b="1" dirty="0" smtClean="0">
                <a:latin typeface="DFPKyoKaSho-W4" pitchFamily="18" charset="-128"/>
                <a:ea typeface="DFPKyoKaSho-W4" pitchFamily="18" charset="-128"/>
              </a:rPr>
              <a:t>そうです</a:t>
            </a:r>
            <a:r>
              <a:rPr lang="en-US" altLang="ja-JP" sz="2800" dirty="0" smtClean="0"/>
              <a:t>, the form must be </a:t>
            </a:r>
            <a:r>
              <a:rPr lang="en-US" altLang="ja-JP" sz="2800" dirty="0" smtClean="0">
                <a:solidFill>
                  <a:srgbClr val="FF0000"/>
                </a:solidFill>
              </a:rPr>
              <a:t>the plain form</a:t>
            </a:r>
            <a:r>
              <a:rPr lang="en-US" altLang="ja-JP" sz="2800" dirty="0" smtClean="0"/>
              <a:t>.</a:t>
            </a:r>
          </a:p>
          <a:p>
            <a:pPr>
              <a:buNone/>
            </a:pPr>
            <a:endParaRPr lang="en-US" altLang="ja-JP" sz="2400" u="sng" dirty="0" smtClean="0"/>
          </a:p>
          <a:p>
            <a:pPr>
              <a:buNone/>
            </a:pPr>
            <a:r>
              <a:rPr lang="en-US" altLang="ja-JP" sz="2400" u="sng" dirty="0" smtClean="0"/>
              <a:t>Affirmative/Negative</a:t>
            </a:r>
          </a:p>
          <a:p>
            <a:r>
              <a:rPr lang="ja-JP" altLang="en-US" sz="2000" b="1" dirty="0" smtClean="0">
                <a:latin typeface="DFPKyoKaSho-W4" pitchFamily="18" charset="-128"/>
                <a:ea typeface="DFPKyoKaSho-W4" pitchFamily="18" charset="-128"/>
              </a:rPr>
              <a:t>まきの先生は、毎日</a:t>
            </a:r>
            <a:r>
              <a:rPr lang="ja-JP" altLang="en-US" sz="2000" b="1" u="sng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およぐ</a:t>
            </a:r>
            <a:r>
              <a:rPr lang="ja-JP" altLang="en-US" sz="2000" b="1" dirty="0" smtClean="0">
                <a:latin typeface="DFPKyoKaSho-W4" pitchFamily="18" charset="-128"/>
                <a:ea typeface="DFPKyoKaSho-W4" pitchFamily="18" charset="-128"/>
              </a:rPr>
              <a:t>そうです。</a:t>
            </a:r>
            <a:endParaRPr lang="en-US" altLang="ja-JP" sz="20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000" b="1" dirty="0" smtClean="0">
                <a:latin typeface="DFPKyoKaSho-W4" pitchFamily="18" charset="-128"/>
                <a:ea typeface="DFPKyoKaSho-W4" pitchFamily="18" charset="-128"/>
              </a:rPr>
              <a:t>まつい先生は、ぜんぜん</a:t>
            </a:r>
            <a:r>
              <a:rPr lang="ja-JP" altLang="en-US" sz="2000" b="1" u="sng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およがない</a:t>
            </a:r>
            <a:r>
              <a:rPr lang="ja-JP" altLang="en-US" sz="2000" b="1" dirty="0" smtClean="0">
                <a:latin typeface="DFPKyoKaSho-W4" pitchFamily="18" charset="-128"/>
                <a:ea typeface="DFPKyoKaSho-W4" pitchFamily="18" charset="-128"/>
              </a:rPr>
              <a:t>そうです。</a:t>
            </a:r>
            <a:endParaRPr lang="en-US" altLang="ja-JP" sz="20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400" dirty="0" smtClean="0"/>
          </a:p>
          <a:p>
            <a:pPr>
              <a:buNone/>
            </a:pPr>
            <a:r>
              <a:rPr lang="en-US" altLang="ja-JP" sz="2400" u="sng" dirty="0" smtClean="0"/>
              <a:t>Present/Past</a:t>
            </a:r>
          </a:p>
          <a:p>
            <a:r>
              <a:rPr lang="ja-JP" altLang="en-US" sz="2000" b="1" dirty="0" smtClean="0">
                <a:latin typeface="DFPKyoKaSho-W4" pitchFamily="18" charset="-128"/>
                <a:ea typeface="DFPKyoKaSho-W4" pitchFamily="18" charset="-128"/>
              </a:rPr>
              <a:t>とくます先生は、学生の時、およぐのが</a:t>
            </a:r>
            <a:r>
              <a:rPr lang="ja-JP" altLang="en-US" sz="2000" b="1" u="sng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上手だった</a:t>
            </a:r>
            <a:r>
              <a:rPr lang="ja-JP" altLang="en-US" sz="2000" b="1" dirty="0" smtClean="0">
                <a:latin typeface="DFPKyoKaSho-W4" pitchFamily="18" charset="-128"/>
                <a:ea typeface="DFPKyoKaSho-W4" pitchFamily="18" charset="-128"/>
              </a:rPr>
              <a:t>そうです。</a:t>
            </a:r>
            <a:endParaRPr lang="en-US" altLang="ja-JP" sz="2000" b="1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000" b="1" dirty="0" smtClean="0">
                <a:latin typeface="DFPKyoKaSho-W4" pitchFamily="18" charset="-128"/>
                <a:ea typeface="DFPKyoKaSho-W4" pitchFamily="18" charset="-128"/>
              </a:rPr>
              <a:t>とくます先生は、今はあまりおよぐのが</a:t>
            </a:r>
            <a:r>
              <a:rPr lang="ja-JP" altLang="en-US" sz="2000" b="1" u="sng" dirty="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上手じゃない</a:t>
            </a:r>
            <a:r>
              <a:rPr lang="ja-JP" altLang="en-US" sz="2000" b="1" dirty="0" smtClean="0">
                <a:latin typeface="DFPKyoKaSho-W4" pitchFamily="18" charset="-128"/>
                <a:ea typeface="DFPKyoKaSho-W4" pitchFamily="18" charset="-128"/>
              </a:rPr>
              <a:t>そうです。</a:t>
            </a:r>
            <a:endParaRPr lang="en-US" altLang="ja-JP" sz="2000" b="1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altLang="ja-JP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ぽう４</a:t>
            </a:r>
            <a:r>
              <a:rPr lang="en-US" altLang="ja-JP" sz="3200" dirty="0" smtClean="0"/>
              <a:t>: Expressing hearsay using</a:t>
            </a:r>
            <a:br>
              <a:rPr lang="en-US" altLang="ja-JP" sz="3200" dirty="0" smtClean="0"/>
            </a:br>
            <a:r>
              <a:rPr lang="en-US" altLang="ja-JP" sz="3200" dirty="0" smtClean="0"/>
              <a:t>		  the plain form + </a:t>
            </a:r>
            <a:r>
              <a:rPr lang="ja-JP" altLang="en-US" sz="3200" smtClean="0"/>
              <a:t>そうだ</a:t>
            </a:r>
            <a:endParaRPr lang="ja-JP" altLang="en-US" sz="3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733541"/>
            <a:ext cx="2266683" cy="1672860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1600200"/>
            <a:ext cx="2814033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New! </a:t>
            </a:r>
            <a:r>
              <a:rPr lang="en-US" sz="2000" dirty="0" smtClean="0"/>
              <a:t> (plain + </a:t>
            </a:r>
            <a:r>
              <a:rPr lang="ja-JP" altLang="en-US" sz="2000" smtClean="0"/>
              <a:t>そうだ</a:t>
            </a:r>
            <a:r>
              <a:rPr lang="en-US" altLang="ja-JP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ぶん</a:t>
            </a:r>
            <a:r>
              <a:rPr lang="ja-JP" altLang="en-US" sz="3200" smtClean="0"/>
              <a:t>ぽう４</a:t>
            </a:r>
            <a:r>
              <a:rPr lang="en-US" altLang="ja-JP" sz="3200" dirty="0" smtClean="0"/>
              <a:t>: Expressing hearsay using</a:t>
            </a:r>
            <a:br>
              <a:rPr lang="en-US" altLang="ja-JP" sz="3200" dirty="0" smtClean="0"/>
            </a:br>
            <a:r>
              <a:rPr lang="en-US" altLang="ja-JP" sz="3200" dirty="0" smtClean="0"/>
              <a:t>		  the plain form + </a:t>
            </a:r>
            <a:r>
              <a:rPr lang="ja-JP" altLang="en-US" sz="3200" smtClean="0"/>
              <a:t>そうだ</a:t>
            </a:r>
            <a:endParaRPr lang="ja-JP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00200"/>
            <a:ext cx="2814033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New! </a:t>
            </a:r>
            <a:r>
              <a:rPr lang="en-US" sz="2000" dirty="0" smtClean="0"/>
              <a:t> (plain + </a:t>
            </a:r>
            <a:r>
              <a:rPr lang="ja-JP" altLang="en-US" sz="2000" smtClean="0"/>
              <a:t>そうだ</a:t>
            </a:r>
            <a:r>
              <a:rPr lang="en-US" altLang="ja-JP" sz="2000" dirty="0" smtClean="0"/>
              <a:t>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195512"/>
            <a:ext cx="8686800" cy="4525963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ja-JP" altLang="en-US" sz="2800" smtClean="0"/>
              <a:t>～そうだ</a:t>
            </a:r>
            <a:r>
              <a:rPr lang="en-US" altLang="ja-JP" sz="2800" dirty="0" smtClean="0"/>
              <a:t> in this usage is often used with </a:t>
            </a:r>
            <a:r>
              <a:rPr lang="ja-JP" altLang="en-US" sz="2800" smtClean="0"/>
              <a:t>～によると</a:t>
            </a:r>
            <a:r>
              <a:rPr lang="en-US" altLang="ja-JP" sz="2800" dirty="0" smtClean="0"/>
              <a:t> (according to </a:t>
            </a:r>
            <a:r>
              <a:rPr lang="ja-JP" altLang="en-US" sz="2800" smtClean="0"/>
              <a:t>～</a:t>
            </a:r>
            <a:r>
              <a:rPr lang="en-US" altLang="ja-JP" sz="2800" dirty="0" smtClean="0"/>
              <a:t>).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3429000"/>
            <a:ext cx="8277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1996225" y="3786389"/>
            <a:ext cx="92727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49380" y="4765183"/>
            <a:ext cx="95518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P253 Activity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7743"/>
            <a:ext cx="8891320" cy="478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65560" y="3812146"/>
            <a:ext cx="198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学生だそうです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2693" y="4333878"/>
            <a:ext cx="168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したそうです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2817" y="4887876"/>
            <a:ext cx="219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好きだそうです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1" y="512064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すんでいたことがあるそうです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6073" y="5718873"/>
            <a:ext cx="238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行ったそうです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2816" y="6488668"/>
            <a:ext cx="278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おもしろかったそうです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8A7E7B1C1A04581D2DB75941C2F1E" ma:contentTypeVersion="0" ma:contentTypeDescription="Create a new document." ma:contentTypeScope="" ma:versionID="a3790e8be9bc78e9e33732469f90d8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91A5C1-817C-45D9-9B21-7728C0507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A8E1791-C44E-4B34-9B57-A88C4A671A85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D8DD710-118D-44DD-8CC6-0252022FA4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4997</TotalTime>
  <Words>1443</Words>
  <Application>Microsoft Office PowerPoint</Application>
  <PresentationFormat>On-screen Show (4:3)</PresentationFormat>
  <Paragraphs>199</Paragraphs>
  <Slides>30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Equity</vt:lpstr>
      <vt:lpstr>日本語 JPN102</vt:lpstr>
      <vt:lpstr>３月２４日水曜日</vt:lpstr>
      <vt:lpstr>ぶんぽう</vt:lpstr>
      <vt:lpstr>ぶんぽう４: Expressing hearsay using     the plain form + そうだ</vt:lpstr>
      <vt:lpstr>ぶんぽう４: Expressing hearsay using     the plain form + そうだ</vt:lpstr>
      <vt:lpstr>ぶんぽう４: Expressing hearsay using     the plain form + そうだ</vt:lpstr>
      <vt:lpstr>ぶんぽう４: Expressing hearsay using     the plain form + そうだ</vt:lpstr>
      <vt:lpstr>ぶんぽう４: Expressing hearsay using     the plain form + そうだ</vt:lpstr>
      <vt:lpstr>P253 Activity 1</vt:lpstr>
      <vt:lpstr> stem + そうだ  vs. plain form + そうだ </vt:lpstr>
      <vt:lpstr>plain form + そうだ　vs.　stem + そうだ.  </vt:lpstr>
      <vt:lpstr>ぶんぽう５: Using noun modifying clauses                       in the past and present</vt:lpstr>
      <vt:lpstr>ぶんぽう５: Using noun modifying clauses                       in the past and present</vt:lpstr>
      <vt:lpstr>ぶんぽう５: Using noun modifying clauses                       in the past and present</vt:lpstr>
      <vt:lpstr>ぶんぽう５: Using noun modifying clauses                       in the past and present</vt:lpstr>
      <vt:lpstr>ぶんぽう５: Using noun modifying clauses                       in the past and present</vt:lpstr>
      <vt:lpstr>ぶんぽう５: Using noun modifying clauses                       in the past and present</vt:lpstr>
      <vt:lpstr>ぶんぽう５: Using noun modifying clauses                       in the past and present</vt:lpstr>
      <vt:lpstr>ぶんぽう５: Using noun modifying clauses                       in the past and present</vt:lpstr>
      <vt:lpstr>P256 Activity 1</vt:lpstr>
      <vt:lpstr>漢字</vt:lpstr>
      <vt:lpstr>今日のかんじ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600</cp:revision>
  <dcterms:created xsi:type="dcterms:W3CDTF">2010-03-23T20:42:35Z</dcterms:created>
  <dcterms:modified xsi:type="dcterms:W3CDTF">2011-09-25T00:30:42Z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0x010100A0E8A7E7B1C1A04581D2DB75941C2F1E</vt:lpwstr>
  </property>
</Properties>
</file>