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notesMasterIdLst>
    <p:notesMasterId r:id="rId26"/>
  </p:notesMasterIdLst>
  <p:handoutMasterIdLst>
    <p:handoutMasterId r:id="rId27"/>
  </p:handoutMasterIdLst>
  <p:sldIdLst>
    <p:sldId id="300" r:id="rId6"/>
    <p:sldId id="783" r:id="rId7"/>
    <p:sldId id="782" r:id="rId8"/>
    <p:sldId id="494" r:id="rId9"/>
    <p:sldId id="806" r:id="rId10"/>
    <p:sldId id="808" r:id="rId11"/>
    <p:sldId id="751" r:id="rId12"/>
    <p:sldId id="790" r:id="rId13"/>
    <p:sldId id="791" r:id="rId14"/>
    <p:sldId id="799" r:id="rId15"/>
    <p:sldId id="785" r:id="rId16"/>
    <p:sldId id="801" r:id="rId17"/>
    <p:sldId id="793" r:id="rId18"/>
    <p:sldId id="798" r:id="rId19"/>
    <p:sldId id="800" r:id="rId20"/>
    <p:sldId id="802" r:id="rId21"/>
    <p:sldId id="803" r:id="rId22"/>
    <p:sldId id="787" r:id="rId23"/>
    <p:sldId id="788" r:id="rId24"/>
    <p:sldId id="804" r:id="rId2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43381-1990-4AE8-A89B-5FA6DCF29FE8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F034C7-E1FB-4A83-8FF9-F46A88E72014}" type="slidenum">
              <a:rPr lang="en-US" altLang="ja-JP" smtClean="0">
                <a:latin typeface="Arial" charset="0"/>
              </a:rPr>
              <a:pPr/>
              <a:t>20</a:t>
            </a:fld>
            <a:endParaRPr lang="en-US" altLang="ja-JP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March 26, 2010</a:t>
            </a:r>
          </a:p>
          <a:p>
            <a:r>
              <a:rPr lang="en-US" altLang="ja-JP" b="1" dirty="0" smtClean="0"/>
              <a:t>(Friday)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</a:rPr>
              <a:t>日本語のしゅくだいはたいへんです。</a:t>
            </a:r>
            <a:endParaRPr lang="en-US" altLang="ja-JP" sz="2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</a:rPr>
              <a:t>スピーチのトピックは「春」です。</a:t>
            </a:r>
            <a:endParaRPr lang="en-US" altLang="ja-JP" sz="2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</a:rPr>
              <a:t>テストはむずかしくありませんでした。</a:t>
            </a:r>
            <a:endParaRPr lang="en-US" altLang="ja-JP" sz="2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</a:rPr>
              <a:t>昨日、まきの先生はフィラデルフィアに行きました。</a:t>
            </a:r>
            <a:endParaRPr lang="en-US" altLang="ja-JP" sz="2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</a:rPr>
              <a:t>まつい先生は、りょうりが上手です。</a:t>
            </a:r>
            <a:endParaRPr lang="en-US" altLang="ja-JP" sz="2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</a:rPr>
              <a:t>しばた先生は、冬休みに日本に帰りませんでした。</a:t>
            </a:r>
            <a:endParaRPr lang="en-US" altLang="ja-JP" sz="2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</a:rPr>
              <a:t>ひさえ先生は、学食で昼ごはんを買いません。</a:t>
            </a:r>
            <a:endParaRPr lang="en-US" altLang="ja-JP" sz="2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600" b="1" smtClean="0">
                <a:latin typeface="DFPKyoKaSho-W4" pitchFamily="18" charset="-128"/>
                <a:ea typeface="DFPKyoKaSho-W4" pitchFamily="18" charset="-128"/>
              </a:rPr>
              <a:t>とくます先生は小学生の時、毎日プールでおよぎました。</a:t>
            </a:r>
            <a:endParaRPr lang="en-US" altLang="ja-JP" sz="26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ぽう４</a:t>
            </a:r>
            <a:r>
              <a:rPr lang="en-US" altLang="ja-JP" sz="3200" dirty="0" smtClean="0"/>
              <a:t>: Expressing hearsay using</a:t>
            </a:r>
            <a:br>
              <a:rPr lang="en-US" altLang="ja-JP" sz="3200" dirty="0" smtClean="0"/>
            </a:br>
            <a:r>
              <a:rPr lang="en-US" altLang="ja-JP" sz="3200" dirty="0" smtClean="0"/>
              <a:t>		  the plain form + </a:t>
            </a:r>
            <a:r>
              <a:rPr lang="ja-JP" altLang="en-US" sz="3200" smtClean="0"/>
              <a:t>そうだ</a:t>
            </a:r>
            <a:endParaRPr lang="ja-JP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63662" y="1600200"/>
            <a:ext cx="311668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たいへんだ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そうです。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3663" y="2152710"/>
            <a:ext cx="268953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「春」だ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そうです。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2651760"/>
            <a:ext cx="444321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むずかしくなかった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そうです。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3108960"/>
            <a:ext cx="21336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行った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そうです。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4728" y="3542555"/>
            <a:ext cx="222589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上手だ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そうです。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0640" y="4023360"/>
            <a:ext cx="332489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帰らなかった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そうです。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50982" y="4521349"/>
            <a:ext cx="305873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買わない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そうです。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5310" y="5029200"/>
            <a:ext cx="224414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およいだ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そうです。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P253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623" y="2109788"/>
            <a:ext cx="8686800" cy="24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600200"/>
            <a:ext cx="9105363" cy="4525963"/>
          </a:xfrm>
        </p:spPr>
        <p:txBody>
          <a:bodyPr/>
          <a:lstStyle/>
          <a:p>
            <a:pPr>
              <a:buNone/>
            </a:pP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1) Form a group of 3. The 1</a:t>
            </a:r>
            <a:r>
              <a:rPr lang="en-US" altLang="ja-JP" sz="2000" baseline="30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st</a:t>
            </a: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 person asks the 2</a:t>
            </a:r>
            <a:r>
              <a:rPr lang="en-US" altLang="ja-JP" sz="2000" baseline="30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nd</a:t>
            </a: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 person about:</a:t>
            </a:r>
          </a:p>
          <a:p>
            <a:pPr lvl="1">
              <a:buNone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Q: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きのう、何をしましたか。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  <a:cs typeface="Times New Roman" charset="0"/>
            </a:endParaRPr>
          </a:p>
          <a:p>
            <a:pPr lvl="1">
              <a:buNone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A: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きのうは友だちと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NY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に行きました。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 </a:t>
            </a:r>
          </a:p>
          <a:p>
            <a:pPr>
              <a:buNone/>
            </a:pP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2) Then, the 1</a:t>
            </a:r>
            <a:r>
              <a:rPr lang="en-US" altLang="ja-JP" sz="2000" baseline="30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st</a:t>
            </a: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 person tells what he/she just heard to the 3</a:t>
            </a:r>
            <a:r>
              <a:rPr lang="en-US" altLang="ja-JP" sz="2000" baseline="30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rd</a:t>
            </a: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 person using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そうです</a:t>
            </a: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.</a:t>
            </a:r>
            <a:r>
              <a:rPr lang="en-US" altLang="ja-JP" sz="2000" b="1" dirty="0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 </a:t>
            </a:r>
          </a:p>
          <a:p>
            <a:pPr>
              <a:buNone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～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さんは、昨日友だちと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NY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に行った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そうです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よ。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ぽう４</a:t>
            </a:r>
            <a:r>
              <a:rPr lang="en-US" altLang="ja-JP" sz="3200" dirty="0" smtClean="0"/>
              <a:t>: Expressing hearsay using</a:t>
            </a:r>
            <a:br>
              <a:rPr lang="en-US" altLang="ja-JP" sz="3200" dirty="0" smtClean="0"/>
            </a:br>
            <a:r>
              <a:rPr lang="en-US" altLang="ja-JP" sz="3200" dirty="0" smtClean="0"/>
              <a:t>		  the plain form + </a:t>
            </a:r>
            <a:r>
              <a:rPr lang="ja-JP" altLang="en-US" sz="3200" smtClean="0"/>
              <a:t>そうだ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8941" y="1801814"/>
            <a:ext cx="8925059" cy="5056186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1) Form a group of 3. The 1</a:t>
            </a:r>
            <a:r>
              <a:rPr lang="en-US" altLang="ja-JP" sz="2000" baseline="30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st</a:t>
            </a: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 person asks the 2</a:t>
            </a:r>
            <a:r>
              <a:rPr lang="en-US" altLang="ja-JP" sz="2000" baseline="30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nd</a:t>
            </a: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 person about: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	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Q1: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ご家族は何人家族ですか。ご兄弟がいますか。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	A1: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私の家族は４人家族です。弟が一人います。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	Q2: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お父さんは、どこにつとめていますか。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	A2: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父はトヨタにつとめています。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 smtClean="0">
              <a:latin typeface="Times New Roman" charset="0"/>
              <a:ea typeface="NtMotoyaKyotai" pitchFamily="18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2) Then, the 1</a:t>
            </a:r>
            <a:r>
              <a:rPr lang="en-US" altLang="ja-JP" sz="2000" baseline="30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st</a:t>
            </a: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 person tells what he/she just heard to the 3</a:t>
            </a:r>
            <a:r>
              <a:rPr lang="en-US" altLang="ja-JP" sz="2000" baseline="30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rd</a:t>
            </a: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 person using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そうです</a:t>
            </a: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～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さんのご家族は４人家族だ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そうです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。弟さんがいる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そうです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。お父さんはトヨタにつとめている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そうです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  <a:cs typeface="Times New Roman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ぽう４</a:t>
            </a:r>
            <a:r>
              <a:rPr lang="en-US" altLang="ja-JP" sz="3200" dirty="0" smtClean="0"/>
              <a:t>: Expressing hearsay using</a:t>
            </a:r>
            <a:br>
              <a:rPr lang="en-US" altLang="ja-JP" sz="3200" dirty="0" smtClean="0"/>
            </a:br>
            <a:r>
              <a:rPr lang="en-US" altLang="ja-JP" sz="3200" dirty="0" smtClean="0"/>
              <a:t>		  the plain form + </a:t>
            </a:r>
            <a:r>
              <a:rPr lang="ja-JP" altLang="en-US" sz="3200" smtClean="0"/>
              <a:t>そうだ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川口さんの話（はなし</a:t>
            </a:r>
            <a:r>
              <a:rPr lang="en-US" altLang="ja-JP" dirty="0" smtClean="0"/>
              <a:t>:story)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49650" y="1600200"/>
            <a:ext cx="4237150" cy="7695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273050" indent="-2730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None/>
              <a:defRPr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Using the following words, report</a:t>
            </a:r>
          </a:p>
          <a:p>
            <a:pPr marL="273050" indent="-2730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None/>
              <a:defRPr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what you heard with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  <a:cs typeface="Arial" pitchFamily="34" charset="0"/>
              </a:rPr>
              <a:t>そうです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" name="Picture 2" descr="C:\Users\tokumasu\Desktop\____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8990" y="3786388"/>
            <a:ext cx="3231625" cy="21808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888990" y="2807594"/>
            <a:ext cx="126212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川口さん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 rot="16200000" flipH="1">
            <a:off x="5315687" y="3381294"/>
            <a:ext cx="794128" cy="3853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0157" y="1600200"/>
            <a:ext cx="2846231" cy="507831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３年生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東京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お姉さん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ソニー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ソーホーや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セントラルパーク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はくぶつかん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ミュージカル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日本りょうり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0456" y="450761"/>
            <a:ext cx="2846231" cy="507831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３年生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東京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お姉さん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ソニー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ソーホーや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セントラルパーク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はくぶつかん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ミュージカル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日本りょうり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4265" y="450761"/>
            <a:ext cx="5589430" cy="60997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川口さんは今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プリンストン大学の三年生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です。川口さんの家は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東京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にあります。川口さんには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お姉さんが一人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います。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東京のソニー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につとめています。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春休み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にはお姉さんが川口さんに会いにニューヨークに来ます。川口さんとお姉さんは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ソーホーやセントラルパーク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に行きます。それから、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はくぶつかん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にも行きます。ブロードウエイでは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ミュージカル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を見ます。それから、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おいしい日本りょうり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も食べます。</a:t>
            </a:r>
            <a:endParaRPr lang="en-US" sz="24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34131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DFGKyoKaSho-W4" pitchFamily="18" charset="-128"/>
                <a:ea typeface="DFGKyoKaSho-W4" pitchFamily="18" charset="-128"/>
              </a:rPr>
              <a:t>The noun modifying clause can be in the past or the present tense, </a:t>
            </a:r>
          </a:p>
          <a:p>
            <a:pPr>
              <a:buNone/>
            </a:pPr>
            <a:r>
              <a:rPr lang="en-US" sz="2000" b="1" dirty="0" smtClean="0">
                <a:latin typeface="DFGKyoKaSho-W4" pitchFamily="18" charset="-128"/>
                <a:ea typeface="DFGKyoKaSho-W4" pitchFamily="18" charset="-128"/>
              </a:rPr>
              <a:t>but the verb must be in the plain form.</a:t>
            </a:r>
          </a:p>
          <a:p>
            <a:pPr>
              <a:buNone/>
            </a:pPr>
            <a:endParaRPr lang="en-US" sz="1400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None/>
            </a:pP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兄が　よく　行く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きっさてん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は　あそこです。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ea typeface="DFGKyoKaSho-W4" pitchFamily="18" charset="-128"/>
                <a:cs typeface="Times New Roman" pitchFamily="18" charset="0"/>
              </a:rPr>
              <a:t>The coffee shop </a:t>
            </a:r>
            <a:r>
              <a:rPr lang="en-US" altLang="ja-JP" sz="2000" u="sng" dirty="0" smtClean="0">
                <a:latin typeface="Times New Roman" pitchFamily="18" charset="0"/>
                <a:ea typeface="DFGKyoKaSho-W4" pitchFamily="18" charset="-128"/>
                <a:cs typeface="Times New Roman" pitchFamily="18" charset="0"/>
              </a:rPr>
              <a:t>that my older brother often goes to</a:t>
            </a:r>
            <a:r>
              <a:rPr lang="en-US" altLang="ja-JP" sz="2000" dirty="0" smtClean="0">
                <a:latin typeface="Times New Roman" pitchFamily="18" charset="0"/>
                <a:ea typeface="DFGKyoKaSho-W4" pitchFamily="18" charset="-128"/>
                <a:cs typeface="Times New Roman" pitchFamily="18" charset="0"/>
              </a:rPr>
              <a:t> is over there.</a:t>
            </a:r>
          </a:p>
          <a:p>
            <a:pPr>
              <a:buNone/>
            </a:pPr>
            <a:endParaRPr lang="en-US" altLang="ja-JP" sz="1400" b="1" dirty="0" smtClean="0">
              <a:latin typeface="DFGKyoKaSho-W4" pitchFamily="18" charset="-128"/>
              <a:ea typeface="DFGKyoKaSho-W4" pitchFamily="18" charset="-128"/>
            </a:endParaRPr>
          </a:p>
          <a:p>
            <a:pPr>
              <a:buNone/>
            </a:pP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兄が　きのう　行った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きっさてん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は　あそこです。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ea typeface="DFGKyoKaSho-W4" pitchFamily="18" charset="-128"/>
                <a:cs typeface="Times New Roman" pitchFamily="18" charset="0"/>
              </a:rPr>
              <a:t>The coffee shop </a:t>
            </a:r>
            <a:r>
              <a:rPr lang="en-US" altLang="ja-JP" sz="2000" u="sng" dirty="0" smtClean="0">
                <a:latin typeface="Times New Roman" pitchFamily="18" charset="0"/>
                <a:ea typeface="DFGKyoKaSho-W4" pitchFamily="18" charset="-128"/>
                <a:cs typeface="Times New Roman" pitchFamily="18" charset="0"/>
              </a:rPr>
              <a:t>that my older brother went to yesterday</a:t>
            </a:r>
            <a:r>
              <a:rPr lang="en-US" altLang="ja-JP" sz="2000" dirty="0" smtClean="0">
                <a:latin typeface="Times New Roman" pitchFamily="18" charset="0"/>
                <a:ea typeface="DFGKyoKaSho-W4" pitchFamily="18" charset="-128"/>
                <a:cs typeface="Times New Roman" pitchFamily="18" charset="0"/>
              </a:rPr>
              <a:t> is over there.</a:t>
            </a:r>
          </a:p>
          <a:p>
            <a:endParaRPr lang="ja-JP" altLang="en-US" sz="2000" b="1" smtClean="0">
              <a:ea typeface="DFGKyoKaSho-W4" pitchFamily="18" charset="-128"/>
            </a:endParaRPr>
          </a:p>
          <a:p>
            <a:endParaRPr lang="en-US" altLang="ja-JP" sz="2000" b="1" dirty="0" smtClean="0">
              <a:ea typeface="DFGKyoKaSho-W4" pitchFamily="18" charset="-128"/>
            </a:endParaRPr>
          </a:p>
          <a:p>
            <a:pPr>
              <a:buNone/>
            </a:pPr>
            <a:endParaRPr lang="ja-JP" altLang="en-US" sz="2000" b="1" smtClean="0">
              <a:ea typeface="DFGKyoKaSho-W4" pitchFamily="18" charset="-128"/>
            </a:endParaRPr>
          </a:p>
          <a:p>
            <a:endParaRPr lang="en-US" sz="2000" b="1" dirty="0" smtClean="0">
              <a:latin typeface="DFGKyoKaSho-W4" pitchFamily="18" charset="-128"/>
              <a:ea typeface="DFGKyoKaSho-W4" pitchFamily="18" charset="-128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 Using noun modifying clauses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in the past and present</a:t>
            </a:r>
            <a:endParaRPr lang="en-US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6157" y="4768003"/>
            <a:ext cx="2582215" cy="195347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718"/>
          </a:xfrm>
        </p:spPr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オバマさんがすんでいるところは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ホワイトハウスです。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トム・クルーズとけっこんしていた人は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ニコール・キッドマンです。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まきの先生があまりたべない食べ物は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にくです。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 Using noun modifying clauses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in the past and present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50005" y="2189408"/>
            <a:ext cx="343865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どこですか。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005" y="3709115"/>
            <a:ext cx="45076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だれですか。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005" y="5280337"/>
            <a:ext cx="209925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何ですか。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3615744"/>
            <a:ext cx="8912180" cy="3242256"/>
          </a:xfrm>
        </p:spPr>
        <p:txBody>
          <a:bodyPr>
            <a:normAutofit/>
          </a:bodyPr>
          <a:lstStyle/>
          <a:p>
            <a:pPr marL="514350" indent="-514350">
              <a:defRPr/>
            </a:pP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ミッキーマウスやドナルドダックがいる</a:t>
            </a:r>
            <a:r>
              <a:rPr lang="ja-JP" altLang="en-US" sz="2400" b="1" u="sng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ところ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は、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None/>
              <a:defRPr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どこですか。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defRPr/>
            </a:pP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グランドキャニオンがある</a:t>
            </a:r>
            <a:r>
              <a:rPr lang="ja-JP" altLang="en-US" sz="2400" b="1" u="sng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しゅう</a:t>
            </a:r>
            <a:r>
              <a:rPr lang="en-US" altLang="ja-JP" sz="2400" b="1" u="sng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(state)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は、どこですか。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defRPr/>
            </a:pP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アメリカ人がよく飲む</a:t>
            </a:r>
            <a:r>
              <a:rPr lang="ja-JP" altLang="en-US" sz="2400" b="1" u="sng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飲みもの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は、何ですか。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defRPr/>
            </a:pP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アメリカ人がサンクスギビングに食べる</a:t>
            </a:r>
            <a:r>
              <a:rPr lang="ja-JP" altLang="en-US" sz="2400" b="1" u="sng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もの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は、何ですか。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defRPr/>
            </a:pP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プリンストンの学生がよくビールを飲みに行く</a:t>
            </a:r>
            <a:r>
              <a:rPr lang="ja-JP" altLang="en-US" sz="2400" b="1" u="sng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ところ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は、どこですか。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 Using noun modifying clauses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in the past and present</a:t>
            </a:r>
            <a:endParaRPr lang="en-US" sz="2800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918" y="1705145"/>
            <a:ext cx="2042065" cy="181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9112" y="1705145"/>
            <a:ext cx="2264088" cy="181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P257 Activity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99" y="1691538"/>
            <a:ext cx="8686800" cy="466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読みましょう！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27" y="1600200"/>
            <a:ext cx="3174642" cy="4525963"/>
          </a:xfrm>
        </p:spPr>
        <p:txBody>
          <a:bodyPr/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春休み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午前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午前中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午後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去年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昨日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一昨年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5879" y="1600200"/>
            <a:ext cx="3174642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二日後</a:t>
            </a:r>
            <a:endParaRPr lang="en-US" altLang="ja-JP" sz="32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一か月前</a:t>
            </a:r>
            <a:endParaRPr lang="en-US" altLang="ja-JP" sz="32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四回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子供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名前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元気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3200" b="1" noProof="0" smtClean="0">
                <a:latin typeface="DFPKyoKaSho-W4" pitchFamily="18" charset="-128"/>
                <a:ea typeface="DFPKyoKaSho-W4" pitchFamily="18" charset="-128"/>
              </a:rPr>
              <a:t>昼ごはん</a:t>
            </a:r>
            <a:endParaRPr lang="en-US" altLang="ja-JP" sz="3200" b="1" noProof="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ja-JP" sz="32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ja-JP" sz="32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3988158"/>
          </a:xfrm>
        </p:spPr>
        <p:txBody>
          <a:bodyPr>
            <a:normAutofit/>
          </a:bodyPr>
          <a:lstStyle/>
          <a:p>
            <a:pPr marL="274320" indent="-274320">
              <a:defRPr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Ask your partner what their favorite things and places.</a:t>
            </a:r>
          </a:p>
          <a:p>
            <a:pPr marL="274320" indent="-274320">
              <a:defRPr/>
            </a:pPr>
            <a:endParaRPr lang="en-US" altLang="ja-JP" sz="12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274320" indent="-274320">
              <a:defRPr/>
            </a:pP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私が子供の時、大好きだった</a:t>
            </a:r>
            <a:r>
              <a:rPr lang="ja-JP" altLang="en-US" sz="2800" b="1" u="sng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本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は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274320" indent="-274320">
              <a:buNone/>
              <a:defRPr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ハリー・ポッターです。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274320" indent="-274320">
              <a:defRPr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274320" indent="-274320">
              <a:defRPr/>
            </a:pP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友だちとよく行く</a:t>
            </a:r>
            <a:r>
              <a:rPr lang="ja-JP" altLang="en-US" sz="2800" b="1" u="sng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こうえん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は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274320" indent="-274320">
              <a:buNone/>
              <a:defRPr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セントラル・パークです。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 Using noun modifying clauses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in the past and present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50005" y="2651073"/>
            <a:ext cx="372199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何ですか。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005" y="4211392"/>
            <a:ext cx="422427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どこですか。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読みましょう！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4980" cy="4525963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去年は何年でしたか。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昨日の晩ごはんは、どこで食べましたか。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今日の朝、何時に起きましたか。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じゅぎょうの前に、きょうかしょを読みますか。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一週間に何回ぐらい日本語のクイズがありますか。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日本語１年生のじゅぎょうは、むずかしいと思いますか。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子供の時、どんなことをよくしましたか。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夏休みは、何をしますか。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E62C-6C7C-49DE-84F4-0567629BD772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828800"/>
            <a:ext cx="3505200" cy="4724400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あたたか</a:t>
            </a:r>
            <a:r>
              <a:rPr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い</a:t>
            </a:r>
            <a:endParaRPr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>
              <a:buFontTx/>
              <a:buNone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あたたか</a:t>
            </a:r>
            <a:r>
              <a:rPr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くない</a:t>
            </a:r>
            <a:endParaRPr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>
              <a:buFontTx/>
              <a:buNone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あたたか</a:t>
            </a:r>
            <a:r>
              <a:rPr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かった</a:t>
            </a:r>
            <a:endParaRPr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>
              <a:buFontTx/>
              <a:buNone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あたたか</a:t>
            </a:r>
            <a:r>
              <a:rPr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くなかった</a:t>
            </a:r>
            <a:endParaRPr lang="en-US" altLang="ja-JP" sz="28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>
              <a:buFontTx/>
              <a:buNone/>
            </a:pPr>
            <a:endParaRPr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>
              <a:buFontTx/>
              <a:buNone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だ</a:t>
            </a:r>
            <a:endParaRPr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>
              <a:buFontTx/>
              <a:buNone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じゃない</a:t>
            </a:r>
            <a:endParaRPr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>
              <a:buFontTx/>
              <a:buNone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だった</a:t>
            </a:r>
            <a:endParaRPr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>
              <a:buFontTx/>
              <a:buNone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じゃなかった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1828800"/>
            <a:ext cx="2667000" cy="472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present affirmative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present negative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past affirmative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past negative</a:t>
            </a:r>
          </a:p>
          <a:p>
            <a:pPr marL="342900" indent="-342900" eaLnBrk="1" hangingPunct="1">
              <a:lnSpc>
                <a:spcPct val="30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present affirmative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present negative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past affirmative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</a:pPr>
            <a:r>
              <a:rPr kumimoji="1" lang="en-US" altLang="ja-JP" sz="1800">
                <a:latin typeface="Helvetica" pitchFamily="48" charset="0"/>
              </a:rPr>
              <a:t>Plain past negative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400800" y="1828800"/>
            <a:ext cx="2743200" cy="472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 b="1">
                <a:latin typeface="DFPKyoKaSho-W4" pitchFamily="18" charset="-128"/>
                <a:ea typeface="DFPKyoKaSho-W4" pitchFamily="18" charset="-128"/>
              </a:rPr>
              <a:t>起き</a:t>
            </a:r>
            <a:r>
              <a:rPr kumimoji="1"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る</a:t>
            </a:r>
            <a:endParaRPr kumimoji="1"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 b="1">
                <a:latin typeface="DFPKyoKaSho-W4" pitchFamily="18" charset="-128"/>
                <a:ea typeface="DFPKyoKaSho-W4" pitchFamily="18" charset="-128"/>
              </a:rPr>
              <a:t>起き</a:t>
            </a:r>
            <a:r>
              <a:rPr kumimoji="1"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endParaRPr kumimoji="1"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 b="1">
                <a:latin typeface="DFPKyoKaSho-W4" pitchFamily="18" charset="-128"/>
                <a:ea typeface="DFPKyoKaSho-W4" pitchFamily="18" charset="-128"/>
              </a:rPr>
              <a:t>起き</a:t>
            </a:r>
            <a:r>
              <a:rPr kumimoji="1"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</a:t>
            </a:r>
            <a:endParaRPr kumimoji="1"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 b="1">
                <a:latin typeface="DFPKyoKaSho-W4" pitchFamily="18" charset="-128"/>
                <a:ea typeface="DFPKyoKaSho-W4" pitchFamily="18" charset="-128"/>
              </a:rPr>
              <a:t>起き</a:t>
            </a:r>
            <a:r>
              <a:rPr kumimoji="1"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kumimoji="1" lang="en-US" altLang="ja-JP" sz="28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kumimoji="1"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 b="1">
                <a:latin typeface="DFPKyoKaSho-W4" pitchFamily="18" charset="-128"/>
                <a:ea typeface="DFPKyoKaSho-W4" pitchFamily="18" charset="-128"/>
              </a:rPr>
              <a:t>およ</a:t>
            </a:r>
            <a:r>
              <a:rPr kumimoji="1"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ぐ</a:t>
            </a:r>
            <a:endParaRPr kumimoji="1"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 b="1">
                <a:latin typeface="DFPKyoKaSho-W4" pitchFamily="18" charset="-128"/>
                <a:ea typeface="DFPKyoKaSho-W4" pitchFamily="18" charset="-128"/>
              </a:rPr>
              <a:t>およ</a:t>
            </a:r>
            <a:r>
              <a:rPr kumimoji="1"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がない</a:t>
            </a:r>
            <a:endParaRPr kumimoji="1"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 b="1">
                <a:latin typeface="DFPKyoKaSho-W4" pitchFamily="18" charset="-128"/>
                <a:ea typeface="DFPKyoKaSho-W4" pitchFamily="18" charset="-128"/>
              </a:rPr>
              <a:t>およ</a:t>
            </a:r>
            <a:r>
              <a:rPr kumimoji="1"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いだ</a:t>
            </a:r>
            <a:endParaRPr kumimoji="1"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ja-JP" altLang="en-US" sz="2800" b="1">
                <a:latin typeface="DFPKyoKaSho-W4" pitchFamily="18" charset="-128"/>
                <a:ea typeface="DFPKyoKaSho-W4" pitchFamily="18" charset="-128"/>
              </a:rPr>
              <a:t>およ</a:t>
            </a:r>
            <a:r>
              <a:rPr kumimoji="1"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がなかった</a:t>
            </a:r>
            <a:endParaRPr kumimoji="1"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Formation of plain forms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nimBg="1"/>
      <p:bldP spid="3994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Formation of plain forms </a:t>
            </a:r>
            <a:endParaRPr lang="en-US" dirty="0"/>
          </a:p>
        </p:txBody>
      </p:sp>
      <p:pic>
        <p:nvPicPr>
          <p:cNvPr id="3074" name="Picture 2" descr="C:\Users\tokumasu\Desktop\la_11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0352" y="4499408"/>
            <a:ext cx="2202848" cy="1777510"/>
          </a:xfrm>
          <a:prstGeom prst="rect">
            <a:avLst/>
          </a:prstGeom>
          <a:noFill/>
        </p:spPr>
      </p:pic>
      <p:pic>
        <p:nvPicPr>
          <p:cNvPr id="3075" name="Picture 3" descr="C:\Users\tokumasu\Desktop\la_12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33549"/>
            <a:ext cx="1570038" cy="2136253"/>
          </a:xfrm>
          <a:prstGeom prst="rect">
            <a:avLst/>
          </a:prstGeom>
          <a:noFill/>
        </p:spPr>
      </p:pic>
      <p:pic>
        <p:nvPicPr>
          <p:cNvPr id="3076" name="Picture 4" descr="C:\Users\tokumasu\Desktop\la_12_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8263" y="4392613"/>
            <a:ext cx="1922070" cy="1877433"/>
          </a:xfrm>
          <a:prstGeom prst="rect">
            <a:avLst/>
          </a:prstGeom>
          <a:noFill/>
        </p:spPr>
      </p:pic>
      <p:pic>
        <p:nvPicPr>
          <p:cNvPr id="3077" name="Picture 5" descr="C:\Users\tokumasu\Desktop\la_12_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1575" y="1733549"/>
            <a:ext cx="2720010" cy="2136253"/>
          </a:xfrm>
          <a:prstGeom prst="rect">
            <a:avLst/>
          </a:prstGeom>
          <a:noFill/>
        </p:spPr>
      </p:pic>
      <p:pic>
        <p:nvPicPr>
          <p:cNvPr id="3078" name="Picture 6" descr="C:\Users\tokumasu\Desktop\la_12_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4838" y="1733549"/>
            <a:ext cx="3209820" cy="2136253"/>
          </a:xfrm>
          <a:prstGeom prst="rect">
            <a:avLst/>
          </a:prstGeom>
          <a:noFill/>
        </p:spPr>
      </p:pic>
      <p:pic>
        <p:nvPicPr>
          <p:cNvPr id="3079" name="Picture 7" descr="C:\Users\tokumasu\Desktop\la_12_0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000" y="4392613"/>
            <a:ext cx="2592231" cy="1884305"/>
          </a:xfrm>
          <a:prstGeom prst="rect">
            <a:avLst/>
          </a:prstGeom>
          <a:noFill/>
        </p:spPr>
      </p:pic>
      <p:pic>
        <p:nvPicPr>
          <p:cNvPr id="3081" name="Picture 9" descr="C:\Users\tokumasu\Desktop\la_11_5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3181" y="4521634"/>
            <a:ext cx="2306838" cy="1755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512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express hearsay and it means I heard or I have heard.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ぽう４</a:t>
            </a:r>
            <a:r>
              <a:rPr lang="en-US" altLang="ja-JP" sz="3200" dirty="0" smtClean="0"/>
              <a:t>: Expressing hearsay using</a:t>
            </a:r>
            <a:br>
              <a:rPr lang="en-US" altLang="ja-JP" sz="3200" dirty="0" smtClean="0"/>
            </a:br>
            <a:r>
              <a:rPr lang="en-US" altLang="ja-JP" sz="3200" dirty="0" smtClean="0"/>
              <a:t>		  the plain form + </a:t>
            </a:r>
            <a:r>
              <a:rPr lang="ja-JP" altLang="en-US" sz="3200" smtClean="0"/>
              <a:t>そうだ</a:t>
            </a:r>
            <a:endParaRPr lang="ja-JP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281403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New! </a:t>
            </a:r>
            <a:r>
              <a:rPr lang="en-US" sz="2000" dirty="0" smtClean="0"/>
              <a:t> (plain + </a:t>
            </a:r>
            <a:r>
              <a:rPr lang="ja-JP" altLang="en-US" sz="2000" smtClean="0"/>
              <a:t>そうだ</a:t>
            </a:r>
            <a:r>
              <a:rPr lang="en-US" altLang="ja-JP" sz="2000" dirty="0" smtClean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699844"/>
            <a:ext cx="84010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18424"/>
            <a:ext cx="23844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tokumasu\Desktop\boy6_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9987" y="5790663"/>
            <a:ext cx="1067337" cy="1067337"/>
          </a:xfrm>
          <a:prstGeom prst="rect">
            <a:avLst/>
          </a:prstGeom>
          <a:noFill/>
        </p:spPr>
      </p:pic>
      <p:pic>
        <p:nvPicPr>
          <p:cNvPr id="2051" name="Picture 3" descr="C:\Users\tokumasu\Desktop\girl3_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9377" y="5635513"/>
            <a:ext cx="1235567" cy="1235567"/>
          </a:xfrm>
          <a:prstGeom prst="rect">
            <a:avLst/>
          </a:prstGeom>
          <a:noFill/>
        </p:spPr>
      </p:pic>
      <p:sp>
        <p:nvSpPr>
          <p:cNvPr id="11" name="Rounded Rectangular Callout 10"/>
          <p:cNvSpPr/>
          <p:nvPr/>
        </p:nvSpPr>
        <p:spPr>
          <a:xfrm>
            <a:off x="2587848" y="4851421"/>
            <a:ext cx="1918952" cy="784091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おもしろいですよ。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724400" y="4851421"/>
            <a:ext cx="1367307" cy="784091"/>
          </a:xfrm>
          <a:prstGeom prst="wedgeRoundRectCallout">
            <a:avLst>
              <a:gd name="adj1" fmla="val -11437"/>
              <a:gd name="adj2" fmla="val 6578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そうですか。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263425" y="4138119"/>
            <a:ext cx="1918952" cy="784091"/>
          </a:xfrm>
          <a:prstGeom prst="wedgeRoundRectCallout">
            <a:avLst>
              <a:gd name="adj1" fmla="val -49021"/>
              <a:gd name="adj2" fmla="val 16762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おもしろい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u="sng" smtClean="0">
                <a:solidFill>
                  <a:srgbClr val="FF0000"/>
                </a:solidFill>
              </a:rPr>
              <a:t>そうですよ</a:t>
            </a:r>
            <a:r>
              <a:rPr lang="ja-JP" altLang="en-US" smtClean="0">
                <a:solidFill>
                  <a:schemeClr val="tx1"/>
                </a:solidFill>
              </a:rPr>
              <a:t>。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tokumasu\Desktop\girl5_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5188" y="5635513"/>
            <a:ext cx="1222488" cy="1222488"/>
          </a:xfrm>
          <a:prstGeom prst="rect">
            <a:avLst/>
          </a:prstGeom>
          <a:noFill/>
        </p:spPr>
      </p:pic>
      <p:sp>
        <p:nvSpPr>
          <p:cNvPr id="16" name="Rounded Rectangular Callout 15"/>
          <p:cNvSpPr/>
          <p:nvPr/>
        </p:nvSpPr>
        <p:spPr>
          <a:xfrm>
            <a:off x="7705188" y="5075236"/>
            <a:ext cx="1367307" cy="547197"/>
          </a:xfrm>
          <a:prstGeom prst="wedgeRoundRectCallout">
            <a:avLst>
              <a:gd name="adj1" fmla="val 25298"/>
              <a:gd name="adj2" fmla="val 9167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そうですか。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037" y="397546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1256" y="3772268"/>
            <a:ext cx="152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ぽう４</a:t>
            </a:r>
            <a:r>
              <a:rPr lang="en-US" altLang="ja-JP" sz="3200" dirty="0" smtClean="0"/>
              <a:t>: Expressing hearsay using</a:t>
            </a:r>
            <a:br>
              <a:rPr lang="en-US" altLang="ja-JP" sz="3200" dirty="0" smtClean="0"/>
            </a:br>
            <a:r>
              <a:rPr lang="en-US" altLang="ja-JP" sz="3200" dirty="0" smtClean="0"/>
              <a:t>		  the plain form + </a:t>
            </a:r>
            <a:r>
              <a:rPr lang="ja-JP" altLang="en-US" sz="3200" smtClean="0"/>
              <a:t>そうだ</a:t>
            </a:r>
            <a:endParaRPr lang="ja-JP" alt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22738" y="6413679"/>
            <a:ext cx="5048518" cy="1287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1169831" y="1755631"/>
            <a:ext cx="3171422" cy="1013327"/>
          </a:xfrm>
          <a:prstGeom prst="wedgeRoundRectCallout">
            <a:avLst>
              <a:gd name="adj1" fmla="val -10906"/>
              <a:gd name="adj2" fmla="val 10706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私はおよぐのが好きです。毎日プールに行きます。</a:t>
            </a:r>
            <a:endParaRPr lang="en-US" sz="20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232598" y="2942393"/>
            <a:ext cx="3193961" cy="1681122"/>
          </a:xfrm>
          <a:prstGeom prst="wedgeRoundRectCallout">
            <a:avLst>
              <a:gd name="adj1" fmla="val -55934"/>
              <a:gd name="adj2" fmla="val 5955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それから、私はさかなが好きですから、毎日食べます。</a:t>
            </a:r>
            <a:endParaRPr lang="en-US" altLang="ja-JP" sz="20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0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でも、にくはあまり食べませんね。</a:t>
            </a:r>
            <a:endParaRPr lang="ja-JP" altLang="en-US" sz="2000" b="1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671256" y="2768958"/>
            <a:ext cx="2182969" cy="573825"/>
          </a:xfrm>
          <a:prstGeom prst="wedgeRoundRectCallout">
            <a:avLst>
              <a:gd name="adj1" fmla="val -15523"/>
              <a:gd name="adj2" fmla="val 10963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rgbClr val="000000"/>
                </a:solidFill>
                <a:latin typeface="DFPKyoKaSho-W4" pitchFamily="18" charset="-128"/>
                <a:ea typeface="DFPKyoKaSho-W4" pitchFamily="18" charset="-128"/>
              </a:rPr>
              <a:t>そうですか。</a:t>
            </a:r>
            <a:endParaRPr lang="ja-JP" altLang="en-US" sz="2000" b="1">
              <a:solidFill>
                <a:srgbClr val="00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919" y="3390900"/>
            <a:ext cx="1676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390900"/>
            <a:ext cx="1676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ぽう４</a:t>
            </a:r>
            <a:r>
              <a:rPr lang="en-US" altLang="ja-JP" sz="3200" dirty="0" smtClean="0"/>
              <a:t>: Expressing hearsay using</a:t>
            </a:r>
            <a:br>
              <a:rPr lang="en-US" altLang="ja-JP" sz="3200" dirty="0" smtClean="0"/>
            </a:br>
            <a:r>
              <a:rPr lang="en-US" altLang="ja-JP" sz="3200" dirty="0" smtClean="0"/>
              <a:t>		  the plain form + </a:t>
            </a:r>
            <a:r>
              <a:rPr lang="ja-JP" altLang="en-US" sz="3200" smtClean="0"/>
              <a:t>そうだ</a:t>
            </a:r>
            <a:endParaRPr lang="ja-JP" alt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1996225" y="6424968"/>
            <a:ext cx="3876541" cy="158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2892380" y="1604135"/>
            <a:ext cx="2517820" cy="1545465"/>
          </a:xfrm>
          <a:prstGeom prst="wedgeRoundRectCallout">
            <a:avLst>
              <a:gd name="adj1" fmla="val 58962"/>
              <a:gd name="adj2" fmla="val 6416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rgbClr val="000000"/>
                </a:solidFill>
                <a:latin typeface="DFPKyoKaSho-W4" pitchFamily="18" charset="-128"/>
                <a:ea typeface="DFPKyoKaSho-W4" pitchFamily="18" charset="-128"/>
              </a:rPr>
              <a:t>しばた先生、</a:t>
            </a:r>
            <a:endParaRPr lang="en-US" altLang="ja-JP" sz="2000" b="1" dirty="0" smtClean="0">
              <a:solidFill>
                <a:srgbClr val="00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000" b="1" smtClean="0">
                <a:solidFill>
                  <a:srgbClr val="000000"/>
                </a:solidFill>
                <a:latin typeface="DFPKyoKaSho-W4" pitchFamily="18" charset="-128"/>
                <a:ea typeface="DFPKyoKaSho-W4" pitchFamily="18" charset="-128"/>
              </a:rPr>
              <a:t>まきの先生は</a:t>
            </a:r>
            <a:endParaRPr lang="en-US" altLang="ja-JP" sz="2000" b="1" dirty="0" smtClean="0">
              <a:solidFill>
                <a:srgbClr val="00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000" b="1" smtClean="0">
                <a:solidFill>
                  <a:srgbClr val="000000"/>
                </a:solidFill>
                <a:latin typeface="DFPKyoKaSho-W4" pitchFamily="18" charset="-128"/>
                <a:ea typeface="DFPKyoKaSho-W4" pitchFamily="18" charset="-128"/>
              </a:rPr>
              <a:t>およぐのが好きだ</a:t>
            </a:r>
            <a:r>
              <a:rPr lang="ja-JP" altLang="en-US" sz="2000" b="1" u="sng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そうです</a:t>
            </a:r>
            <a:r>
              <a:rPr lang="ja-JP" altLang="en-US" sz="20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よ</a:t>
            </a:r>
            <a:r>
              <a:rPr lang="ja-JP" altLang="en-US" sz="2000" b="1" smtClean="0">
                <a:solidFill>
                  <a:srgbClr val="000000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ja-JP" altLang="en-US" sz="2000" b="1">
              <a:solidFill>
                <a:srgbClr val="00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2892380" y="3554569"/>
            <a:ext cx="2233412" cy="1545465"/>
          </a:xfrm>
          <a:prstGeom prst="wedgeRoundRectCallout">
            <a:avLst>
              <a:gd name="adj1" fmla="val 63566"/>
              <a:gd name="adj2" fmla="val 233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rgbClr val="000000"/>
                </a:solidFill>
                <a:latin typeface="DFPKyoKaSho-W4" pitchFamily="18" charset="-128"/>
                <a:ea typeface="DFPKyoKaSho-W4" pitchFamily="18" charset="-128"/>
              </a:rPr>
              <a:t>毎日プールに</a:t>
            </a:r>
            <a:endParaRPr lang="en-US" altLang="ja-JP" sz="2000" b="1" dirty="0" smtClean="0">
              <a:solidFill>
                <a:srgbClr val="00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000" b="1" smtClean="0">
                <a:solidFill>
                  <a:srgbClr val="000000"/>
                </a:solidFill>
                <a:latin typeface="DFPKyoKaSho-W4" pitchFamily="18" charset="-128"/>
                <a:ea typeface="DFPKyoKaSho-W4" pitchFamily="18" charset="-128"/>
              </a:rPr>
              <a:t>行く</a:t>
            </a:r>
            <a:r>
              <a:rPr lang="ja-JP" altLang="en-US" sz="2000" b="1" u="sng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そうです</a:t>
            </a:r>
            <a:r>
              <a:rPr lang="ja-JP" altLang="en-US" sz="20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よ</a:t>
            </a:r>
            <a:r>
              <a:rPr lang="ja-JP" altLang="en-US" sz="2000" b="1" smtClean="0">
                <a:solidFill>
                  <a:srgbClr val="000000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ja-JP" altLang="en-US" sz="2000" b="1">
              <a:solidFill>
                <a:srgbClr val="00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5872766" y="1604135"/>
            <a:ext cx="2814033" cy="1545465"/>
          </a:xfrm>
          <a:prstGeom prst="wedgeRoundRectCallout">
            <a:avLst>
              <a:gd name="adj1" fmla="val -30275"/>
              <a:gd name="adj2" fmla="val 700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さかなが好きだから、毎日食べる</a:t>
            </a:r>
            <a:endParaRPr lang="en-US" altLang="ja-JP" sz="20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000" b="1" u="sng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そうです</a:t>
            </a:r>
            <a:r>
              <a:rPr lang="ja-JP" altLang="en-US" sz="20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よ。</a:t>
            </a:r>
            <a:endParaRPr lang="ja-JP" altLang="en-US" sz="2000" b="1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117467" y="5100034"/>
            <a:ext cx="2859110" cy="1545465"/>
          </a:xfrm>
          <a:prstGeom prst="wedgeRoundRectCallout">
            <a:avLst>
              <a:gd name="adj1" fmla="val -25338"/>
              <a:gd name="adj2" fmla="val -6916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rgbClr val="000000"/>
                </a:solidFill>
                <a:latin typeface="DFPKyoKaSho-W4" pitchFamily="18" charset="-128"/>
                <a:ea typeface="DFPKyoKaSho-W4" pitchFamily="18" charset="-128"/>
              </a:rPr>
              <a:t>でも、にくはあまり</a:t>
            </a:r>
            <a:endParaRPr lang="en-US" altLang="ja-JP" sz="2000" b="1" dirty="0" smtClean="0">
              <a:solidFill>
                <a:srgbClr val="00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000" b="1" smtClean="0">
                <a:solidFill>
                  <a:srgbClr val="000000"/>
                </a:solidFill>
                <a:latin typeface="DFPKyoKaSho-W4" pitchFamily="18" charset="-128"/>
                <a:ea typeface="DFPKyoKaSho-W4" pitchFamily="18" charset="-128"/>
              </a:rPr>
              <a:t>食べない</a:t>
            </a:r>
            <a:r>
              <a:rPr lang="ja-JP" altLang="en-US" sz="2000" b="1" u="sng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そうです</a:t>
            </a:r>
            <a:r>
              <a:rPr lang="ja-JP" altLang="en-US" sz="20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よ</a:t>
            </a:r>
            <a:r>
              <a:rPr lang="ja-JP" altLang="en-US" sz="2000" b="1" smtClean="0">
                <a:solidFill>
                  <a:srgbClr val="000000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ja-JP" altLang="en-US" sz="2000" b="1">
              <a:solidFill>
                <a:srgbClr val="00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257577" y="2189407"/>
            <a:ext cx="1738648" cy="746975"/>
          </a:xfrm>
          <a:prstGeom prst="wedgeRoundRectCallout">
            <a:avLst>
              <a:gd name="adj1" fmla="val -93"/>
              <a:gd name="adj2" fmla="val 8705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そうですか。</a:t>
            </a:r>
            <a:endParaRPr lang="en-US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  <p:bldP spid="2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D8DD710-118D-44DD-8CC6-0252022FA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8E1791-C44E-4B34-9B57-A88C4A671A85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791A5C1-817C-45D9-9B21-7728C0507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5190</TotalTime>
  <Words>1407</Words>
  <Application>Microsoft Office PowerPoint</Application>
  <PresentationFormat>On-screen Show (4:3)</PresentationFormat>
  <Paragraphs>194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Equity</vt:lpstr>
      <vt:lpstr>日本語 JPN102</vt:lpstr>
      <vt:lpstr>読みましょう！</vt:lpstr>
      <vt:lpstr>読みましょう！</vt:lpstr>
      <vt:lpstr>ぶんぽう</vt:lpstr>
      <vt:lpstr>Formation of plain forms </vt:lpstr>
      <vt:lpstr>Formation of plain forms </vt:lpstr>
      <vt:lpstr>ぶんぽう４: Expressing hearsay using     the plain form + そうだ</vt:lpstr>
      <vt:lpstr>ぶんぽう４: Expressing hearsay using     the plain form + そうだ</vt:lpstr>
      <vt:lpstr>ぶんぽう４: Expressing hearsay using     the plain form + そうだ</vt:lpstr>
      <vt:lpstr>ぶんぽう４: Expressing hearsay using     the plain form + そうだ</vt:lpstr>
      <vt:lpstr>P253 Activity 2</vt:lpstr>
      <vt:lpstr>ぶんぽう４: Expressing hearsay using     the plain form + そうだ</vt:lpstr>
      <vt:lpstr>ぶんぽう４: Expressing hearsay using     the plain form + そうだ</vt:lpstr>
      <vt:lpstr>川口さんの話（はなし:story)</vt:lpstr>
      <vt:lpstr>Slide 15</vt:lpstr>
      <vt:lpstr>ぶんぽう５: Using noun modifying clauses                       in the past and present</vt:lpstr>
      <vt:lpstr>ぶんぽう５: Using noun modifying clauses                       in the past and present</vt:lpstr>
      <vt:lpstr>ぶんぽう５: Using noun modifying clauses                       in the past and present</vt:lpstr>
      <vt:lpstr>P257 Activity 4</vt:lpstr>
      <vt:lpstr>ぶんぽう５: Using noun modifying clauses                       in the past and present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633</cp:revision>
  <dcterms:created xsi:type="dcterms:W3CDTF">2010-03-23T20:42:35Z</dcterms:created>
  <dcterms:modified xsi:type="dcterms:W3CDTF">2011-09-25T00:31:19Z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