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115"/>
  </p:notesMasterIdLst>
  <p:handoutMasterIdLst>
    <p:handoutMasterId r:id="rId116"/>
  </p:handoutMasterIdLst>
  <p:sldIdLst>
    <p:sldId id="300" r:id="rId6"/>
    <p:sldId id="478" r:id="rId7"/>
    <p:sldId id="507" r:id="rId8"/>
    <p:sldId id="738" r:id="rId9"/>
    <p:sldId id="814" r:id="rId10"/>
    <p:sldId id="815" r:id="rId11"/>
    <p:sldId id="816" r:id="rId12"/>
    <p:sldId id="817" r:id="rId13"/>
    <p:sldId id="805" r:id="rId14"/>
    <p:sldId id="806" r:id="rId15"/>
    <p:sldId id="765" r:id="rId16"/>
    <p:sldId id="766" r:id="rId17"/>
    <p:sldId id="813" r:id="rId18"/>
    <p:sldId id="924" r:id="rId19"/>
    <p:sldId id="925" r:id="rId20"/>
    <p:sldId id="926" r:id="rId21"/>
    <p:sldId id="927" r:id="rId22"/>
    <p:sldId id="928" r:id="rId23"/>
    <p:sldId id="929" r:id="rId24"/>
    <p:sldId id="930" r:id="rId25"/>
    <p:sldId id="931" r:id="rId26"/>
    <p:sldId id="934" r:id="rId27"/>
    <p:sldId id="936" r:id="rId28"/>
    <p:sldId id="937" r:id="rId29"/>
    <p:sldId id="938" r:id="rId30"/>
    <p:sldId id="494" r:id="rId31"/>
    <p:sldId id="767" r:id="rId32"/>
    <p:sldId id="777" r:id="rId33"/>
    <p:sldId id="776" r:id="rId34"/>
    <p:sldId id="778" r:id="rId35"/>
    <p:sldId id="783" r:id="rId36"/>
    <p:sldId id="782" r:id="rId37"/>
    <p:sldId id="781" r:id="rId38"/>
    <p:sldId id="818" r:id="rId39"/>
    <p:sldId id="802" r:id="rId40"/>
    <p:sldId id="834" r:id="rId41"/>
    <p:sldId id="836" r:id="rId42"/>
    <p:sldId id="835" r:id="rId43"/>
    <p:sldId id="795" r:id="rId44"/>
    <p:sldId id="807" r:id="rId45"/>
    <p:sldId id="808" r:id="rId46"/>
    <p:sldId id="840" r:id="rId47"/>
    <p:sldId id="841" r:id="rId48"/>
    <p:sldId id="837" r:id="rId49"/>
    <p:sldId id="800" r:id="rId50"/>
    <p:sldId id="809" r:id="rId51"/>
    <p:sldId id="801" r:id="rId52"/>
    <p:sldId id="810" r:id="rId53"/>
    <p:sldId id="842" r:id="rId54"/>
    <p:sldId id="843" r:id="rId55"/>
    <p:sldId id="844" r:id="rId56"/>
    <p:sldId id="845" r:id="rId57"/>
    <p:sldId id="811" r:id="rId58"/>
    <p:sldId id="920" r:id="rId59"/>
    <p:sldId id="923" r:id="rId60"/>
    <p:sldId id="846" r:id="rId61"/>
    <p:sldId id="847" r:id="rId62"/>
    <p:sldId id="848" r:id="rId63"/>
    <p:sldId id="849" r:id="rId64"/>
    <p:sldId id="850" r:id="rId65"/>
    <p:sldId id="851" r:id="rId66"/>
    <p:sldId id="852" r:id="rId67"/>
    <p:sldId id="853" r:id="rId68"/>
    <p:sldId id="872" r:id="rId69"/>
    <p:sldId id="854" r:id="rId70"/>
    <p:sldId id="873" r:id="rId71"/>
    <p:sldId id="874" r:id="rId72"/>
    <p:sldId id="855" r:id="rId73"/>
    <p:sldId id="858" r:id="rId74"/>
    <p:sldId id="856" r:id="rId75"/>
    <p:sldId id="876" r:id="rId76"/>
    <p:sldId id="857" r:id="rId77"/>
    <p:sldId id="877" r:id="rId78"/>
    <p:sldId id="878" r:id="rId79"/>
    <p:sldId id="879" r:id="rId80"/>
    <p:sldId id="859" r:id="rId81"/>
    <p:sldId id="860" r:id="rId82"/>
    <p:sldId id="861" r:id="rId83"/>
    <p:sldId id="880" r:id="rId84"/>
    <p:sldId id="862" r:id="rId85"/>
    <p:sldId id="881" r:id="rId86"/>
    <p:sldId id="916" r:id="rId87"/>
    <p:sldId id="918" r:id="rId88"/>
    <p:sldId id="919" r:id="rId89"/>
    <p:sldId id="940" r:id="rId90"/>
    <p:sldId id="941" r:id="rId91"/>
    <p:sldId id="942" r:id="rId92"/>
    <p:sldId id="943" r:id="rId93"/>
    <p:sldId id="944" r:id="rId94"/>
    <p:sldId id="945" r:id="rId95"/>
    <p:sldId id="946" r:id="rId96"/>
    <p:sldId id="947" r:id="rId97"/>
    <p:sldId id="948" r:id="rId98"/>
    <p:sldId id="949" r:id="rId99"/>
    <p:sldId id="863" r:id="rId100"/>
    <p:sldId id="864" r:id="rId101"/>
    <p:sldId id="865" r:id="rId102"/>
    <p:sldId id="866" r:id="rId103"/>
    <p:sldId id="867" r:id="rId104"/>
    <p:sldId id="868" r:id="rId105"/>
    <p:sldId id="869" r:id="rId106"/>
    <p:sldId id="870" r:id="rId107"/>
    <p:sldId id="908" r:id="rId108"/>
    <p:sldId id="909" r:id="rId109"/>
    <p:sldId id="910" r:id="rId110"/>
    <p:sldId id="911" r:id="rId111"/>
    <p:sldId id="912" r:id="rId112"/>
    <p:sldId id="913" r:id="rId113"/>
    <p:sldId id="914" r:id="rId114"/>
  </p:sldIdLst>
  <p:sldSz cx="9144000" cy="6858000" type="screen4x3"/>
  <p:notesSz cx="9601200" cy="731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87" d="100"/>
          <a:sy n="87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18"/>
    </p:cViewPr>
  </p:sorterViewPr>
  <p:notesViewPr>
    <p:cSldViewPr snapToGrid="0" snapToObjects="1">
      <p:cViewPr varScale="1">
        <p:scale>
          <a:sx n="75" d="100"/>
          <a:sy n="75" d="100"/>
        </p:scale>
        <p:origin x="-846" y="-84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presProps" Target="presProps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slide" Target="slides/slide105.xml"/><Relationship Id="rId11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851" cy="366765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044" y="1"/>
            <a:ext cx="4162504" cy="366765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122CE73-6FD7-4245-8EB3-2A7C98075445}" type="datetimeFigureOut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36"/>
            <a:ext cx="4160851" cy="365090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044" y="6948436"/>
            <a:ext cx="4162504" cy="365090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6C5A9FC-3CE7-45C0-B4F0-9E6F9A788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851" cy="366765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7044" y="1"/>
            <a:ext cx="4162504" cy="366765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3FF0747-FB7F-4614-9646-7471EEFD2E71}" type="datetimeFigureOut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5" tIns="48317" rIns="96635" bIns="483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52" y="3475056"/>
            <a:ext cx="7680299" cy="3292510"/>
          </a:xfrm>
          <a:prstGeom prst="rect">
            <a:avLst/>
          </a:prstGeom>
        </p:spPr>
        <p:txBody>
          <a:bodyPr vert="horz" lIns="96635" tIns="48317" rIns="96635" bIns="483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36"/>
            <a:ext cx="4160851" cy="365090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7044" y="6948436"/>
            <a:ext cx="4162504" cy="365090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7C2389-3F85-49A3-84ED-402678B6F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9C9E4-8ADE-4102-B94E-D0BF819444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8229F0-6E87-495B-8B4F-3728960356A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D18BA-A979-4D40-945F-FCE4D378D90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2B2D9F-5119-4DB9-8A93-FDD8A9CA567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6F2B98-D01E-441C-8F20-995F06DCD9C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2840D-1B2A-47B0-9C35-F49FF08259F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FBA59-5DE7-49BB-B909-2235EE821B63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91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FBA59-5DE7-49BB-B909-2235EE821B63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107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108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FBA59-5DE7-49BB-B909-2235EE821B63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FBA59-5DE7-49BB-B909-2235EE821B63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FBA59-5DE7-49BB-B909-2235EE821B63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B1712-CA90-4F5D-8167-D393F863724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52C42-15B8-441E-ADA0-692E6C552AF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ADD4C-6F7C-4DB6-B6C3-E04840379E7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C1BC-A724-41F0-A042-00F61A83E2B8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E10F-5CFA-436F-B511-E2F32E503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70B5-0EDF-4CA2-B1A6-EA138775D79B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379A-2325-48A6-922E-0F4FD3244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DB22-F2A1-448B-99B7-3931CD575FA6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D86C-47B3-4FFF-88D9-981E228B5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D83F-82B2-4408-B016-74BB75AE98BE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4876C-48AE-445E-9233-C36225E2D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A0F3-51C8-4DD0-B41F-3377088DE90E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8C90-84F3-4A35-909F-B9F9AF23F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2977-272A-4D67-9273-53B17814B325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FC13-82BC-40BC-9AE5-C1D618DCD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1085-4B89-47C9-8703-C0AA2D3A0408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3F06-E248-4525-A185-14E50C17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46F9-64E4-4D17-9D5E-A45B3A0A9547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5E86-D453-4052-8255-224945CBE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3A06-772C-4DAD-A335-E764DA73D456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3DC8-C473-497A-8CDE-7F5F11345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EFB5-15FA-4F0E-B892-F94D61BFA2BB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26F6-2DBA-4B90-835C-CE258B5A3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70CB-3962-414F-ADC5-E326ECEAE767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9F23-CAB4-46D3-B87B-387762C6F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BCD7-26D5-4259-8DEC-4EA3D42A4EAA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1867-6C56-4F1D-B5C6-CFFD7207A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A9DB-B25B-4F9A-BCE6-C3D487DE6DA5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B161-0FA1-4C8A-BD46-3B65B0A00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F983-1B60-45BD-8344-60326E47536B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3753-E308-4935-A8DF-B322611B2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B7D1-EEAF-4FF3-85F9-7C7995C7E73F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D9A-E2C6-46E9-B09F-895403B16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A8CB6-F285-44F0-BA18-2A380EAD8F83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88D7-AE51-442C-A5CD-02C69A2A0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9C97-F1CB-41A1-BD50-CE08136B141C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5255-40B2-417D-AFA2-E033028FD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FB64-CC23-4C7D-BA6A-90BE6CF915C0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0FFE-0CDE-4BE5-A594-433CC79F8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EDD4-4D16-4F63-B83E-E545DC0818AB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E76A-CEF4-4D6C-B04F-17777435B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7C4C-3AF3-4AC0-AC4E-9BA29A6A961E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8DA0-90E4-4E6A-AF2C-6F1FF038F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79AD-02F7-4A28-8370-D5C1EE5F2074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07A9-9E5C-4C08-8B0A-E61B902AB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F05D-7ED7-48A5-88E2-418DBBF2D052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EC3A-4E5F-4B23-B3A9-43ABE1702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85BAB-39B4-4708-B90F-3F4BEE629260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2CF99-892F-48CA-92A9-D64404455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5E8B28-7C43-4CD1-8568-8D5B2A559397}" type="datetime1">
              <a:rPr lang="en-US" altLang="ja-JP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C96BF29-9907-4CA1-BE1B-0EBAD3CE5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9" r:id="rId2"/>
    <p:sldLayoutId id="2147483797" r:id="rId3"/>
    <p:sldLayoutId id="2147483790" r:id="rId4"/>
    <p:sldLayoutId id="2147483791" r:id="rId5"/>
    <p:sldLayoutId id="2147483792" r:id="rId6"/>
    <p:sldLayoutId id="2147483793" r:id="rId7"/>
    <p:sldLayoutId id="2147483798" r:id="rId8"/>
    <p:sldLayoutId id="2147483799" r:id="rId9"/>
    <p:sldLayoutId id="2147483794" r:id="rId10"/>
    <p:sldLayoutId id="21474837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meyori\Documents\My%20Dropbox\JPN%20102%20SPRING%202011\Audio%20files\Nakama2%20In-text%20CD(Ch.1-11)\03%20Track%203.wma" TargetMode="Externa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meyori\Documents\My%20Dropbox\JPN%20102%20SPRING%202011\Audio%20files\Nakama2%20In-text%20CD(Ch.1-11)\04%20Track%204.wma" TargetMode="External"/><Relationship Id="rId5" Type="http://schemas.openxmlformats.org/officeDocument/2006/relationships/image" Target="../media/image117.png"/><Relationship Id="rId4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meyori\Documents\My%20Dropbox\JPN%20102%20SPRING%202011\Audio%20files\Nakama2%20In-text%20CD(Ch.1-11)\04%20Track%204.wma" TargetMode="Externa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meyori\Documents\My%20Dropbox\JPN%20102%20SPRING%202011\Audio%20files\Nakama2%20In-text%20CD(Ch.1-11)\04%20Track%204.wma" TargetMode="External"/><Relationship Id="rId6" Type="http://schemas.openxmlformats.org/officeDocument/2006/relationships/image" Target="../media/image117.png"/><Relationship Id="rId5" Type="http://schemas.openxmlformats.org/officeDocument/2006/relationships/image" Target="../media/image120.png"/><Relationship Id="rId4" Type="http://schemas.openxmlformats.org/officeDocument/2006/relationships/image" Target="../media/image12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3.png"/><Relationship Id="rId2" Type="http://schemas.openxmlformats.org/officeDocument/2006/relationships/video" Target="file:///\\localhost\Users\yukari\Desktop\nakama1-2ndED\kanji%20mov\ch12-health\in3121.mov" TargetMode="External"/><Relationship Id="rId1" Type="http://schemas.openxmlformats.org/officeDocument/2006/relationships/video" Target="file:///\\localhost\Users\yukari\Desktop\nakama1-2ndED\kanji%20mov\ch12-health\byou4942.mov" TargetMode="Externa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2-health\tai424E.mov" TargetMode="Externa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ja-JP" dirty="0" err="1" smtClean="0">
                <a:cs typeface="HGｺﾞｼｯｸM"/>
              </a:rPr>
              <a:t>Nakama</a:t>
            </a:r>
            <a:r>
              <a:rPr lang="en-US" altLang="ja-JP" dirty="0" smtClean="0">
                <a:cs typeface="HGｺﾞｼｯｸM"/>
              </a:rPr>
              <a:t> 2</a:t>
            </a:r>
            <a:br>
              <a:rPr lang="en-US" altLang="ja-JP" dirty="0" smtClean="0">
                <a:cs typeface="HGｺﾞｼｯｸM"/>
              </a:rPr>
            </a:br>
            <a:r>
              <a:rPr lang="en-US" altLang="ja-JP" dirty="0" smtClean="0">
                <a:cs typeface="HGｺﾞｼｯｸM"/>
              </a:rPr>
              <a:t>Chapter 1</a:t>
            </a:r>
            <a:endParaRPr altLang="ja-JP" dirty="0" smtClean="0">
              <a:cs typeface="HGｺﾞｼｯｸM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523288" y="50371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ja-JP" altLang="en-US">
              <a:latin typeface="Perpetua" pitchFamily="18" charset="0"/>
              <a:cs typeface="HG創英ﾌﾟﾚｾﾞﾝｽEB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59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ja-JP" altLang="en-US" sz="3200" smtClean="0"/>
              <a:t>病気の時にすること・しないこと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9000"/>
            <a:ext cx="90281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6566" y="3702577"/>
            <a:ext cx="46350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ある（く）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家まで歩いて帰る。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572" y="2062272"/>
            <a:ext cx="477169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き（る）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あ、いたい！指を切った！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1572" y="569626"/>
            <a:ext cx="477169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ゆび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指が長いですね。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6566" y="5330483"/>
            <a:ext cx="46350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はし（る）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毎日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10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キロ走っています。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816" y="284814"/>
            <a:ext cx="1201931" cy="130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856" y="1850739"/>
            <a:ext cx="1304914" cy="12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0727" y="3513849"/>
            <a:ext cx="1260234" cy="127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4843" y="5087043"/>
            <a:ext cx="1306877" cy="1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6566" y="3702577"/>
            <a:ext cx="46350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わす（れる）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走って、ストレスを忘れます。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571" y="2062272"/>
            <a:ext cx="537785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キョウ、つよ（い）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勉強は大変です。／この薬は強いです。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1572" y="569626"/>
            <a:ext cx="477169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ベン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日本語を勉強する。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6566" y="5330483"/>
            <a:ext cx="46350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はや（い）、ソウ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朝早く起きます。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843" y="434716"/>
            <a:ext cx="1302689" cy="116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4842" y="1816250"/>
            <a:ext cx="1302689" cy="124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4843" y="3432742"/>
            <a:ext cx="1235949" cy="126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2717" y="5029917"/>
            <a:ext cx="1313045" cy="13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6566" y="2728209"/>
            <a:ext cx="46350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いた（い）、ツウ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歩きすぎて、足が痛いです。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6566" y="985124"/>
            <a:ext cx="477169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も（つ）、ジ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このかばんを持ってくれますか。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6566" y="4870014"/>
            <a:ext cx="531788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あたま、ズ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頭が痛い。／山田さんは頭がいいです。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21" y="569626"/>
            <a:ext cx="1504141" cy="1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621" y="2413416"/>
            <a:ext cx="1467290" cy="143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8631" y="4533574"/>
            <a:ext cx="1427131" cy="145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smtClean="0">
                <a:latin typeface="+mj-lt"/>
                <a:ea typeface="+mj-ea"/>
                <a:cs typeface="+mj-cs"/>
              </a:rPr>
              <a:t>読む</a:t>
            </a:r>
            <a:r>
              <a:rPr lang="ja-JP" altLang="en-US" sz="4400" noProof="0" smtClean="0">
                <a:latin typeface="+mj-lt"/>
                <a:ea typeface="+mj-ea"/>
                <a:cs typeface="+mj-cs"/>
              </a:rPr>
              <a:t>れ</a:t>
            </a: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んしゅう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P70, 71 </a:t>
            </a:r>
            <a:r>
              <a:rPr lang="ja-JP" altLang="en-US" smtClean="0"/>
              <a:t>読むれんしゅう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01" y="2038662"/>
            <a:ext cx="8962524" cy="217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99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P70, 71 </a:t>
            </a:r>
            <a:r>
              <a:rPr lang="ja-JP" altLang="en-US" smtClean="0"/>
              <a:t>読むれんしゅう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898" y="1227326"/>
            <a:ext cx="5295782" cy="5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354255"/>
            <a:ext cx="2420911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Most Japanese clinics and hospitals have their own pharmacies. A prescription drug is usually put in a small packet with instructions. Now look at the pictures and try to guess which one is a pharmacy packet.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08934"/>
            <a:ext cx="1282723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れんしゅう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altLang="ja-JP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609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/>
          <a:srcRect t="27414" b="22742"/>
          <a:stretch>
            <a:fillRect/>
          </a:stretch>
        </p:blipFill>
        <p:spPr bwMode="auto">
          <a:xfrm>
            <a:off x="457200" y="3810000"/>
            <a:ext cx="815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3625" y="274638"/>
            <a:ext cx="3952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5275"/>
            <a:ext cx="2514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P70, 71 </a:t>
            </a:r>
            <a:r>
              <a:rPr lang="ja-JP" altLang="en-US" smtClean="0"/>
              <a:t>読むれんしゅう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10" y="1708880"/>
            <a:ext cx="2510852" cy="114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407" y="3033912"/>
            <a:ext cx="8590223" cy="20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04" y="1555699"/>
            <a:ext cx="8330607" cy="516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P70, 71 </a:t>
            </a:r>
            <a:r>
              <a:rPr lang="ja-JP" altLang="en-US" smtClean="0"/>
              <a:t>読むれんしゅう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P70, 71 </a:t>
            </a:r>
            <a:r>
              <a:rPr lang="ja-JP" altLang="en-US" smtClean="0"/>
              <a:t>読むれんしゅう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99018"/>
            <a:ext cx="1446551" cy="48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138" y="2267887"/>
            <a:ext cx="6943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 smtClean="0">
                <a:latin typeface="+mn-ea"/>
              </a:rPr>
              <a:t>それはちょっと（こまるんですが）。</a:t>
            </a:r>
            <a:endParaRPr lang="en-US" altLang="ja-JP" sz="28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 smtClean="0">
                <a:latin typeface="+mn-ea"/>
              </a:rPr>
              <a:t>お大事に。</a:t>
            </a:r>
            <a:endParaRPr lang="en-US" altLang="ja-JP" sz="28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 smtClean="0">
                <a:latin typeface="+mn-ea"/>
              </a:rPr>
              <a:t>～てもいいですか。</a:t>
            </a:r>
            <a:endParaRPr lang="en-US" altLang="ja-JP" sz="28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 smtClean="0">
                <a:latin typeface="+mn-ea"/>
              </a:rPr>
              <a:t>どうしましたか。／どうしたんですか。</a:t>
            </a:r>
            <a:endParaRPr lang="en-US" altLang="ja-JP" sz="28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 smtClean="0">
                <a:latin typeface="+mn-ea"/>
              </a:rPr>
              <a:t>どうしたらいいですか。</a:t>
            </a:r>
            <a:endParaRPr lang="en-US" altLang="ja-JP" sz="28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 smtClean="0">
                <a:latin typeface="+mn-ea"/>
              </a:rPr>
              <a:t>はい</a:t>
            </a:r>
            <a:r>
              <a:rPr lang="en-US" altLang="ja-JP" sz="2800" dirty="0" smtClean="0">
                <a:latin typeface="+mn-ea"/>
              </a:rPr>
              <a:t>/</a:t>
            </a:r>
            <a:r>
              <a:rPr lang="ja-JP" altLang="en-US" sz="2800" smtClean="0">
                <a:latin typeface="+mn-ea"/>
              </a:rPr>
              <a:t>ええ、かまいません。／どうぞ。／もちろん。</a:t>
            </a:r>
            <a:endParaRPr lang="en-US" altLang="ja-JP" sz="28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 smtClean="0">
                <a:latin typeface="+mn-ea"/>
              </a:rPr>
              <a:t>はじめてなんですが。</a:t>
            </a:r>
            <a:endParaRPr lang="en-US" altLang="ja-JP" sz="2800" dirty="0" smtClean="0">
              <a:latin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FFDF3-1FD2-442B-97F0-24B961B7D90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/>
              <a:t>P36 </a:t>
            </a:r>
            <a:r>
              <a:rPr lang="ja-JP" altLang="en-US" sz="3600" smtClean="0"/>
              <a:t>新しいひょうげん</a:t>
            </a:r>
            <a:r>
              <a:rPr lang="en-US" altLang="ja-JP" sz="3600" dirty="0" smtClean="0"/>
              <a:t>(expressions)</a:t>
            </a:r>
            <a:br>
              <a:rPr lang="en-US" altLang="ja-JP" sz="3600" dirty="0" smtClean="0"/>
            </a:br>
            <a:r>
              <a:rPr lang="ja-JP" altLang="en-US" sz="3600" smtClean="0"/>
              <a:t>「びょういんで」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6CD7C-293B-4A61-9C43-A2ACAD6E324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smtClean="0"/>
              <a:t>びょういんで</a:t>
            </a:r>
            <a:endParaRPr lang="en-US" sz="3600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138" y="2352675"/>
            <a:ext cx="431006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6553200" y="1803400"/>
            <a:ext cx="2397125" cy="874713"/>
          </a:xfrm>
          <a:prstGeom prst="wedgeRoundRectCallout">
            <a:avLst>
              <a:gd name="adj1" fmla="val -70251"/>
              <a:gd name="adj2" fmla="val 9338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どうしましたか。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19075" y="1914525"/>
            <a:ext cx="2792413" cy="876300"/>
          </a:xfrm>
          <a:prstGeom prst="wedgeRoundRectCallout">
            <a:avLst>
              <a:gd name="adj1" fmla="val 41477"/>
              <a:gd name="adj2" fmla="val 1022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ちょっと</a:t>
            </a:r>
            <a:endParaRPr lang="en-US" altLang="ja-JP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のどがいたいんです。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553200" y="3040063"/>
            <a:ext cx="2397125" cy="1493837"/>
          </a:xfrm>
          <a:prstGeom prst="wedgeRoundRectCallout">
            <a:avLst>
              <a:gd name="adj1" fmla="val -76161"/>
              <a:gd name="adj2" fmla="val -671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少しのどがあかいですね。一日に三回くすりを飲んで下さい。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553200" y="5229225"/>
            <a:ext cx="2397125" cy="876300"/>
          </a:xfrm>
          <a:prstGeom prst="wedgeRoundRectCallout">
            <a:avLst>
              <a:gd name="adj1" fmla="val -75623"/>
              <a:gd name="adj2" fmla="val -18603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おだいじに。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3D0E0-F849-41B7-8FCA-13A43A6FFA0E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smtClean="0"/>
              <a:t>びょういんで</a:t>
            </a:r>
            <a:endParaRPr lang="en-US" sz="3600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138" y="2352675"/>
            <a:ext cx="431006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6553200" y="1803400"/>
            <a:ext cx="2397125" cy="874713"/>
          </a:xfrm>
          <a:prstGeom prst="wedgeRoundRectCallout">
            <a:avLst>
              <a:gd name="adj1" fmla="val -70251"/>
              <a:gd name="adj2" fmla="val 9338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①</a:t>
            </a:r>
            <a:r>
              <a:rPr lang="en-US" altLang="ja-JP" sz="2000" b="1" dirty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What’s wrong?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19075" y="1914525"/>
            <a:ext cx="2792413" cy="876300"/>
          </a:xfrm>
          <a:prstGeom prst="wedgeRoundRectCallout">
            <a:avLst>
              <a:gd name="adj1" fmla="val 41477"/>
              <a:gd name="adj2" fmla="val 1022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②しょうじょう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553200" y="3040063"/>
            <a:ext cx="2397125" cy="1493837"/>
          </a:xfrm>
          <a:prstGeom prst="wedgeRoundRectCallout">
            <a:avLst>
              <a:gd name="adj1" fmla="val -76161"/>
              <a:gd name="adj2" fmla="val -671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③アドバイス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553200" y="5229225"/>
            <a:ext cx="2397125" cy="876300"/>
          </a:xfrm>
          <a:prstGeom prst="wedgeRoundRectCallout">
            <a:avLst>
              <a:gd name="adj1" fmla="val -75623"/>
              <a:gd name="adj2" fmla="val -18603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④</a:t>
            </a:r>
            <a:r>
              <a:rPr lang="en-US" altLang="ja-JP" sz="2000" b="1" dirty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Take care.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ダイアローグ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P43 </a:t>
            </a:r>
            <a:r>
              <a:rPr lang="ja-JP" altLang="en-US" smtClean="0"/>
              <a:t>ダ</a:t>
            </a:r>
            <a:r>
              <a:rPr lang="ja-JP" altLang="en-US"/>
              <a:t>イアローグ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ja-JP" altLang="en-US" sz="2800" smtClean="0"/>
              <a:t>熱があるんです。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5469" y="2379163"/>
            <a:ext cx="7233313" cy="18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P43 </a:t>
            </a:r>
            <a:r>
              <a:rPr lang="ja-JP" altLang="en-US" smtClean="0"/>
              <a:t>ダ</a:t>
            </a:r>
            <a:r>
              <a:rPr lang="ja-JP" altLang="en-US"/>
              <a:t>イアローグ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ja-JP" altLang="en-US" sz="2800" smtClean="0"/>
              <a:t>熱があるんです。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625" y="1924334"/>
            <a:ext cx="7687248" cy="47050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9729" y="20808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869" y="17524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2457" y="21218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0332" y="45984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2953" y="43591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P43 </a:t>
            </a:r>
            <a:r>
              <a:rPr lang="ja-JP" altLang="en-US" smtClean="0"/>
              <a:t>ダ</a:t>
            </a:r>
            <a:r>
              <a:rPr lang="ja-JP" altLang="en-US"/>
              <a:t>イアローグ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17638"/>
            <a:ext cx="6405942" cy="296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256" y="4421875"/>
            <a:ext cx="7055893" cy="206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3685" y="1767337"/>
            <a:ext cx="2013115" cy="131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00801" y="1753689"/>
            <a:ext cx="544229" cy="266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815" y="284869"/>
            <a:ext cx="7172546" cy="62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7666" y="243925"/>
            <a:ext cx="1850362" cy="159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727507" y="189333"/>
            <a:ext cx="544229" cy="266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490" y="793775"/>
            <a:ext cx="8775510" cy="20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59" y="3859963"/>
            <a:ext cx="2358433" cy="199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1116" y="3954777"/>
            <a:ext cx="2662166" cy="189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19001" y="3954777"/>
            <a:ext cx="544229" cy="266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7646" y="3913833"/>
            <a:ext cx="544229" cy="266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987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smtClean="0"/>
              <a:t>なかま２　第一課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smtClean="0"/>
              <a:t>健康（けんこう）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2700" dirty="0" smtClean="0"/>
              <a:t>Health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3FAE-4BCB-40EA-9C85-F49024A4042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8" y="2259013"/>
            <a:ext cx="4521200" cy="4097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23" y="4524545"/>
            <a:ext cx="7981950" cy="188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253" y="1364772"/>
            <a:ext cx="4871398" cy="299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5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P45 </a:t>
            </a:r>
            <a:r>
              <a:rPr lang="ja-JP" altLang="en-US" smtClean="0"/>
              <a:t>ダ</a:t>
            </a:r>
            <a:r>
              <a:rPr lang="ja-JP" altLang="en-US"/>
              <a:t>イアロー</a:t>
            </a:r>
            <a:r>
              <a:rPr lang="ja-JP" altLang="en-US" smtClean="0"/>
              <a:t>グの後で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4138" y="5213445"/>
            <a:ext cx="914400" cy="286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80495" y="5652448"/>
            <a:ext cx="1471683" cy="286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7829" y="5638800"/>
            <a:ext cx="1471683" cy="286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58605" y="517249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かおいろが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4264" y="5597015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行った方がいい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253" y="559701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気分がわる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smtClean="0">
                <a:latin typeface="+mj-lt"/>
                <a:ea typeface="+mj-ea"/>
                <a:cs typeface="+mj-cs"/>
              </a:rPr>
              <a:t>日本の文化（ぶんか）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200" smtClean="0"/>
              <a:t>どうして日本人の平均寿命（へいきんじゅみょう）は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smtClean="0"/>
              <a:t>高いと思いますか。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5904" y="2317750"/>
            <a:ext cx="3319946" cy="305435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smtClean="0"/>
              <a:t>けいざいと平均寿命（へいきんじゅみょう）は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smtClean="0"/>
              <a:t>どんなかんけい（</a:t>
            </a:r>
            <a:r>
              <a:rPr lang="en-US" altLang="ja-JP" sz="3200" dirty="0" smtClean="0"/>
              <a:t>relationship)</a:t>
            </a:r>
            <a:r>
              <a:rPr lang="ja-JP" altLang="en-US" sz="3200" smtClean="0"/>
              <a:t>がありますか。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417638"/>
            <a:ext cx="63246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82923" y="6444477"/>
            <a:ext cx="155575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http://web-japan.org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6553200" y="2692400"/>
            <a:ext cx="7874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17" idx="6"/>
          </p:cNvCxnSpPr>
          <p:nvPr/>
        </p:nvCxnSpPr>
        <p:spPr>
          <a:xfrm rot="10800000">
            <a:off x="7340600" y="2787650"/>
            <a:ext cx="825500" cy="4254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66100" y="3213100"/>
            <a:ext cx="77470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smtClean="0"/>
              <a:t>アメリカ</a:t>
            </a:r>
            <a:endParaRPr lang="en-US" sz="1200" dirty="0"/>
          </a:p>
        </p:txBody>
      </p:sp>
      <p:sp>
        <p:nvSpPr>
          <p:cNvPr id="21" name="Oval 20"/>
          <p:cNvSpPr/>
          <p:nvPr/>
        </p:nvSpPr>
        <p:spPr>
          <a:xfrm>
            <a:off x="5486877" y="2171700"/>
            <a:ext cx="7874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4477" y="2501900"/>
            <a:ext cx="7874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90027" y="1556137"/>
            <a:ext cx="77470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smtClean="0"/>
              <a:t>かんこく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959100" y="2085201"/>
            <a:ext cx="110537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smtClean="0"/>
              <a:t>ちゅうごく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5628268" y="1907168"/>
            <a:ext cx="338564" cy="1905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68699" y="2362201"/>
            <a:ext cx="673101" cy="13969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smtClean="0"/>
              <a:t>どれぐらい</a:t>
            </a:r>
            <a:r>
              <a:rPr lang="en-US" altLang="ja-JP" sz="3200" dirty="0" smtClean="0"/>
              <a:t> </a:t>
            </a:r>
            <a:r>
              <a:rPr lang="ja-JP" altLang="en-US" sz="3200" smtClean="0"/>
              <a:t>あぶらを とっていますか？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66782" y="6376237"/>
            <a:ext cx="467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smtClean="0"/>
              <a:t>健康長寿ネット：</a:t>
            </a:r>
            <a:r>
              <a:rPr lang="en-US" sz="1200" dirty="0" smtClean="0"/>
              <a:t>http://www.tyojyu.or.jp/hp/page000000900/hpg000000876.htm</a:t>
            </a:r>
            <a:endParaRPr lang="en-US" sz="1200" dirty="0"/>
          </a:p>
        </p:txBody>
      </p:sp>
      <p:pic>
        <p:nvPicPr>
          <p:cNvPr id="19458" name="Picture 2" descr="先進国における脂肪摂取量の比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1642280"/>
            <a:ext cx="5681342" cy="4714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smtClean="0"/>
              <a:t>和食はどうして体にいいのでしょうか。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2510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213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ぶんぽう</a:t>
            </a:r>
            <a:r>
              <a:rPr lang="ja-JP" altLang="en-US" dirty="0" smtClean="0"/>
              <a:t>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E9162-6F21-47D5-AF2E-8D88779B036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6FBC6-2AE8-4EDF-9AA8-85F8BE7853AC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ぶんぽ</a:t>
            </a:r>
            <a:r>
              <a:rPr lang="ja-JP" altLang="en-US" sz="3200" smtClean="0"/>
              <a:t>う１</a:t>
            </a:r>
            <a:r>
              <a:rPr lang="en-US" altLang="ja-JP" sz="3200" dirty="0" smtClean="0"/>
              <a:t>:Expressing capability </a:t>
            </a:r>
            <a:br>
              <a:rPr lang="en-US" altLang="ja-JP" sz="3200" dirty="0" smtClean="0"/>
            </a:br>
            <a:r>
              <a:rPr lang="en-US" altLang="ja-JP" sz="3200" dirty="0" smtClean="0"/>
              <a:t>		 using the potential forms of verb</a:t>
            </a:r>
            <a:endParaRPr lang="ja-JP" altLang="en-US" sz="3200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4635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716213"/>
            <a:ext cx="5461000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219075" y="1839913"/>
            <a:ext cx="2792413" cy="876300"/>
          </a:xfrm>
          <a:prstGeom prst="wedgeRoundRectCallout">
            <a:avLst>
              <a:gd name="adj1" fmla="val 26719"/>
              <a:gd name="adj2" fmla="val 9926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かんじがいくつ</a:t>
            </a:r>
            <a:endParaRPr lang="en-US" altLang="ja-JP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u="sng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読めます</a:t>
            </a: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か。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894388" y="1670050"/>
            <a:ext cx="2792412" cy="876300"/>
          </a:xfrm>
          <a:prstGeom prst="wedgeRoundRectCallout">
            <a:avLst>
              <a:gd name="adj1" fmla="val -36925"/>
              <a:gd name="adj2" fmla="val 1272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１００ぐらい</a:t>
            </a:r>
            <a:endParaRPr lang="en-US" altLang="ja-JP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u="sng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読めます</a:t>
            </a:r>
            <a:r>
              <a:rPr lang="ja-JP" altLang="en-US" sz="2000" b="1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0038" y="2716213"/>
            <a:ext cx="766762" cy="331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01813"/>
            <a:ext cx="8229600" cy="5056187"/>
          </a:xfrm>
        </p:spPr>
        <p:txBody>
          <a:bodyPr/>
          <a:lstStyle/>
          <a:p>
            <a:pPr eaLnBrk="1" hangingPunct="1"/>
            <a:r>
              <a:rPr lang="en-US" altLang="ja-JP" sz="2800" smtClean="0"/>
              <a:t>The younger generation now drops the </a:t>
            </a:r>
            <a:r>
              <a:rPr lang="ja-JP" altLang="en-US" sz="2800" smtClean="0"/>
              <a:t>ら </a:t>
            </a:r>
            <a:r>
              <a:rPr lang="en-US" altLang="ja-JP" sz="2800" smtClean="0"/>
              <a:t>out of </a:t>
            </a:r>
            <a:r>
              <a:rPr lang="ja-JP" altLang="en-US" sz="2800" smtClean="0"/>
              <a:t>～られる</a:t>
            </a:r>
            <a:r>
              <a:rPr lang="en-US" altLang="ja-JP" sz="2800" smtClean="0"/>
              <a:t> in </a:t>
            </a:r>
            <a:r>
              <a:rPr lang="ja-JP" altLang="en-US" sz="2800" smtClean="0"/>
              <a:t>る</a:t>
            </a:r>
            <a:r>
              <a:rPr lang="en-US" altLang="ja-JP" sz="2800" smtClean="0"/>
              <a:t>-verb potential forms in colloquial speech.</a:t>
            </a:r>
          </a:p>
          <a:p>
            <a:pPr lvl="1" eaLnBrk="1" hangingPunct="1"/>
            <a:r>
              <a:rPr lang="ja-JP" altLang="en-US" sz="2400" smtClean="0"/>
              <a:t>食べ</a:t>
            </a:r>
            <a:r>
              <a:rPr lang="ja-JP" altLang="en-US" sz="2400" smtClean="0">
                <a:solidFill>
                  <a:srgbClr val="FF0000"/>
                </a:solidFill>
              </a:rPr>
              <a:t>ら</a:t>
            </a:r>
            <a:r>
              <a:rPr lang="ja-JP" altLang="en-US" sz="2400" smtClean="0"/>
              <a:t>れる→食べれる、　寝</a:t>
            </a:r>
            <a:r>
              <a:rPr lang="ja-JP" altLang="en-US" sz="2400" smtClean="0">
                <a:solidFill>
                  <a:srgbClr val="FF0000"/>
                </a:solidFill>
              </a:rPr>
              <a:t>ら</a:t>
            </a:r>
            <a:r>
              <a:rPr lang="ja-JP" altLang="en-US" sz="2400" smtClean="0"/>
              <a:t>れる→寝れる</a:t>
            </a:r>
            <a:endParaRPr lang="en-US" altLang="ja-JP" sz="2400" smtClean="0"/>
          </a:p>
          <a:p>
            <a:pPr eaLnBrk="1" hangingPunct="1"/>
            <a:r>
              <a:rPr lang="en-US" altLang="ja-JP" sz="2800" smtClean="0"/>
              <a:t>Potential form and particles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800" smtClean="0"/>
              <a:t>　Direct object marker </a:t>
            </a:r>
            <a:r>
              <a:rPr lang="en-US" altLang="ja-JP" sz="2800" smtClean="0">
                <a:solidFill>
                  <a:srgbClr val="FF0000"/>
                </a:solidFill>
              </a:rPr>
              <a:t>can be </a:t>
            </a:r>
            <a:r>
              <a:rPr lang="ja-JP" altLang="en-US" sz="2800" smtClean="0">
                <a:solidFill>
                  <a:srgbClr val="FF0000"/>
                </a:solidFill>
              </a:rPr>
              <a:t>を</a:t>
            </a:r>
            <a:r>
              <a:rPr lang="en-US" altLang="ja-JP" sz="2800" smtClean="0">
                <a:solidFill>
                  <a:srgbClr val="FF0000"/>
                </a:solidFill>
              </a:rPr>
              <a:t> or </a:t>
            </a:r>
            <a:r>
              <a:rPr lang="ja-JP" altLang="en-US" sz="2800" smtClean="0">
                <a:solidFill>
                  <a:srgbClr val="FF0000"/>
                </a:solidFill>
              </a:rPr>
              <a:t>が</a:t>
            </a:r>
            <a:r>
              <a:rPr lang="en-US" altLang="ja-JP" sz="2800" smtClean="0"/>
              <a:t>, </a:t>
            </a:r>
            <a:r>
              <a:rPr lang="en-US" altLang="ja-JP" sz="2800" u="sng" smtClean="0"/>
              <a:t>except </a:t>
            </a:r>
            <a:r>
              <a:rPr lang="ja-JP" altLang="en-US" sz="2800" u="sng" smtClean="0"/>
              <a:t>できる</a:t>
            </a:r>
            <a:r>
              <a:rPr lang="en-US" altLang="ja-JP" sz="2800" u="sng" smtClean="0"/>
              <a:t>, which takes only </a:t>
            </a:r>
            <a:r>
              <a:rPr lang="ja-JP" altLang="en-US" sz="2800" u="sng" smtClean="0"/>
              <a:t>が</a:t>
            </a:r>
            <a:r>
              <a:rPr lang="en-US" altLang="ja-JP" sz="2800" smtClean="0"/>
              <a:t>.</a:t>
            </a:r>
          </a:p>
          <a:p>
            <a:pPr lvl="1" eaLnBrk="1" hangingPunct="1"/>
            <a:r>
              <a:rPr lang="ja-JP" altLang="en-US" sz="2500" smtClean="0"/>
              <a:t>肉を　食べます。</a:t>
            </a:r>
            <a:endParaRPr lang="en-US" altLang="ja-JP" sz="2500" smtClean="0"/>
          </a:p>
          <a:p>
            <a:pPr lvl="1" eaLnBrk="1" hangingPunct="1"/>
            <a:r>
              <a:rPr lang="en-US" altLang="ja-JP" sz="2500" smtClean="0"/>
              <a:t>→　</a:t>
            </a:r>
            <a:r>
              <a:rPr lang="ja-JP" altLang="en-US" sz="2500" smtClean="0"/>
              <a:t>肉</a:t>
            </a:r>
            <a:r>
              <a:rPr lang="ja-JP" altLang="en-US" sz="2500" smtClean="0">
                <a:solidFill>
                  <a:srgbClr val="FF0000"/>
                </a:solidFill>
              </a:rPr>
              <a:t>を／が</a:t>
            </a:r>
            <a:r>
              <a:rPr lang="ja-JP" altLang="en-US" sz="2500" smtClean="0"/>
              <a:t>　食べられます。</a:t>
            </a:r>
            <a:endParaRPr lang="en-US" altLang="ja-JP" sz="2500" smtClean="0"/>
          </a:p>
          <a:p>
            <a:pPr lvl="1" eaLnBrk="1" hangingPunct="1"/>
            <a:r>
              <a:rPr lang="ja-JP" altLang="en-US" sz="2500" smtClean="0"/>
              <a:t>テニスをします。</a:t>
            </a:r>
            <a:endParaRPr lang="en-US" altLang="ja-JP" sz="2500" smtClean="0"/>
          </a:p>
          <a:p>
            <a:pPr lvl="1" eaLnBrk="1" hangingPunct="1"/>
            <a:r>
              <a:rPr lang="en-US" altLang="ja-JP" sz="2500" smtClean="0"/>
              <a:t>→　</a:t>
            </a:r>
            <a:r>
              <a:rPr lang="ja-JP" altLang="en-US" sz="2500" smtClean="0"/>
              <a:t>テニス</a:t>
            </a:r>
            <a:r>
              <a:rPr lang="ja-JP" altLang="en-US" sz="2500" smtClean="0">
                <a:solidFill>
                  <a:srgbClr val="FF0000"/>
                </a:solidFill>
              </a:rPr>
              <a:t>が（</a:t>
            </a:r>
            <a:r>
              <a:rPr lang="en-US" altLang="ja-JP" sz="2500" smtClean="0">
                <a:solidFill>
                  <a:srgbClr val="FF0000"/>
                </a:solidFill>
              </a:rPr>
              <a:t>X</a:t>
            </a:r>
            <a:r>
              <a:rPr lang="ja-JP" altLang="en-US" sz="2500" smtClean="0">
                <a:solidFill>
                  <a:srgbClr val="FF0000"/>
                </a:solidFill>
              </a:rPr>
              <a:t>を）　</a:t>
            </a:r>
            <a:r>
              <a:rPr lang="ja-JP" altLang="en-US" sz="2500" smtClean="0"/>
              <a:t>できます。</a:t>
            </a:r>
            <a:endParaRPr lang="en-US" altLang="ja-JP" sz="250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ぶんぽ</a:t>
            </a:r>
            <a:r>
              <a:rPr lang="ja-JP" altLang="en-US" sz="3200" smtClean="0"/>
              <a:t>う１</a:t>
            </a:r>
            <a:r>
              <a:rPr lang="en-US" altLang="ja-JP" sz="3200" dirty="0" smtClean="0"/>
              <a:t>:Expressing capability </a:t>
            </a:r>
            <a:br>
              <a:rPr lang="en-US" altLang="ja-JP" sz="3200" dirty="0" smtClean="0"/>
            </a:br>
            <a:r>
              <a:rPr lang="en-US" altLang="ja-JP" sz="3200" dirty="0" smtClean="0"/>
              <a:t>		 using the potential forms of verb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054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Irregular verb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sz="2900" smtClean="0"/>
              <a:t>する　</a:t>
            </a:r>
            <a:r>
              <a:rPr lang="en-US" altLang="ja-JP" sz="2900" dirty="0" smtClean="0"/>
              <a:t>→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sz="2900" smtClean="0"/>
              <a:t>くる　</a:t>
            </a:r>
            <a:r>
              <a:rPr lang="en-US" altLang="ja-JP" sz="2900" dirty="0" smtClean="0"/>
              <a:t>→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る</a:t>
            </a:r>
            <a:r>
              <a:rPr lang="en-US" altLang="ja-JP" dirty="0" smtClean="0"/>
              <a:t>-verb</a:t>
            </a:r>
            <a:r>
              <a:rPr lang="ja-JP" altLang="en-US" smtClean="0"/>
              <a:t>：</a:t>
            </a:r>
            <a:r>
              <a:rPr lang="en-US" altLang="ja-JP" dirty="0" smtClean="0"/>
              <a:t>stem+</a:t>
            </a:r>
            <a:r>
              <a:rPr lang="ja-JP" altLang="en-US" smtClean="0"/>
              <a:t>られる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sz="2900" smtClean="0"/>
              <a:t>寝る　</a:t>
            </a:r>
            <a:r>
              <a:rPr lang="en-US" altLang="ja-JP" sz="2900" dirty="0" smtClean="0"/>
              <a:t>→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sz="2900" smtClean="0"/>
              <a:t>おきる　</a:t>
            </a:r>
            <a:r>
              <a:rPr lang="en-US" altLang="ja-JP" sz="2900" dirty="0" smtClean="0"/>
              <a:t>→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う</a:t>
            </a:r>
            <a:r>
              <a:rPr lang="en-US" altLang="ja-JP" dirty="0" smtClean="0"/>
              <a:t>-verb</a:t>
            </a:r>
            <a:r>
              <a:rPr lang="ja-JP" altLang="en-US" smtClean="0"/>
              <a:t>：</a:t>
            </a:r>
            <a:r>
              <a:rPr lang="en-US" altLang="ja-JP" dirty="0" smtClean="0"/>
              <a:t>[u] </a:t>
            </a:r>
            <a:r>
              <a:rPr lang="en-US" altLang="ja-JP" dirty="0" smtClean="0">
                <a:sym typeface="Wingdings" pitchFamily="-65" charset="2"/>
              </a:rPr>
              <a:t> [e]+</a:t>
            </a:r>
            <a:r>
              <a:rPr lang="ja-JP" altLang="en-US" smtClean="0">
                <a:sym typeface="Wingdings" pitchFamily="-65" charset="2"/>
              </a:rPr>
              <a:t>る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sz="2900" smtClean="0"/>
              <a:t>読む　</a:t>
            </a:r>
            <a:r>
              <a:rPr lang="en-US" altLang="ja-JP" sz="2900" dirty="0" smtClean="0"/>
              <a:t>→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sz="2900" smtClean="0"/>
              <a:t>会う　</a:t>
            </a:r>
            <a:r>
              <a:rPr lang="en-US" altLang="ja-JP" sz="2900" dirty="0" smtClean="0"/>
              <a:t>→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2133600"/>
            <a:ext cx="1447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>
                <a:solidFill>
                  <a:srgbClr val="FF0000"/>
                </a:solidFill>
              </a:rPr>
              <a:t>できる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667000"/>
            <a:ext cx="1447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>
                <a:solidFill>
                  <a:srgbClr val="FF0000"/>
                </a:solidFill>
              </a:rPr>
              <a:t>こられる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3810000"/>
            <a:ext cx="1447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>
                <a:solidFill>
                  <a:srgbClr val="FF0000"/>
                </a:solidFill>
              </a:rPr>
              <a:t>寝られる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4343400"/>
            <a:ext cx="20574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>
                <a:solidFill>
                  <a:srgbClr val="FF0000"/>
                </a:solidFill>
              </a:rPr>
              <a:t>おきられる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5410200"/>
            <a:ext cx="1447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>
                <a:solidFill>
                  <a:srgbClr val="FF0000"/>
                </a:solidFill>
              </a:rPr>
              <a:t>読める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5943600"/>
            <a:ext cx="1447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>
                <a:solidFill>
                  <a:srgbClr val="FF0000"/>
                </a:solidFill>
              </a:rPr>
              <a:t>会える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graphicFrame>
        <p:nvGraphicFramePr>
          <p:cNvPr id="52266" name="Group 42"/>
          <p:cNvGraphicFramePr>
            <a:graphicFrameLocks noGrp="1"/>
          </p:cNvGraphicFramePr>
          <p:nvPr/>
        </p:nvGraphicFramePr>
        <p:xfrm>
          <a:off x="4572000" y="1600200"/>
          <a:ext cx="4495799" cy="4967923"/>
        </p:xfrm>
        <a:graphic>
          <a:graphicData uri="http://schemas.openxmlformats.org/drawingml/2006/table">
            <a:tbl>
              <a:tblPr/>
              <a:tblGrid>
                <a:gridCol w="1006871"/>
                <a:gridCol w="1006871"/>
                <a:gridCol w="889794"/>
                <a:gridCol w="1592263"/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た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持たない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さ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話さない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か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書かない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あ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ない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-form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ち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持ちます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し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話します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き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書きます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い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ます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-form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つ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持つ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す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話す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く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書く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う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Dic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.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て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持てる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せ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話せる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け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書ける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え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Potential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ば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と</a:t>
                      </a: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持とう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そ</a:t>
                      </a: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話そう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こ</a:t>
                      </a: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書こう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お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Volitional 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>
            <a:off x="4191000" y="1600200"/>
            <a:ext cx="381000" cy="5105400"/>
          </a:xfrm>
          <a:prstGeom prst="leftBrace">
            <a:avLst>
              <a:gd name="adj1" fmla="val 8333"/>
              <a:gd name="adj2" fmla="val 6999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ぶんぽ</a:t>
            </a:r>
            <a:r>
              <a:rPr lang="ja-JP" altLang="en-US" sz="3200" smtClean="0"/>
              <a:t>う１</a:t>
            </a:r>
            <a:r>
              <a:rPr lang="en-US" altLang="ja-JP" sz="3200" dirty="0" smtClean="0"/>
              <a:t>:Expressing capability </a:t>
            </a:r>
            <a:br>
              <a:rPr lang="en-US" altLang="ja-JP" sz="3200" dirty="0" smtClean="0"/>
            </a:br>
            <a:r>
              <a:rPr lang="en-US" altLang="ja-JP" sz="3200" dirty="0" smtClean="0"/>
              <a:t>		 using the potential forms of verb</a:t>
            </a:r>
            <a:endParaRPr lang="ja-JP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4533900"/>
            <a:ext cx="4572000" cy="1081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213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9EDA-83DF-4D8F-8B07-40AC1216ECB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2890838"/>
            <a:ext cx="89519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098800" y="4137025"/>
            <a:ext cx="30480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Rounded Rectangle 6"/>
          <p:cNvSpPr/>
          <p:nvPr/>
        </p:nvSpPr>
        <p:spPr>
          <a:xfrm>
            <a:off x="3238500" y="4592638"/>
            <a:ext cx="30480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Rounded Rectangle 7"/>
          <p:cNvSpPr/>
          <p:nvPr/>
        </p:nvSpPr>
        <p:spPr>
          <a:xfrm>
            <a:off x="3098800" y="5033963"/>
            <a:ext cx="30480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Rounded Rectangle 8"/>
          <p:cNvSpPr/>
          <p:nvPr/>
        </p:nvSpPr>
        <p:spPr>
          <a:xfrm>
            <a:off x="4241800" y="4137025"/>
            <a:ext cx="45720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4321175" y="4592638"/>
            <a:ext cx="53340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4241800" y="5062538"/>
            <a:ext cx="45720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5599113" y="4151313"/>
            <a:ext cx="195262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5722938" y="4622800"/>
            <a:ext cx="22860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Rounded Rectangle 13"/>
          <p:cNvSpPr/>
          <p:nvPr/>
        </p:nvSpPr>
        <p:spPr>
          <a:xfrm>
            <a:off x="5613400" y="5078413"/>
            <a:ext cx="195263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6745288" y="4165600"/>
            <a:ext cx="103505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Rounded Rectangle 15"/>
          <p:cNvSpPr/>
          <p:nvPr/>
        </p:nvSpPr>
        <p:spPr>
          <a:xfrm>
            <a:off x="6865938" y="4546600"/>
            <a:ext cx="91440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Rounded Rectangle 16"/>
          <p:cNvSpPr/>
          <p:nvPr/>
        </p:nvSpPr>
        <p:spPr>
          <a:xfrm>
            <a:off x="6745288" y="5092700"/>
            <a:ext cx="103505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Rounded Rectangle 17"/>
          <p:cNvSpPr/>
          <p:nvPr/>
        </p:nvSpPr>
        <p:spPr>
          <a:xfrm>
            <a:off x="8397875" y="4165600"/>
            <a:ext cx="288925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Rounded Rectangle 18"/>
          <p:cNvSpPr/>
          <p:nvPr/>
        </p:nvSpPr>
        <p:spPr>
          <a:xfrm>
            <a:off x="8497888" y="4606925"/>
            <a:ext cx="30480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Rounded Rectangle 19"/>
          <p:cNvSpPr/>
          <p:nvPr/>
        </p:nvSpPr>
        <p:spPr>
          <a:xfrm>
            <a:off x="8389938" y="5092700"/>
            <a:ext cx="296862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ぶんぽ</a:t>
            </a:r>
            <a:r>
              <a:rPr lang="ja-JP" altLang="en-US" sz="3200" smtClean="0"/>
              <a:t>う１</a:t>
            </a:r>
            <a:r>
              <a:rPr lang="en-US" altLang="ja-JP" sz="3200" dirty="0" smtClean="0"/>
              <a:t>:Expressing capability </a:t>
            </a:r>
            <a:br>
              <a:rPr lang="en-US" altLang="ja-JP" sz="3200" dirty="0" smtClean="0"/>
            </a:br>
            <a:r>
              <a:rPr lang="en-US" altLang="ja-JP" sz="3200" dirty="0" smtClean="0"/>
              <a:t>		 using the potential forms of verb</a:t>
            </a:r>
            <a:endParaRPr lang="ja-JP" altLang="en-US" sz="3200" dirty="0"/>
          </a:p>
        </p:txBody>
      </p:sp>
      <p:sp>
        <p:nvSpPr>
          <p:cNvPr id="31763" name="Rectangle 24"/>
          <p:cNvSpPr>
            <a:spLocks noChangeArrowheads="1"/>
          </p:cNvSpPr>
          <p:nvPr/>
        </p:nvSpPr>
        <p:spPr bwMode="auto">
          <a:xfrm>
            <a:off x="457200" y="1704975"/>
            <a:ext cx="82899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The potential forms of all verbs </a:t>
            </a:r>
            <a:r>
              <a:rPr lang="en-US" altLang="ja-JP" sz="2800">
                <a:solidFill>
                  <a:srgbClr val="FF0000"/>
                </a:solidFill>
                <a:latin typeface="Calibri" pitchFamily="34" charset="0"/>
              </a:rPr>
              <a:t>conjugate as </a:t>
            </a:r>
            <a:r>
              <a:rPr lang="ja-JP" altLang="en-US" sz="2800">
                <a:solidFill>
                  <a:srgbClr val="FF0000"/>
                </a:solidFill>
                <a:latin typeface="Calibri" pitchFamily="34" charset="0"/>
              </a:rPr>
              <a:t>る</a:t>
            </a:r>
            <a:r>
              <a:rPr lang="en-US" altLang="ja-JP" sz="2800">
                <a:solidFill>
                  <a:srgbClr val="FF0000"/>
                </a:solidFill>
                <a:latin typeface="Calibri" pitchFamily="34" charset="0"/>
              </a:rPr>
              <a:t>-verb</a:t>
            </a:r>
            <a:r>
              <a:rPr lang="en-US" altLang="ja-JP" sz="2800">
                <a:latin typeface="Calibri" pitchFamily="34" charset="0"/>
              </a:rPr>
              <a:t>.</a:t>
            </a:r>
          </a:p>
          <a:p>
            <a:r>
              <a:rPr lang="ja-JP" altLang="en-US" sz="2500">
                <a:latin typeface="Calibri" pitchFamily="34" charset="0"/>
              </a:rPr>
              <a:t>読む→読め</a:t>
            </a:r>
            <a:r>
              <a:rPr lang="ja-JP" altLang="en-US" sz="2500">
                <a:solidFill>
                  <a:srgbClr val="FF0000"/>
                </a:solidFill>
                <a:latin typeface="Calibri" pitchFamily="34" charset="0"/>
              </a:rPr>
              <a:t>る</a:t>
            </a:r>
            <a:r>
              <a:rPr lang="en-US" altLang="ja-JP" sz="2500">
                <a:latin typeface="Calibri" pitchFamily="34" charset="0"/>
              </a:rPr>
              <a:t>→</a:t>
            </a:r>
            <a:r>
              <a:rPr lang="ja-JP" altLang="en-US" sz="2500">
                <a:latin typeface="Calibri" pitchFamily="34" charset="0"/>
              </a:rPr>
              <a:t>読め</a:t>
            </a:r>
            <a:r>
              <a:rPr lang="ja-JP" altLang="en-US" sz="2500">
                <a:solidFill>
                  <a:srgbClr val="FF0000"/>
                </a:solidFill>
                <a:latin typeface="Calibri" pitchFamily="34" charset="0"/>
              </a:rPr>
              <a:t>ない</a:t>
            </a:r>
            <a:r>
              <a:rPr lang="en-US" altLang="ja-JP" sz="2500">
                <a:latin typeface="Calibri" pitchFamily="34" charset="0"/>
              </a:rPr>
              <a:t>→</a:t>
            </a:r>
            <a:r>
              <a:rPr lang="ja-JP" altLang="en-US" sz="2500">
                <a:latin typeface="Calibri" pitchFamily="34" charset="0"/>
              </a:rPr>
              <a:t>読め</a:t>
            </a:r>
            <a:r>
              <a:rPr lang="ja-JP" altLang="en-US" sz="2500">
                <a:solidFill>
                  <a:srgbClr val="FF0000"/>
                </a:solidFill>
                <a:latin typeface="Calibri" pitchFamily="34" charset="0"/>
              </a:rPr>
              <a:t>た</a:t>
            </a:r>
            <a:r>
              <a:rPr lang="en-US" altLang="ja-JP" sz="2500">
                <a:latin typeface="Calibri" pitchFamily="34" charset="0"/>
              </a:rPr>
              <a:t>→</a:t>
            </a:r>
            <a:r>
              <a:rPr lang="ja-JP" altLang="en-US" sz="2500">
                <a:latin typeface="Calibri" pitchFamily="34" charset="0"/>
              </a:rPr>
              <a:t>読め</a:t>
            </a:r>
            <a:r>
              <a:rPr lang="ja-JP" altLang="en-US" sz="2500">
                <a:solidFill>
                  <a:srgbClr val="FF0000"/>
                </a:solidFill>
                <a:latin typeface="Calibri" pitchFamily="34" charset="0"/>
              </a:rPr>
              <a:t>なかった</a:t>
            </a:r>
            <a:r>
              <a:rPr lang="ja-JP" altLang="en-US" sz="2500">
                <a:latin typeface="Calibri" pitchFamily="34" charset="0"/>
              </a:rPr>
              <a:t>→読め</a:t>
            </a:r>
            <a:r>
              <a:rPr lang="ja-JP" altLang="en-US" sz="2500">
                <a:solidFill>
                  <a:srgbClr val="FF0000"/>
                </a:solidFill>
                <a:latin typeface="Calibri" pitchFamily="34" charset="0"/>
              </a:rPr>
              <a:t>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0788"/>
            <a:ext cx="91440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519113" y="1123950"/>
            <a:ext cx="8229600" cy="1143000"/>
          </a:xfrm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5" name="Rectangle 4"/>
          <p:cNvSpPr/>
          <p:nvPr/>
        </p:nvSpPr>
        <p:spPr>
          <a:xfrm>
            <a:off x="2500313" y="465455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8113" y="4654550"/>
            <a:ext cx="1354137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8313" y="4654550"/>
            <a:ext cx="1354137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6613" y="465455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0313" y="511175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111750"/>
            <a:ext cx="1354137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8313" y="5111750"/>
            <a:ext cx="1354137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6613" y="511175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0313" y="556895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8113" y="5568950"/>
            <a:ext cx="1354137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48313" y="5568950"/>
            <a:ext cx="1354137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86613" y="556895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0313" y="6107113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48113" y="6107113"/>
            <a:ext cx="1354137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48313" y="6107113"/>
            <a:ext cx="1354137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86613" y="6107113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ja-JP" altLang="en-US" sz="3200">
                <a:latin typeface="+mj-lt"/>
                <a:ea typeface="+mj-ea"/>
                <a:cs typeface="+mj-cs"/>
              </a:rPr>
              <a:t>ぶんぽう１</a:t>
            </a:r>
            <a:r>
              <a:rPr lang="en-US" altLang="ja-JP" sz="3200">
                <a:latin typeface="+mj-lt"/>
                <a:ea typeface="+mj-ea"/>
                <a:cs typeface="+mj-cs"/>
              </a:rPr>
              <a:t>:Expressing capability </a:t>
            </a:r>
            <a:br>
              <a:rPr lang="en-US" altLang="ja-JP" sz="3200">
                <a:latin typeface="+mj-lt"/>
                <a:ea typeface="+mj-ea"/>
                <a:cs typeface="+mj-cs"/>
              </a:rPr>
            </a:br>
            <a:r>
              <a:rPr lang="en-US" altLang="ja-JP" sz="3200">
                <a:latin typeface="+mj-lt"/>
                <a:ea typeface="+mj-ea"/>
                <a:cs typeface="+mj-cs"/>
              </a:rPr>
              <a:t>		 using the potential forms of verb</a:t>
            </a:r>
            <a:endParaRPr lang="ja-JP" alt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327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666875"/>
            <a:ext cx="1543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9175"/>
            <a:ext cx="91440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28863" y="4029075"/>
            <a:ext cx="1219200" cy="430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4029075"/>
            <a:ext cx="1600200" cy="430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7675" y="4029075"/>
            <a:ext cx="1354138" cy="430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6613" y="4079875"/>
            <a:ext cx="1600200" cy="37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8863" y="4716463"/>
            <a:ext cx="1219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7438" y="4716463"/>
            <a:ext cx="1600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4716463"/>
            <a:ext cx="1712913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86613" y="4716463"/>
            <a:ext cx="1600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8863" y="5095875"/>
            <a:ext cx="1219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0" y="5095875"/>
            <a:ext cx="1570038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5095875"/>
            <a:ext cx="1712913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72325" y="5095875"/>
            <a:ext cx="1600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ぶんぽ</a:t>
            </a:r>
            <a:r>
              <a:rPr lang="ja-JP" altLang="en-US" sz="3200" smtClean="0"/>
              <a:t>う１</a:t>
            </a:r>
            <a:r>
              <a:rPr lang="en-US" altLang="ja-JP" sz="3200" dirty="0" smtClean="0"/>
              <a:t>:Expressing capability </a:t>
            </a:r>
            <a:br>
              <a:rPr lang="en-US" altLang="ja-JP" sz="3200" dirty="0" smtClean="0"/>
            </a:br>
            <a:r>
              <a:rPr lang="en-US" altLang="ja-JP" sz="3200" dirty="0" smtClean="0"/>
              <a:t>		 using the potential forms of verb</a:t>
            </a:r>
            <a:endParaRPr lang="ja-JP" altLang="en-US" sz="3200" dirty="0"/>
          </a:p>
        </p:txBody>
      </p:sp>
      <p:pic>
        <p:nvPicPr>
          <p:cNvPr id="338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08150"/>
            <a:ext cx="1543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2338388"/>
            <a:ext cx="890587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19338" y="386080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3338" y="3860800"/>
            <a:ext cx="1355725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7338" y="3860800"/>
            <a:ext cx="1355725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7538" y="386080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9338" y="431800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3338" y="4318000"/>
            <a:ext cx="1355725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7338" y="4318000"/>
            <a:ext cx="1355725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7538" y="431800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ぶんぽ</a:t>
            </a:r>
            <a:r>
              <a:rPr lang="ja-JP" altLang="en-US" sz="3200" smtClean="0"/>
              <a:t>う１</a:t>
            </a:r>
            <a:r>
              <a:rPr lang="en-US" altLang="ja-JP" sz="3200" dirty="0" smtClean="0"/>
              <a:t>:Expressing capability </a:t>
            </a:r>
            <a:br>
              <a:rPr lang="en-US" altLang="ja-JP" sz="3200" dirty="0" smtClean="0"/>
            </a:br>
            <a:r>
              <a:rPr lang="en-US" altLang="ja-JP" sz="3200" dirty="0" smtClean="0"/>
              <a:t>		 using the potential forms of verb</a:t>
            </a:r>
            <a:endParaRPr lang="ja-JP" altLang="en-US" sz="3200" dirty="0"/>
          </a:p>
        </p:txBody>
      </p:sp>
      <p:pic>
        <p:nvPicPr>
          <p:cNvPr id="348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757363"/>
            <a:ext cx="2400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2400" y="215900"/>
            <a:ext cx="8534400" cy="7921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FORMATION OF POTENTIAL FORM</a:t>
            </a:r>
            <a:endParaRPr lang="ja-JP" alt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28600" y="1223963"/>
          <a:ext cx="8534400" cy="5629593"/>
        </p:xfrm>
        <a:graphic>
          <a:graphicData uri="http://schemas.openxmlformats.org/drawingml/2006/table">
            <a:tbl>
              <a:tblPr/>
              <a:tblGrid>
                <a:gridCol w="1706563"/>
                <a:gridCol w="1706562"/>
                <a:gridCol w="1708150"/>
                <a:gridCol w="1706563"/>
                <a:gridCol w="170656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Dictionary form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Plain present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Polite present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Affirmative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Negative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Affirmative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Negative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/>
                          <a:ea typeface="DFPKyoKaSho-W4"/>
                          <a:cs typeface="DFPKyoKaSho-W4"/>
                        </a:rPr>
                        <a:t>する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できる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できない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できます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できません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/>
                          <a:ea typeface="DFPKyoKaSho-W4"/>
                          <a:cs typeface="DFPKyoKaSho-W4"/>
                        </a:rPr>
                        <a:t>くる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こられる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こられない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こられます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こられません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/>
                          <a:ea typeface="DFPKyoKaSho-W4"/>
                          <a:cs typeface="DFPKyoKaSho-W4"/>
                        </a:rPr>
                        <a:t>食べる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食べられる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食べられない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食べられます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食べられません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/>
                          <a:ea typeface="DFPKyoKaSho-W4"/>
                          <a:cs typeface="DFPKyoKaSho-W4"/>
                        </a:rPr>
                        <a:t>いる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いられる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いられない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いられます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いられません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/>
                          <a:ea typeface="DFPKyoKaSho-W4"/>
                          <a:cs typeface="DFPKyoKaSho-W4"/>
                        </a:rPr>
                        <a:t>飲む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飲める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飲めない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飲めます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飲めません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/>
                          <a:ea typeface="DFPKyoKaSho-W4"/>
                          <a:cs typeface="DFPKyoKaSho-W4"/>
                        </a:rPr>
                        <a:t>書く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書ける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書けない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書けます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書けません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/>
                          <a:ea typeface="DFPKyoKaSho-W4"/>
                          <a:cs typeface="DFPKyoKaSho-W4"/>
                        </a:rPr>
                        <a:t>話す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話せる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話せない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話せます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話せません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/>
                          <a:ea typeface="DFPKyoKaSho-W4"/>
                          <a:cs typeface="DFPKyoKaSho-W4"/>
                        </a:rPr>
                        <a:t>買う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買える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買えない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買えます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買えません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09800" y="23368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23368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23368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62800" y="23368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29464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29464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0200" y="29464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62800" y="29464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34036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34036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0200" y="34036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2800" y="34036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09800" y="40132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40132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0200" y="40132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0" y="40132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9800" y="46228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3800" y="46228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10200" y="46228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62800" y="46228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9800" y="52324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33800" y="52324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10200" y="52324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62800" y="52324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9800" y="56896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33800" y="56896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10200" y="56896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62800" y="56896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9800" y="62992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33800" y="62992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10200" y="62992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62800" y="62992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なっとうが食べられますか。</a:t>
            </a:r>
            <a:endParaRPr lang="en-US" altLang="ja-JP" b="1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日本の新聞が読めますか。</a:t>
            </a:r>
            <a:endParaRPr lang="en-US" altLang="ja-JP" b="1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くるまをうんてん</a:t>
            </a:r>
            <a:r>
              <a:rPr lang="en-US" altLang="ja-JP" b="1" smtClean="0">
                <a:latin typeface="DFPKyoKaSho-W4" pitchFamily="18" charset="-128"/>
                <a:ea typeface="DFPKyoKaSho-W4" pitchFamily="18" charset="-128"/>
              </a:rPr>
              <a:t>(drive)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できますか。</a:t>
            </a:r>
            <a:endParaRPr lang="en-US" altLang="ja-JP" b="1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スノーボードができますか。</a:t>
            </a:r>
            <a:endParaRPr lang="en-US" altLang="ja-JP" b="1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クラスメートの前で、うたをうたえますか。</a:t>
            </a:r>
            <a:endParaRPr lang="en-US" altLang="ja-JP" b="1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D53FC-AED6-49FB-B9E4-D2297EAF7BB3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smtClean="0"/>
              <a:t>ぶんぽう１</a:t>
            </a:r>
            <a:r>
              <a:rPr lang="en-US" altLang="ja-JP" sz="3200" dirty="0" smtClean="0"/>
              <a:t>:Expressing capability </a:t>
            </a:r>
            <a:br>
              <a:rPr lang="en-US" altLang="ja-JP" sz="3200" dirty="0" smtClean="0"/>
            </a:br>
            <a:r>
              <a:rPr lang="en-US" altLang="ja-JP" sz="3200" dirty="0" smtClean="0"/>
              <a:t>		 using the potential forms of verb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しつもん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3703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mtClean="0"/>
              <a:t>ハンバーガーをいくつ食べられますか。</a:t>
            </a:r>
            <a:endParaRPr lang="en-US" altLang="ja-JP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mtClean="0"/>
              <a:t>どんな外国語が話せますか。</a:t>
            </a:r>
            <a:endParaRPr lang="en-US" altLang="ja-JP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mtClean="0"/>
              <a:t>どんなりょうりが作れますか。</a:t>
            </a:r>
            <a:endParaRPr lang="en-US" altLang="ja-JP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mtClean="0"/>
              <a:t>どんなスポーツが出来ますか。</a:t>
            </a:r>
            <a:endParaRPr lang="en-US" altLang="ja-JP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mtClean="0"/>
              <a:t>日本語のうたがうたえますか。</a:t>
            </a:r>
            <a:endParaRPr lang="en-US" altLang="ja-JP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Wingdings" pitchFamily="-65" charset="2"/>
              <a:buNone/>
              <a:defRPr/>
            </a:pPr>
            <a:endParaRPr lang="en-US" altLang="ja-JP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95838" y="1689100"/>
            <a:ext cx="2682875" cy="40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6350" y="2287588"/>
            <a:ext cx="2012950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5238" y="2854325"/>
            <a:ext cx="2073275" cy="40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4475" y="3449638"/>
            <a:ext cx="2241550" cy="40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25875" y="4019550"/>
            <a:ext cx="2470150" cy="40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213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ぶんぽう２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E9162-6F21-47D5-AF2E-8D88779B036E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D46C6-D0D1-4157-ACD4-84F8B51C8B2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:Expressing excessiveness </a:t>
            </a:r>
            <a:br>
              <a:rPr lang="en-US" altLang="ja-JP" sz="3200" dirty="0" smtClean="0"/>
            </a:br>
            <a:r>
              <a:rPr lang="en-US" altLang="ja-JP" sz="3200" dirty="0" smtClean="0"/>
              <a:t>		</a:t>
            </a:r>
            <a:r>
              <a:rPr lang="ja-JP" altLang="en-US" sz="3200" smtClean="0"/>
              <a:t>　</a:t>
            </a:r>
            <a:r>
              <a:rPr lang="en-US" altLang="ja-JP" sz="3200" dirty="0" smtClean="0"/>
              <a:t>using </a:t>
            </a:r>
            <a:r>
              <a:rPr lang="ja-JP" altLang="en-US" sz="3200" smtClean="0"/>
              <a:t>～すぎる</a:t>
            </a:r>
            <a:endParaRPr lang="ja-JP" altLang="en-US" sz="3200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589088"/>
            <a:ext cx="892016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27338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3946525"/>
            <a:ext cx="8867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4937125"/>
            <a:ext cx="7715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916238" y="1978025"/>
            <a:ext cx="45640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3550" y="3327400"/>
            <a:ext cx="4699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38338" y="3833813"/>
            <a:ext cx="4699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55850" y="4362450"/>
            <a:ext cx="4699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38350" y="4876800"/>
            <a:ext cx="877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87600" y="5456238"/>
            <a:ext cx="5286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87600" y="5891213"/>
            <a:ext cx="5286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smtClean="0"/>
              <a:t>ぶんぽう２</a:t>
            </a:r>
            <a:r>
              <a:rPr lang="en-US" altLang="ja-JP" sz="3200" dirty="0" smtClean="0"/>
              <a:t>:Expressing excessiveness </a:t>
            </a:r>
            <a:br>
              <a:rPr lang="en-US" altLang="ja-JP" sz="3200" dirty="0" smtClean="0"/>
            </a:br>
            <a:r>
              <a:rPr lang="en-US" altLang="ja-JP" sz="3200" dirty="0" smtClean="0"/>
              <a:t>		</a:t>
            </a:r>
            <a:r>
              <a:rPr lang="ja-JP" altLang="en-US" sz="3200" smtClean="0"/>
              <a:t>　</a:t>
            </a:r>
            <a:r>
              <a:rPr lang="en-US" altLang="ja-JP" sz="3200" dirty="0" smtClean="0"/>
              <a:t>using </a:t>
            </a:r>
            <a:r>
              <a:rPr lang="ja-JP" altLang="en-US" sz="3200" smtClean="0"/>
              <a:t>～すぎる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937B5-07F4-47C9-B7E9-2C626A9928E5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573213"/>
            <a:ext cx="8724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13" y="2501900"/>
            <a:ext cx="6810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247900" y="2952750"/>
            <a:ext cx="1335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6625" y="3495675"/>
            <a:ext cx="13335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06625" y="4092575"/>
            <a:ext cx="1060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6625" y="4632325"/>
            <a:ext cx="1060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/>
              <a:t>P37 A.</a:t>
            </a:r>
            <a:r>
              <a:rPr lang="ja-JP" altLang="en-US" sz="3600" smtClean="0"/>
              <a:t>体にいいこと・わるいこと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FF645-42CC-43DA-9D3A-7C2C3C58734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1858963"/>
            <a:ext cx="8245475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8713" y="2700338"/>
            <a:ext cx="13319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230688"/>
            <a:ext cx="18176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smtClean="0"/>
              <a:t>ぶんぽう２</a:t>
            </a:r>
            <a:r>
              <a:rPr lang="en-US" altLang="ja-JP" sz="3200" dirty="0" smtClean="0"/>
              <a:t>:Expressing excessiveness </a:t>
            </a:r>
            <a:br>
              <a:rPr lang="en-US" altLang="ja-JP" sz="3200" dirty="0" smtClean="0"/>
            </a:br>
            <a:r>
              <a:rPr lang="en-US" altLang="ja-JP" sz="3200" dirty="0" smtClean="0"/>
              <a:t>		</a:t>
            </a:r>
            <a:r>
              <a:rPr lang="ja-JP" altLang="en-US" sz="3200" smtClean="0"/>
              <a:t>　</a:t>
            </a:r>
            <a:r>
              <a:rPr lang="en-US" altLang="ja-JP" sz="3200" dirty="0" smtClean="0"/>
              <a:t>using </a:t>
            </a:r>
            <a:r>
              <a:rPr lang="ja-JP" altLang="en-US" sz="3200" smtClean="0"/>
              <a:t>～すぎる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ECCE0-8F3F-45A4-ADC1-A4834A602D5C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2563813"/>
            <a:ext cx="8758238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smtClean="0"/>
              <a:t>ぶんぽう２</a:t>
            </a:r>
            <a:r>
              <a:rPr lang="en-US" altLang="ja-JP" sz="3200" dirty="0" smtClean="0"/>
              <a:t>:Expressing excessiveness </a:t>
            </a:r>
            <a:br>
              <a:rPr lang="en-US" altLang="ja-JP" sz="3200" dirty="0" smtClean="0"/>
            </a:br>
            <a:r>
              <a:rPr lang="en-US" altLang="ja-JP" sz="3200" dirty="0" smtClean="0"/>
              <a:t>		</a:t>
            </a:r>
            <a:r>
              <a:rPr lang="ja-JP" altLang="en-US" sz="3200" smtClean="0"/>
              <a:t>　</a:t>
            </a:r>
            <a:r>
              <a:rPr lang="en-US" altLang="ja-JP" sz="3200" dirty="0" smtClean="0"/>
              <a:t>using </a:t>
            </a:r>
            <a:r>
              <a:rPr lang="ja-JP" altLang="en-US" sz="3200" smtClean="0"/>
              <a:t>～すぎる</a:t>
            </a:r>
            <a:endParaRPr lang="en-US" sz="3200" dirty="0"/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ja-JP" altLang="en-US" smtClean="0"/>
              <a:t>ごはんを＿＿＿＿＿、おなかがいたいです。</a:t>
            </a:r>
            <a:endParaRPr lang="en-US" altLang="ja-JP" smtClean="0"/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ja-JP" altLang="en-US" smtClean="0"/>
              <a:t>コーヒーを＿＿＿＿、夜寝られませんでした。</a:t>
            </a:r>
            <a:endParaRPr lang="en-US" altLang="ja-JP" smtClean="0"/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ja-JP" altLang="en-US" smtClean="0"/>
              <a:t>＿＿＿＿＿＿＿＿＿すぎて、つかれました。</a:t>
            </a:r>
            <a:endParaRPr lang="en-US" altLang="ja-JP" smtClean="0"/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ja-JP" altLang="en-US" smtClean="0"/>
              <a:t>＿＿＿＿＿＿＿＿て、はがいたくなりました。</a:t>
            </a:r>
            <a:endParaRPr lang="en-US" altLang="ja-JP" smtClean="0"/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ja-JP" altLang="en-US" smtClean="0"/>
              <a:t>＿＿＿＿＿＿＿＿、ぜんぜんあそべません。</a:t>
            </a:r>
            <a:endParaRPr lang="en-US" altLang="ja-JP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98342-4FEC-4B4B-9361-77F7CD6ABE13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P52 Activity2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C40AC-1133-40DF-B73B-032220A6FC3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17638"/>
            <a:ext cx="8334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08288"/>
            <a:ext cx="4519613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9713" y="3008313"/>
            <a:ext cx="2466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6763" y="4594225"/>
            <a:ext cx="2220912" cy="42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Your own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P52 Activity2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70C26-EEF1-4E6D-88DB-4FCC9561BAF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17638"/>
            <a:ext cx="8334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3" y="2322513"/>
            <a:ext cx="7242175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213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ぶんぽう</a:t>
            </a:r>
            <a:r>
              <a:rPr lang="ja-JP" altLang="en-US" dirty="0" smtClean="0"/>
              <a:t>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E9162-6F21-47D5-AF2E-8D88779B036E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99A0D-4E64-4910-9545-3FDD11FE8184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Giving suggestions using </a:t>
            </a:r>
            <a:r>
              <a:rPr lang="ja-JP" altLang="en-US" sz="3200" smtClean="0"/>
              <a:t>～たらどう</a:t>
            </a:r>
            <a:r>
              <a:rPr lang="en-US" altLang="ja-JP" sz="3200" dirty="0" smtClean="0"/>
              <a:t>	</a:t>
            </a:r>
            <a:r>
              <a:rPr lang="ja-JP" altLang="en-US" sz="3200" smtClean="0"/>
              <a:t>ですか</a:t>
            </a:r>
            <a:r>
              <a:rPr lang="en-US" altLang="ja-JP" sz="3200" dirty="0" smtClean="0"/>
              <a:t>and </a:t>
            </a:r>
            <a:r>
              <a:rPr lang="ja-JP" altLang="en-US" sz="3200" smtClean="0"/>
              <a:t>～方がいいです</a:t>
            </a:r>
            <a:endParaRPr lang="ja-JP" altLang="en-US" sz="3200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1538288"/>
            <a:ext cx="892016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33713"/>
            <a:ext cx="89947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582988" y="4122738"/>
            <a:ext cx="51038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613" y="4362450"/>
            <a:ext cx="3825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smtClean="0"/>
              <a:t>ぶんぽう３</a:t>
            </a:r>
            <a:r>
              <a:rPr lang="en-US" altLang="ja-JP" sz="3200" dirty="0" smtClean="0"/>
              <a:t>: Giving suggestions using </a:t>
            </a:r>
            <a:r>
              <a:rPr lang="ja-JP" altLang="en-US" sz="3200" smtClean="0"/>
              <a:t>～たらどう</a:t>
            </a:r>
            <a:r>
              <a:rPr lang="en-US" altLang="ja-JP" sz="3200" dirty="0" smtClean="0"/>
              <a:t>	</a:t>
            </a:r>
            <a:r>
              <a:rPr lang="ja-JP" altLang="en-US" sz="3200" smtClean="0"/>
              <a:t>ですか</a:t>
            </a:r>
            <a:r>
              <a:rPr lang="en-US" altLang="ja-JP" sz="3200" dirty="0" smtClean="0"/>
              <a:t>and </a:t>
            </a:r>
            <a:r>
              <a:rPr lang="ja-JP" altLang="en-US" sz="3200" smtClean="0"/>
              <a:t>～方がいいです</a:t>
            </a:r>
            <a:endParaRPr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6F404-3F49-45F1-91E1-2FF7A8038373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776413"/>
            <a:ext cx="8724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618038"/>
            <a:ext cx="8496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14325" y="4316413"/>
            <a:ext cx="827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0200" y="4316413"/>
            <a:ext cx="8274050" cy="203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smtClean="0"/>
              <a:t>ぶんぽう３</a:t>
            </a:r>
            <a:r>
              <a:rPr lang="en-US" altLang="ja-JP" sz="3200" dirty="0" smtClean="0"/>
              <a:t>: Giving suggestions using </a:t>
            </a:r>
            <a:r>
              <a:rPr lang="ja-JP" altLang="en-US" sz="3200" smtClean="0"/>
              <a:t>～たらどう</a:t>
            </a:r>
            <a:r>
              <a:rPr lang="en-US" altLang="ja-JP" sz="3200" dirty="0" smtClean="0"/>
              <a:t>	</a:t>
            </a:r>
            <a:r>
              <a:rPr lang="ja-JP" altLang="en-US" sz="3200" smtClean="0"/>
              <a:t>ですか</a:t>
            </a:r>
            <a:r>
              <a:rPr lang="en-US" altLang="ja-JP" sz="3200" dirty="0" smtClean="0"/>
              <a:t>and </a:t>
            </a:r>
            <a:r>
              <a:rPr lang="ja-JP" altLang="en-US" sz="3200" smtClean="0"/>
              <a:t>～方がいいです</a:t>
            </a:r>
            <a:endParaRPr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9EBA4-DF99-4A8A-AC48-AA057988FC2E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1585913"/>
            <a:ext cx="86868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07975" y="2622550"/>
            <a:ext cx="23606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22600" y="2622550"/>
            <a:ext cx="19986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91225" y="2622550"/>
            <a:ext cx="20129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62338"/>
            <a:ext cx="8829675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smtClean="0"/>
              <a:t>ぶんぽう３</a:t>
            </a:r>
            <a:r>
              <a:rPr lang="en-US" altLang="ja-JP" sz="3200" dirty="0" smtClean="0"/>
              <a:t>: Giving suggestions using </a:t>
            </a:r>
            <a:r>
              <a:rPr lang="ja-JP" altLang="en-US" sz="3200" smtClean="0"/>
              <a:t>～たらどう</a:t>
            </a:r>
            <a:r>
              <a:rPr lang="en-US" altLang="ja-JP" sz="3200" dirty="0" smtClean="0"/>
              <a:t>	</a:t>
            </a:r>
            <a:r>
              <a:rPr lang="ja-JP" altLang="en-US" sz="3200" smtClean="0"/>
              <a:t>ですか</a:t>
            </a:r>
            <a:r>
              <a:rPr lang="en-US" altLang="ja-JP" sz="3200" dirty="0" smtClean="0"/>
              <a:t>and </a:t>
            </a:r>
            <a:r>
              <a:rPr lang="ja-JP" altLang="en-US" sz="3200" smtClean="0"/>
              <a:t>～方がいいです</a:t>
            </a:r>
            <a:endParaRPr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6F52B-7A41-4735-B08B-DF4F8716124B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1440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Giving suggestions using </a:t>
            </a:r>
            <a:r>
              <a:rPr lang="ja-JP" altLang="en-US" sz="3200" smtClean="0"/>
              <a:t>～たらどう</a:t>
            </a:r>
            <a:r>
              <a:rPr lang="en-US" altLang="ja-JP" sz="3200" dirty="0" smtClean="0"/>
              <a:t>	</a:t>
            </a:r>
            <a:r>
              <a:rPr lang="ja-JP" altLang="en-US" sz="3200" smtClean="0"/>
              <a:t>ですか</a:t>
            </a:r>
            <a:r>
              <a:rPr lang="en-US" altLang="ja-JP" sz="3200" dirty="0" smtClean="0"/>
              <a:t>and </a:t>
            </a:r>
            <a:r>
              <a:rPr lang="ja-JP" altLang="en-US" sz="3200" smtClean="0"/>
              <a:t>～方がいいです</a:t>
            </a:r>
            <a:endParaRPr lang="ja-JP" alt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altLang="ja-JP" sz="2800" dirty="0" smtClean="0">
                <a:latin typeface="+mj-lt"/>
              </a:rPr>
              <a:t>A. </a:t>
            </a:r>
            <a:r>
              <a:rPr lang="ja-JP" altLang="en-US" sz="2800" b="1" smtClean="0">
                <a:latin typeface="+mj-lt"/>
              </a:rPr>
              <a:t>～たらどうですか</a:t>
            </a:r>
            <a:r>
              <a:rPr lang="en-US" altLang="ja-JP" sz="2800" dirty="0" smtClean="0">
                <a:latin typeface="+mj-lt"/>
              </a:rPr>
              <a:t>(How about doing~, Why don’t you~)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	Add </a:t>
            </a:r>
            <a:r>
              <a:rPr lang="ja-JP" altLang="en-US" sz="2800" smtClean="0">
                <a:solidFill>
                  <a:srgbClr val="FF0000"/>
                </a:solidFill>
                <a:latin typeface="+mj-lt"/>
              </a:rPr>
              <a:t>ら</a:t>
            </a:r>
            <a:r>
              <a:rPr lang="en-US" altLang="ja-JP" sz="2800" dirty="0" smtClean="0">
                <a:solidFill>
                  <a:srgbClr val="FF0000"/>
                </a:solidFill>
                <a:latin typeface="+mj-lt"/>
              </a:rPr>
              <a:t> to the plain past affirmative verb.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2800" dirty="0" smtClean="0">
              <a:latin typeface="+mj-l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2800" dirty="0" smtClean="0">
              <a:latin typeface="+mj-lt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800" dirty="0" smtClean="0">
                <a:latin typeface="+mj-lt"/>
              </a:rPr>
              <a:t>B. </a:t>
            </a:r>
            <a:r>
              <a:rPr lang="ja-JP" altLang="en-US" sz="2800" b="1" smtClean="0">
                <a:latin typeface="+mj-lt"/>
              </a:rPr>
              <a:t>～た方がいいです</a:t>
            </a:r>
            <a:r>
              <a:rPr lang="en-US" sz="2800" dirty="0" smtClean="0">
                <a:latin typeface="+mj-lt"/>
                <a:ea typeface="MS Gothic" pitchFamily="49" charset="-128"/>
              </a:rPr>
              <a:t>(It’s better to~, You should~)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  <a:ea typeface="MS Gothic" pitchFamily="49" charset="-128"/>
              </a:rPr>
              <a:t>		The plain past affirmative+</a:t>
            </a:r>
            <a:r>
              <a:rPr lang="ja-JP" altLang="en-US" sz="2800" smtClean="0">
                <a:solidFill>
                  <a:srgbClr val="FF0000"/>
                </a:solidFill>
                <a:latin typeface="+mj-lt"/>
                <a:ea typeface="MS Gothic" pitchFamily="49" charset="-128"/>
              </a:rPr>
              <a:t>ほうがいい</a:t>
            </a:r>
            <a:endParaRPr lang="en-US" altLang="ja-JP" sz="2800" dirty="0" smtClean="0">
              <a:solidFill>
                <a:srgbClr val="FF0000"/>
              </a:solidFill>
              <a:latin typeface="+mj-lt"/>
              <a:ea typeface="MS Gothic" pitchFamily="49" charset="-128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ja-JP" sz="2800" b="1" dirty="0" smtClean="0"/>
              <a:t>	</a:t>
            </a:r>
            <a:r>
              <a:rPr lang="ja-JP" altLang="en-US" sz="2800" b="1" smtClean="0"/>
              <a:t>～ない方がいいです</a:t>
            </a:r>
            <a:r>
              <a:rPr lang="en-US" altLang="ja-JP" sz="2800" dirty="0" smtClean="0"/>
              <a:t>(It’s better not to~, You should not~)</a:t>
            </a:r>
            <a:endParaRPr lang="en-US" altLang="ja-JP" sz="2800" dirty="0" smtClean="0">
              <a:latin typeface="+mj-lt"/>
              <a:ea typeface="MS Gothic" pitchFamily="49" charset="-128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  <a:ea typeface="MS Gothic" pitchFamily="49" charset="-128"/>
              </a:rPr>
              <a:t>		The </a:t>
            </a:r>
            <a:r>
              <a:rPr lang="en-US" sz="2800" smtClean="0">
                <a:solidFill>
                  <a:srgbClr val="FF0000"/>
                </a:solidFill>
                <a:latin typeface="+mj-lt"/>
                <a:ea typeface="MS Gothic" pitchFamily="49" charset="-128"/>
              </a:rPr>
              <a:t>plain present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ea typeface="MS Gothic" pitchFamily="49" charset="-128"/>
              </a:rPr>
              <a:t>negative of a verb+</a:t>
            </a:r>
            <a:r>
              <a:rPr lang="ja-JP" altLang="en-US" sz="2800" smtClean="0">
                <a:solidFill>
                  <a:srgbClr val="FF0000"/>
                </a:solidFill>
                <a:latin typeface="+mj-lt"/>
                <a:ea typeface="MS Gothic" pitchFamily="49" charset="-128"/>
              </a:rPr>
              <a:t>ほうがいい</a:t>
            </a:r>
            <a:endParaRPr lang="en-US" sz="2800" dirty="0">
              <a:solidFill>
                <a:srgbClr val="FF0000"/>
              </a:solidFill>
              <a:latin typeface="+mj-lt"/>
              <a:ea typeface="MS Gothic" pitchFamily="4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BD02F-419D-4D84-8D33-B6D1AD2BF22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3600" dirty="0" smtClean="0"/>
              <a:t>P37 A.</a:t>
            </a:r>
            <a:r>
              <a:rPr lang="ja-JP" altLang="en-US" sz="3600" smtClean="0"/>
              <a:t>体にいいこと・わるいこと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sz="3100" dirty="0"/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pay attention to your health</a:t>
            </a:r>
          </a:p>
          <a:p>
            <a:pPr eaLnBrk="1" hangingPunct="1"/>
            <a:r>
              <a:rPr lang="en-US" smtClean="0"/>
              <a:t>To go on a diet</a:t>
            </a:r>
          </a:p>
          <a:p>
            <a:pPr eaLnBrk="1" hangingPunct="1"/>
            <a:r>
              <a:rPr lang="en-US" smtClean="0"/>
              <a:t>To rest</a:t>
            </a:r>
          </a:p>
          <a:p>
            <a:pPr eaLnBrk="1" hangingPunct="1"/>
            <a:r>
              <a:rPr lang="en-US" smtClean="0"/>
              <a:t>To work</a:t>
            </a:r>
          </a:p>
          <a:p>
            <a:pPr eaLnBrk="1" hangingPunct="1"/>
            <a:r>
              <a:rPr lang="en-US" smtClean="0"/>
              <a:t>To smoke</a:t>
            </a:r>
          </a:p>
          <a:p>
            <a:pPr eaLnBrk="1" hangingPunct="1"/>
            <a:r>
              <a:rPr lang="en-US" smtClean="0"/>
              <a:t>To stay up late at night</a:t>
            </a:r>
          </a:p>
          <a:p>
            <a:pPr eaLnBrk="1" hangingPunct="1"/>
            <a:r>
              <a:rPr lang="en-US" smtClean="0"/>
              <a:t>To overstrain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BCAEB-2943-432B-93AD-8021B085A8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150" y="5133975"/>
            <a:ext cx="133191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93750" y="1727200"/>
            <a:ext cx="518795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けんこうに気をつける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3750" y="2260600"/>
            <a:ext cx="2955925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ダイエットをする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3750" y="2763838"/>
            <a:ext cx="2955925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休（やす）む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3750" y="3429000"/>
            <a:ext cx="2955925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はたらく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93750" y="5103813"/>
            <a:ext cx="2955925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むりをする</a:t>
            </a:r>
          </a:p>
        </p:txBody>
      </p:sp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3900" y="2755900"/>
            <a:ext cx="1381125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8063" y="3119438"/>
            <a:ext cx="14255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793750" y="4049713"/>
            <a:ext cx="2955925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たばこをすう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93750" y="4581525"/>
            <a:ext cx="4024313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よるおそくまで起きている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ja-JP" altLang="en-US" sz="3200" smtClean="0"/>
              <a:t>ぶんぽう３</a:t>
            </a:r>
            <a:r>
              <a:rPr lang="en-US" altLang="ja-JP" sz="3200" dirty="0" smtClean="0"/>
              <a:t>: Giving suggestions using </a:t>
            </a:r>
            <a:r>
              <a:rPr lang="ja-JP" altLang="en-US" sz="3200" smtClean="0"/>
              <a:t>～たらどう</a:t>
            </a:r>
            <a:r>
              <a:rPr lang="en-US" altLang="ja-JP" sz="3200" dirty="0" smtClean="0"/>
              <a:t>	</a:t>
            </a:r>
            <a:r>
              <a:rPr lang="ja-JP" altLang="en-US" sz="3200" smtClean="0"/>
              <a:t>ですか</a:t>
            </a:r>
            <a:r>
              <a:rPr lang="en-US" altLang="ja-JP" sz="3200" dirty="0" smtClean="0"/>
              <a:t>and </a:t>
            </a:r>
            <a:r>
              <a:rPr lang="ja-JP" altLang="en-US" sz="3200" smtClean="0"/>
              <a:t>～方がいいです</a:t>
            </a:r>
            <a:endParaRPr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EFE37-6B07-4189-A120-74F3F2FFE2C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063" y="4203700"/>
            <a:ext cx="15779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Callout 11"/>
          <p:cNvSpPr/>
          <p:nvPr/>
        </p:nvSpPr>
        <p:spPr>
          <a:xfrm>
            <a:off x="2514600" y="3151188"/>
            <a:ext cx="2057400" cy="1314450"/>
          </a:xfrm>
          <a:prstGeom prst="wedgeEllipseCallout">
            <a:avLst>
              <a:gd name="adj1" fmla="val -16865"/>
              <a:gd name="adj2" fmla="val 7740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>
                <a:solidFill>
                  <a:schemeClr val="tx1"/>
                </a:solidFill>
              </a:rPr>
              <a:t>気もち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>
                <a:solidFill>
                  <a:schemeClr val="tx1"/>
                </a:solidFill>
              </a:rPr>
              <a:t>わるい・・・。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57200" y="2185988"/>
            <a:ext cx="2057400" cy="1314450"/>
          </a:xfrm>
          <a:prstGeom prst="wedgeEllipseCallout">
            <a:avLst>
              <a:gd name="adj1" fmla="val -10516"/>
              <a:gd name="adj2" fmla="val 8734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>
                <a:solidFill>
                  <a:schemeClr val="tx1"/>
                </a:solidFill>
              </a:rPr>
              <a:t>びょういんに行ったら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>
                <a:solidFill>
                  <a:schemeClr val="tx1"/>
                </a:solidFill>
              </a:rPr>
              <a:t>どう？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2747963"/>
            <a:ext cx="13271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Callout 13"/>
          <p:cNvSpPr/>
          <p:nvPr/>
        </p:nvSpPr>
        <p:spPr>
          <a:xfrm>
            <a:off x="4495800" y="4465638"/>
            <a:ext cx="2476500" cy="1528762"/>
          </a:xfrm>
          <a:prstGeom prst="wedgeEllipseCallout">
            <a:avLst>
              <a:gd name="adj1" fmla="val 18849"/>
              <a:gd name="adj2" fmla="val -7166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>
                <a:solidFill>
                  <a:schemeClr val="tx1"/>
                </a:solidFill>
              </a:rPr>
              <a:t>今日はじゅぎょうに行けないと思う。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3763" y="3359150"/>
            <a:ext cx="11334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Callout 16"/>
          <p:cNvSpPr/>
          <p:nvPr/>
        </p:nvSpPr>
        <p:spPr>
          <a:xfrm>
            <a:off x="6553200" y="1681163"/>
            <a:ext cx="2263775" cy="1314450"/>
          </a:xfrm>
          <a:prstGeom prst="wedgeEllipseCallout">
            <a:avLst>
              <a:gd name="adj1" fmla="val -10516"/>
              <a:gd name="adj2" fmla="val 8734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>
                <a:solidFill>
                  <a:schemeClr val="tx1"/>
                </a:solidFill>
              </a:rPr>
              <a:t>じゃあ、先生にメールした方がいいよ。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7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049713"/>
            <a:ext cx="130968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6238" y="4130675"/>
            <a:ext cx="333375" cy="15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92250" y="5027613"/>
            <a:ext cx="334963" cy="153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48038" y="3787775"/>
            <a:ext cx="2084387" cy="139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latin typeface="+mn-lt"/>
              </a:rPr>
              <a:t>P54 Activity1</a:t>
            </a:r>
            <a:endParaRPr lang="en-US" sz="4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11B08-B233-4070-857E-4A6D1946CD8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597025"/>
            <a:ext cx="8591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1588" y="2414588"/>
            <a:ext cx="66008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+mn-lt"/>
              </a:rPr>
              <a:t>P55 Activity 2</a:t>
            </a:r>
            <a:endParaRPr lang="en-US" sz="4000" dirty="0">
              <a:latin typeface="+mn-lt"/>
            </a:endParaRPr>
          </a:p>
        </p:txBody>
      </p:sp>
      <p:sp>
        <p:nvSpPr>
          <p:cNvPr id="430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Work with a partner. Think of a physical condition such as having a cold or not being able to sleep.. Get suggestions from your partner.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91F6E-2280-41A1-A936-C1572E71EA1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786063"/>
            <a:ext cx="70008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2463" y="5748338"/>
            <a:ext cx="7802562" cy="646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Condition hints: </a:t>
            </a:r>
            <a:r>
              <a:rPr lang="ja-JP" altLang="en-US"/>
              <a:t>ねつがある、ゆびをきった、かたがこっている、気分がわるい、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			</a:t>
            </a:r>
            <a:r>
              <a:rPr lang="ja-JP" altLang="en-US"/>
              <a:t>　　　かぜをひいた、アレルギーがある、せきが出る、はがいたい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smtClean="0"/>
              <a:t>ぶんぽう３</a:t>
            </a:r>
            <a:r>
              <a:rPr lang="en-US" altLang="ja-JP" sz="3200" dirty="0" smtClean="0"/>
              <a:t>: Giving suggestions using </a:t>
            </a:r>
            <a:r>
              <a:rPr lang="ja-JP" altLang="en-US" sz="3200" smtClean="0"/>
              <a:t>～たらどう</a:t>
            </a:r>
            <a:r>
              <a:rPr lang="en-US" altLang="ja-JP" sz="3200" dirty="0" smtClean="0"/>
              <a:t>	</a:t>
            </a:r>
            <a:r>
              <a:rPr lang="ja-JP" altLang="en-US" sz="3200" smtClean="0"/>
              <a:t>ですか</a:t>
            </a:r>
            <a:r>
              <a:rPr lang="en-US" altLang="ja-JP" sz="3200" dirty="0" smtClean="0"/>
              <a:t>and </a:t>
            </a:r>
            <a:r>
              <a:rPr lang="ja-JP" altLang="en-US" sz="3200" smtClean="0"/>
              <a:t>～方がいいです</a:t>
            </a:r>
            <a:endParaRPr lang="en-US" sz="3200" dirty="0"/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ja-JP" altLang="en-US" smtClean="0"/>
              <a:t>アドバイスをしましょう！</a:t>
            </a:r>
            <a:endParaRPr lang="en-US" altLang="ja-JP" dirty="0" smtClean="0"/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ja-JP" altLang="en-US" smtClean="0"/>
              <a:t>おなかがいたいんです</a:t>
            </a:r>
            <a:r>
              <a:rPr lang="en-US" altLang="ja-JP" dirty="0" smtClean="0">
                <a:sym typeface="Wingdings" pitchFamily="2" charset="2"/>
              </a:rPr>
              <a:t>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ja-JP" altLang="en-US" smtClean="0">
                <a:sym typeface="Wingdings" pitchFamily="2" charset="2"/>
              </a:rPr>
              <a:t>日本語が上手になりたいんです。</a:t>
            </a:r>
            <a:endParaRPr lang="en-US" altLang="ja-JP" dirty="0" smtClean="0">
              <a:sym typeface="Wingdings" pitchFamily="2" charset="2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ja-JP" altLang="en-US" smtClean="0">
                <a:sym typeface="Wingdings" pitchFamily="2" charset="2"/>
              </a:rPr>
              <a:t>あたまがいたくてクラスに行けないんです。</a:t>
            </a:r>
            <a:endParaRPr lang="en-US" altLang="ja-JP" dirty="0" smtClean="0">
              <a:sym typeface="Wingdings" pitchFamily="2" charset="2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ja-JP" altLang="en-US" smtClean="0">
                <a:sym typeface="Wingdings" pitchFamily="2" charset="2"/>
              </a:rPr>
              <a:t>しゅくだいがむずかしくて、分からないんです。</a:t>
            </a:r>
            <a:endParaRPr lang="en-US" altLang="ja-JP" dirty="0" smtClean="0">
              <a:sym typeface="Wingdings" pitchFamily="2" charset="2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endParaRPr lang="en-US" altLang="ja-JP" dirty="0" smtClean="0">
              <a:sym typeface="Wingdings" pitchFamily="2" charset="2"/>
            </a:endParaRPr>
          </a:p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			</a:t>
            </a:r>
            <a:r>
              <a:rPr lang="ja-JP" altLang="en-US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・～たらどうですか。</a:t>
            </a:r>
            <a:endParaRPr lang="en-US" altLang="ja-JP" dirty="0" smtClean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			</a:t>
            </a:r>
            <a:r>
              <a:rPr lang="ja-JP" altLang="en-US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・～た方がいいですよ。</a:t>
            </a:r>
            <a:endParaRPr lang="en-US" altLang="ja-JP" dirty="0" smtClean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B430D-D8E9-4880-88A6-3AD198CFF31D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アドバイスをしましょう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Give advice to your partner in the following situations, using </a:t>
            </a:r>
            <a:r>
              <a:rPr lang="ja-JP" altLang="en-US" sz="2000" smtClean="0"/>
              <a:t>～方がいい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Ex. </a:t>
            </a:r>
            <a:r>
              <a:rPr lang="ja-JP" altLang="en-US" sz="2800" smtClean="0"/>
              <a:t>日本語が上手になりたい。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		A:</a:t>
            </a:r>
            <a:r>
              <a:rPr lang="ja-JP" altLang="en-US" sz="2800" smtClean="0"/>
              <a:t>日本語が上手になりたいんです。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		B:</a:t>
            </a:r>
            <a:r>
              <a:rPr lang="ja-JP" altLang="en-US" sz="2800" smtClean="0"/>
              <a:t>日本人の友だちを作った方がいいですよ。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smtClean="0"/>
              <a:t>　　　　</a:t>
            </a:r>
            <a:r>
              <a:rPr lang="en-US" altLang="ja-JP" sz="2800" dirty="0" smtClean="0"/>
              <a:t>  </a:t>
            </a:r>
            <a:r>
              <a:rPr lang="ja-JP" altLang="en-US" sz="2800" smtClean="0"/>
              <a:t>えい語を話さない方がいいですよ。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smtClean="0"/>
              <a:t>１）ストレスがある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smtClean="0"/>
              <a:t>２）朝、起きられない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smtClean="0"/>
              <a:t>３）お金がない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smtClean="0"/>
              <a:t>４）せいせきがよくない</a:t>
            </a:r>
            <a:endParaRPr lang="en-US" altLang="ja-JP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アドバイスしましょう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en-US" altLang="ja-JP" sz="2800" dirty="0" smtClean="0">
                <a:latin typeface="+mn-ea"/>
                <a:cs typeface="ＭＳ ゴシック" pitchFamily="-112" charset="-128"/>
              </a:rPr>
              <a:t>	You saw the following passage in a column on the newspaper. Discuss your opinion about the issue with your partner.</a:t>
            </a: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endParaRPr lang="en-US" altLang="ja-JP" sz="2800" dirty="0" smtClean="0">
              <a:latin typeface="Century Schoolbook" pitchFamily="-112" charset="0"/>
              <a:ea typeface="ＭＳ ゴシック" pitchFamily="-112" charset="-128"/>
              <a:cs typeface="ＭＳ ゴシック" pitchFamily="-112" charset="-128"/>
            </a:endParaRP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ja-JP" altLang="en-US" sz="2800" smtClean="0">
                <a:latin typeface="Century Schoolbook" pitchFamily="-112" charset="0"/>
                <a:ea typeface="ＭＳ ゴシック" pitchFamily="-112" charset="-128"/>
                <a:cs typeface="ＭＳ ゴシック" pitchFamily="-112" charset="-128"/>
              </a:rPr>
              <a:t>私のむすこは東京大学三年生です。むすこは、日本語の勉強をしに来たアメリカ人の女の子が大</a:t>
            </a:r>
            <a:endParaRPr lang="en-US" altLang="ja-JP" sz="2800" dirty="0" smtClean="0">
              <a:latin typeface="Century Schoolbook" pitchFamily="-112" charset="0"/>
              <a:ea typeface="ＭＳ ゴシック" pitchFamily="-112" charset="-128"/>
              <a:cs typeface="ＭＳ ゴシック" pitchFamily="-112" charset="-128"/>
            </a:endParaRP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ja-JP" altLang="en-US" sz="2800" smtClean="0">
                <a:latin typeface="Century Schoolbook" pitchFamily="-112" charset="0"/>
                <a:ea typeface="ＭＳ ゴシック" pitchFamily="-112" charset="-128"/>
                <a:cs typeface="ＭＳ ゴシック" pitchFamily="-112" charset="-128"/>
              </a:rPr>
              <a:t>好きで、その女の子とけっこんしたがっています。</a:t>
            </a:r>
            <a:endParaRPr lang="en-US" altLang="ja-JP" sz="2800" dirty="0" smtClean="0">
              <a:latin typeface="Century Schoolbook" pitchFamily="-112" charset="0"/>
              <a:ea typeface="ＭＳ ゴシック" pitchFamily="-112" charset="-128"/>
              <a:cs typeface="ＭＳ ゴシック" pitchFamily="-112" charset="-128"/>
            </a:endParaRP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ja-JP" altLang="en-US" sz="2800" smtClean="0">
                <a:latin typeface="Century Schoolbook" pitchFamily="-112" charset="0"/>
                <a:ea typeface="ＭＳ ゴシック" pitchFamily="-112" charset="-128"/>
                <a:cs typeface="ＭＳ ゴシック" pitchFamily="-112" charset="-128"/>
              </a:rPr>
              <a:t>でも、私はアメリカ人は日本のぶんかがよく分か</a:t>
            </a:r>
            <a:endParaRPr lang="en-US" altLang="ja-JP" sz="2800" dirty="0" smtClean="0">
              <a:latin typeface="Century Schoolbook" pitchFamily="-112" charset="0"/>
              <a:ea typeface="ＭＳ ゴシック" pitchFamily="-112" charset="-128"/>
              <a:cs typeface="ＭＳ ゴシック" pitchFamily="-112" charset="-128"/>
            </a:endParaRP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ja-JP" altLang="en-US" sz="2800" smtClean="0">
                <a:latin typeface="Century Schoolbook" pitchFamily="-112" charset="0"/>
                <a:ea typeface="ＭＳ ゴシック" pitchFamily="-112" charset="-128"/>
                <a:cs typeface="ＭＳ ゴシック" pitchFamily="-112" charset="-128"/>
              </a:rPr>
              <a:t>らないですから、日本人は日本人とけっこん</a:t>
            </a:r>
            <a:endParaRPr lang="en-US" altLang="ja-JP" sz="2800" dirty="0" smtClean="0">
              <a:latin typeface="Century Schoolbook" pitchFamily="-112" charset="0"/>
              <a:ea typeface="ＭＳ ゴシック" pitchFamily="-112" charset="-128"/>
              <a:cs typeface="ＭＳ ゴシック" pitchFamily="-112" charset="-128"/>
            </a:endParaRP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ja-JP" altLang="en-US" sz="2800" smtClean="0">
                <a:latin typeface="Century Schoolbook" pitchFamily="-112" charset="0"/>
                <a:ea typeface="ＭＳ ゴシック" pitchFamily="-112" charset="-128"/>
                <a:cs typeface="ＭＳ ゴシック" pitchFamily="-112" charset="-128"/>
              </a:rPr>
              <a:t>した方がいいと思うんです。どうしたらいいで</a:t>
            </a:r>
            <a:endParaRPr lang="en-US" altLang="ja-JP" sz="2800" dirty="0" smtClean="0">
              <a:latin typeface="Century Schoolbook" pitchFamily="-112" charset="0"/>
              <a:ea typeface="ＭＳ ゴシック" pitchFamily="-112" charset="-128"/>
              <a:cs typeface="ＭＳ ゴシック" pitchFamily="-112" charset="-128"/>
            </a:endParaRP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ja-JP" altLang="en-US" sz="2800" smtClean="0">
                <a:latin typeface="Century Schoolbook" pitchFamily="-112" charset="0"/>
                <a:ea typeface="ＭＳ ゴシック" pitchFamily="-112" charset="-128"/>
                <a:cs typeface="ＭＳ ゴシック" pitchFamily="-112" charset="-128"/>
              </a:rPr>
              <a:t>しょうか。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Describing what efforts are being made to attain a specific goal using </a:t>
            </a:r>
            <a:r>
              <a:rPr lang="ja-JP" altLang="en-US" sz="3200" smtClean="0"/>
              <a:t>～ように</a:t>
            </a:r>
            <a:endParaRPr lang="ja-JP" alt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864" y="1627498"/>
            <a:ext cx="5983149" cy="48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415791" y="1993692"/>
            <a:ext cx="734517" cy="1843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7980" y="1933732"/>
            <a:ext cx="738664" cy="2083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mtClean="0"/>
              <a:t>これはとてもだいじだよ。それでね・・・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59706" y="1993692"/>
            <a:ext cx="734517" cy="155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55559" y="1993691"/>
            <a:ext cx="738664" cy="15589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mtClean="0"/>
              <a:t>あ、ちょっとまって下さい。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 rot="5400000" flipH="1" flipV="1">
            <a:off x="115019" y="2422069"/>
            <a:ext cx="2049905" cy="780921"/>
          </a:xfrm>
          <a:prstGeom prst="wedgeRoundRectCallout">
            <a:avLst>
              <a:gd name="adj1" fmla="val -22597"/>
              <a:gd name="adj2" fmla="val 16241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1766" y="1832546"/>
            <a:ext cx="738664" cy="1987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b="1" smtClean="0"/>
              <a:t>わすれないように、</a:t>
            </a:r>
            <a:endParaRPr lang="en-US" altLang="ja-JP" b="1" dirty="0" smtClean="0"/>
          </a:p>
          <a:p>
            <a:r>
              <a:rPr lang="ja-JP" altLang="en-US" b="1" smtClean="0"/>
              <a:t>ノートに書きます。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49640" y="29212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ぶんぽう４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Describing what efforts are being made to attain a specific goal using 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～ように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30756"/>
            <a:ext cx="9144000" cy="127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348" y="3064812"/>
            <a:ext cx="7345179" cy="35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4197240" y="2293498"/>
            <a:ext cx="458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411" y="2563319"/>
            <a:ext cx="885669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49640" y="29212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ぶんぽう４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Describing what efforts are being made to attain a specific goal using 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～ように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70" y="1870209"/>
            <a:ext cx="8779240" cy="296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93730" y="5291528"/>
            <a:ext cx="763074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Q.</a:t>
            </a:r>
            <a:r>
              <a:rPr lang="ja-JP" altLang="en-US" sz="2800" smtClean="0"/>
              <a:t>　みなさんは、病気にならないように何かしてい</a:t>
            </a:r>
            <a:r>
              <a:rPr lang="en-US" altLang="ja-JP" sz="2800" dirty="0" smtClean="0"/>
              <a:t>		</a:t>
            </a:r>
            <a:r>
              <a:rPr lang="ja-JP" altLang="en-US" sz="2800" smtClean="0"/>
              <a:t>　ますか。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3600" dirty="0" smtClean="0"/>
              <a:t>P39 C.</a:t>
            </a:r>
            <a:r>
              <a:rPr lang="ja-JP" altLang="en-US" sz="3600" smtClean="0"/>
              <a:t>体のもんだいとしょうじょう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86BC8-B60A-4067-B3DE-24CE80887C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649413"/>
            <a:ext cx="835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" y="4140200"/>
            <a:ext cx="857567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3675063"/>
            <a:ext cx="1506538" cy="465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An allergy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6038" y="3659188"/>
            <a:ext cx="1506537" cy="466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painful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6788" y="3675063"/>
            <a:ext cx="1506537" cy="465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itchy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5625" y="3659188"/>
            <a:ext cx="1506538" cy="466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serious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0925" y="5905500"/>
            <a:ext cx="1506538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cough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125" y="5905500"/>
            <a:ext cx="1506538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feel sick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1975" y="5905500"/>
            <a:ext cx="1690688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feel nausea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6013" y="5995988"/>
            <a:ext cx="1506537" cy="465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pale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9425" y="5965825"/>
            <a:ext cx="1506538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get tired</a:t>
            </a:r>
            <a:endParaRPr lang="ja-JP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33731"/>
            <a:ext cx="8229600" cy="41924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日本語がじょうずになるように＿＿＿＿＿＿＿＿＿＿＿＿。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勉強したかんじを忘れないように＿＿＿＿＿＿＿＿＿。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朝早く起きられるように＿＿＿＿＿＿＿＿。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9700" y="2771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ぶんぽう４</a:t>
            </a: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Describing what efforts are being made to attain a specific goal using 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～ように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0899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</a:t>
            </a:r>
            <a:r>
              <a:rPr lang="en-US" altLang="ja-JP" sz="3200" dirty="0" smtClean="0"/>
              <a:t>:Makin a negative request (</a:t>
            </a:r>
            <a:r>
              <a:rPr lang="ja-JP" altLang="en-US" sz="3200" smtClean="0"/>
              <a:t>～ないで下さい</a:t>
            </a:r>
            <a:r>
              <a:rPr lang="en-US" altLang="ja-JP" sz="3200" dirty="0" smtClean="0"/>
              <a:t>); expressing unacceptable actions or situations (</a:t>
            </a:r>
            <a:r>
              <a:rPr lang="ja-JP" altLang="en-US" sz="3200" smtClean="0"/>
              <a:t>～てはいけない</a:t>
            </a:r>
            <a:r>
              <a:rPr lang="en-US" altLang="ja-JP" sz="3200" dirty="0" smtClean="0"/>
              <a:t>); asking for and giving permission (</a:t>
            </a:r>
            <a:r>
              <a:rPr lang="ja-JP" altLang="en-US" sz="3200" smtClean="0"/>
              <a:t>～てもいい</a:t>
            </a:r>
            <a:r>
              <a:rPr lang="en-US" altLang="ja-JP" sz="3200" dirty="0" smtClean="0"/>
              <a:t>)</a:t>
            </a:r>
            <a:endParaRPr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78307"/>
            <a:ext cx="8229600" cy="3897443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ja-JP" altLang="en-US" sz="2800" smtClean="0"/>
              <a:t>～ないで下さい</a:t>
            </a:r>
            <a:r>
              <a:rPr lang="en-US" altLang="ja-JP" sz="2800" dirty="0" smtClean="0"/>
              <a:t>: </a:t>
            </a:r>
            <a:r>
              <a:rPr lang="en-US" altLang="ja-JP" sz="2800" dirty="0" smtClean="0">
                <a:solidFill>
                  <a:srgbClr val="FF0000"/>
                </a:solidFill>
              </a:rPr>
              <a:t>negative request </a:t>
            </a:r>
            <a:r>
              <a:rPr lang="en-US" altLang="ja-JP" sz="2800" dirty="0" smtClean="0"/>
              <a:t>“Please don’t~.”</a:t>
            </a:r>
          </a:p>
          <a:p>
            <a:pPr marL="514350" indent="-514350">
              <a:buNone/>
            </a:pPr>
            <a:r>
              <a:rPr lang="en-US" sz="2800" dirty="0" smtClean="0"/>
              <a:t>B.</a:t>
            </a:r>
            <a:r>
              <a:rPr lang="ja-JP" altLang="en-US" sz="2800" smtClean="0"/>
              <a:t>　～てはいけない</a:t>
            </a:r>
            <a:r>
              <a:rPr lang="en-US" altLang="ja-JP" sz="2800" dirty="0" smtClean="0"/>
              <a:t>: </a:t>
            </a:r>
            <a:r>
              <a:rPr lang="en-US" altLang="ja-JP" sz="2800" dirty="0" smtClean="0">
                <a:solidFill>
                  <a:srgbClr val="FF0000"/>
                </a:solidFill>
              </a:rPr>
              <a:t>prohibition</a:t>
            </a:r>
            <a:r>
              <a:rPr lang="en-US" altLang="ja-JP" sz="2800" dirty="0" smtClean="0"/>
              <a:t> “It’s NOT okay to do~.”</a:t>
            </a:r>
          </a:p>
          <a:p>
            <a:pPr marL="514350" indent="-514350">
              <a:buNone/>
            </a:pPr>
            <a:r>
              <a:rPr lang="en-US" sz="2800" dirty="0" smtClean="0"/>
              <a:t>C.</a:t>
            </a:r>
            <a:r>
              <a:rPr lang="ja-JP" altLang="en-US" sz="2800" smtClean="0"/>
              <a:t>　～てもいい</a:t>
            </a:r>
            <a:r>
              <a:rPr lang="en-US" altLang="ja-JP" sz="2800" dirty="0" smtClean="0"/>
              <a:t>: </a:t>
            </a:r>
            <a:r>
              <a:rPr lang="en-US" altLang="ja-JP" sz="2800" dirty="0" smtClean="0">
                <a:solidFill>
                  <a:srgbClr val="FF0000"/>
                </a:solidFill>
              </a:rPr>
              <a:t>permission</a:t>
            </a:r>
            <a:r>
              <a:rPr lang="en-US" altLang="ja-JP" sz="2800" dirty="0" smtClean="0"/>
              <a:t> “It’s ok to do~. ”</a:t>
            </a: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790" y="167708"/>
            <a:ext cx="8229600" cy="11963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ぽう５／</a:t>
            </a:r>
            <a:r>
              <a:rPr lang="en-US" altLang="ja-JP" sz="3200" dirty="0" smtClean="0"/>
              <a:t>A. </a:t>
            </a:r>
            <a:r>
              <a:rPr lang="en-US" sz="3200" dirty="0" smtClean="0"/>
              <a:t>Making a negative request using </a:t>
            </a:r>
            <a:r>
              <a:rPr lang="ja-JP" altLang="en-US" sz="3200" smtClean="0"/>
              <a:t>～ないで下さい</a:t>
            </a:r>
            <a:endParaRPr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61712"/>
            <a:ext cx="8229600" cy="45140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ja-JP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" y="1636474"/>
            <a:ext cx="8930640" cy="65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780012"/>
            <a:ext cx="7363777" cy="172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105" y="4904340"/>
            <a:ext cx="4842510" cy="15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5995987" y="3177915"/>
            <a:ext cx="2225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87895" y="4092315"/>
            <a:ext cx="3093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0400" y="5246557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9000" y="6071016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790" y="167708"/>
            <a:ext cx="8229600" cy="11963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ぽう５／</a:t>
            </a:r>
            <a:r>
              <a:rPr lang="en-US" altLang="ja-JP" sz="3200" dirty="0" smtClean="0"/>
              <a:t>A. </a:t>
            </a:r>
            <a:r>
              <a:rPr lang="en-US" sz="3200" dirty="0" smtClean="0"/>
              <a:t>Making a negative request using </a:t>
            </a:r>
            <a:r>
              <a:rPr lang="ja-JP" altLang="en-US" sz="3200" smtClean="0"/>
              <a:t>～ないで下さい</a:t>
            </a:r>
            <a:endParaRPr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61712"/>
            <a:ext cx="8229600" cy="45140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ja-JP" altLang="en-US" sz="2800" smtClean="0"/>
              <a:t>リクエスト</a:t>
            </a:r>
            <a:endParaRPr lang="en-US" altLang="ja-JP" sz="28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ja-JP" altLang="en-US" sz="2800" smtClean="0">
                <a:solidFill>
                  <a:srgbClr val="FF0000"/>
                </a:solidFill>
              </a:rPr>
              <a:t>～て下さい（</a:t>
            </a:r>
            <a:r>
              <a:rPr lang="en-US" altLang="ja-JP" sz="2800" dirty="0" smtClean="0">
                <a:solidFill>
                  <a:srgbClr val="FF0000"/>
                </a:solidFill>
              </a:rPr>
              <a:t>Please do~.</a:t>
            </a:r>
            <a:r>
              <a:rPr lang="ja-JP" altLang="en-US" sz="2800" smtClean="0">
                <a:solidFill>
                  <a:srgbClr val="FF0000"/>
                </a:solidFill>
              </a:rPr>
              <a:t>）</a:t>
            </a:r>
            <a:r>
              <a:rPr lang="en-US" altLang="ja-JP" sz="2800" dirty="0" smtClean="0">
                <a:solidFill>
                  <a:srgbClr val="FF0000"/>
                </a:solidFill>
              </a:rPr>
              <a:t>	</a:t>
            </a:r>
          </a:p>
          <a:p>
            <a:pPr marL="514350" indent="-514350">
              <a:buNone/>
            </a:pPr>
            <a:r>
              <a:rPr lang="ja-JP" altLang="en-US" sz="2800" smtClean="0"/>
              <a:t>たくさん寝て下さい。</a:t>
            </a:r>
            <a:endParaRPr lang="en-US" altLang="ja-JP" sz="2800" dirty="0" smtClean="0"/>
          </a:p>
          <a:p>
            <a:pPr marL="514350" indent="-514350">
              <a:buNone/>
            </a:pPr>
            <a:r>
              <a:rPr lang="ja-JP" altLang="en-US" sz="2800" smtClean="0"/>
              <a:t>一日三回、この薬を飲んで下さい。</a:t>
            </a:r>
            <a:endParaRPr lang="en-US" altLang="ja-JP" sz="2800" dirty="0" smtClean="0"/>
          </a:p>
          <a:p>
            <a:pPr marL="514350" indent="-514350">
              <a:buNone/>
            </a:pPr>
            <a:endParaRPr lang="en-US" altLang="ja-JP" sz="28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ja-JP" altLang="en-US" sz="2800" smtClean="0">
                <a:solidFill>
                  <a:srgbClr val="FF0000"/>
                </a:solidFill>
              </a:rPr>
              <a:t>～ないで下さい（</a:t>
            </a:r>
            <a:r>
              <a:rPr lang="en-US" altLang="ja-JP" sz="2800" dirty="0" smtClean="0">
                <a:solidFill>
                  <a:srgbClr val="FF0000"/>
                </a:solidFill>
              </a:rPr>
              <a:t>Please don’t do~.</a:t>
            </a:r>
            <a:r>
              <a:rPr lang="ja-JP" altLang="en-US" sz="2800" smtClean="0">
                <a:solidFill>
                  <a:srgbClr val="FF0000"/>
                </a:solidFill>
              </a:rPr>
              <a:t>）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ja-JP" altLang="en-US" sz="2800" smtClean="0"/>
              <a:t>おさけを飲まないで下さい。</a:t>
            </a:r>
            <a:endParaRPr lang="en-US" altLang="ja-JP" sz="2800" dirty="0" smtClean="0"/>
          </a:p>
          <a:p>
            <a:pPr marL="514350" indent="-514350">
              <a:buNone/>
            </a:pPr>
            <a:r>
              <a:rPr lang="ja-JP" altLang="en-US" sz="2800" smtClean="0"/>
              <a:t>おふろに入らないで下さい。</a:t>
            </a: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4953156"/>
            <a:ext cx="1252772" cy="125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9564" y="2141594"/>
            <a:ext cx="1628833" cy="15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790" y="167708"/>
            <a:ext cx="8229600" cy="11963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ぽう５／</a:t>
            </a:r>
            <a:r>
              <a:rPr lang="en-US" altLang="ja-JP" sz="3200" dirty="0" smtClean="0"/>
              <a:t>A. </a:t>
            </a:r>
            <a:r>
              <a:rPr lang="en-US" sz="3200" dirty="0" smtClean="0"/>
              <a:t>Making a negative request using </a:t>
            </a:r>
            <a:r>
              <a:rPr lang="ja-JP" altLang="en-US" sz="3200" smtClean="0"/>
              <a:t>～ないで下さい</a:t>
            </a:r>
            <a:endParaRPr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61712"/>
            <a:ext cx="8229600" cy="45140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ja-JP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291" y="1961712"/>
            <a:ext cx="2172984" cy="181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750" y="1766807"/>
            <a:ext cx="1648875" cy="16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275" y="4237376"/>
            <a:ext cx="2038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8793" y="2206088"/>
            <a:ext cx="861122" cy="11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Callout 15"/>
          <p:cNvSpPr/>
          <p:nvPr/>
        </p:nvSpPr>
        <p:spPr>
          <a:xfrm>
            <a:off x="6191980" y="4780761"/>
            <a:ext cx="2115519" cy="907117"/>
          </a:xfrm>
          <a:prstGeom prst="wedgeEllipseCallout">
            <a:avLst>
              <a:gd name="adj1" fmla="val -84247"/>
              <a:gd name="adj2" fmla="val -6258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 cell phone!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3921071" y="1426099"/>
            <a:ext cx="2423309" cy="597606"/>
          </a:xfrm>
          <a:prstGeom prst="wedgeEllipseCallout">
            <a:avLst>
              <a:gd name="adj1" fmla="val 3711"/>
              <a:gd name="adj2" fmla="val 7947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chemeClr val="tx1"/>
                </a:solidFill>
              </a:rPr>
              <a:t>うるさい。。。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P61 Activity1</a:t>
            </a:r>
            <a:endParaRPr lang="ja-JP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591770"/>
            <a:ext cx="8401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966" y="2696670"/>
            <a:ext cx="1714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4915995"/>
            <a:ext cx="8309860" cy="172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648918" y="6325849"/>
            <a:ext cx="244339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1450" y="5361695"/>
            <a:ext cx="405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</a:rPr>
              <a:t>（　　　　　　　　　　　　　　　　　　　　）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P61 Activity1</a:t>
            </a:r>
            <a:endParaRPr lang="ja-JP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591770"/>
            <a:ext cx="8401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995" y="2424594"/>
            <a:ext cx="5094469" cy="40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ぽう５／</a:t>
            </a:r>
            <a:r>
              <a:rPr lang="en-US" sz="3200" dirty="0" smtClean="0"/>
              <a:t>B. expressing unacceptable actions or situations using </a:t>
            </a:r>
            <a:r>
              <a:rPr lang="ja-JP" altLang="en-US" sz="3200" smtClean="0"/>
              <a:t>～てはいけない</a:t>
            </a:r>
            <a:endParaRPr lang="ja-JP" alt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607" y="1872734"/>
            <a:ext cx="8686799" cy="9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28321"/>
            <a:ext cx="8567585" cy="135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180" y="5241210"/>
            <a:ext cx="7653338" cy="4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300" y="5801723"/>
            <a:ext cx="8686800" cy="4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267668" y="3672590"/>
            <a:ext cx="2225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1488" y="4687093"/>
            <a:ext cx="2006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15688" y="5651281"/>
            <a:ext cx="2431655" cy="271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12245" y="6192503"/>
            <a:ext cx="2225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08082"/>
            <a:ext cx="7922379" cy="43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ぽう５／</a:t>
            </a:r>
            <a:r>
              <a:rPr lang="en-US" sz="3200" dirty="0" smtClean="0"/>
              <a:t>B. expressing unacceptable actions or situations using </a:t>
            </a:r>
            <a:r>
              <a:rPr lang="ja-JP" altLang="en-US" sz="3200" smtClean="0"/>
              <a:t>～てはいけない</a:t>
            </a:r>
            <a:endParaRPr lang="ja-JP" alt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67275" y="5276539"/>
            <a:ext cx="39189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52285" y="6041036"/>
            <a:ext cx="3379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513" y="4648200"/>
            <a:ext cx="11969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4630738"/>
            <a:ext cx="13239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93863"/>
            <a:ext cx="841216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3600" dirty="0" smtClean="0"/>
              <a:t>P39 C.</a:t>
            </a:r>
            <a:r>
              <a:rPr lang="ja-JP" altLang="en-US" sz="3600" smtClean="0"/>
              <a:t>体のもんだいとしょうじょう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639D6-BDE5-494C-8E69-1F27EAE2B0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2113" y="3854450"/>
            <a:ext cx="1806575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have a fever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3775" y="3870325"/>
            <a:ext cx="1677988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catch a cold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6550" y="3854450"/>
            <a:ext cx="1506538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have an injury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4388" y="3911600"/>
            <a:ext cx="1506537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cut a finger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5188" y="6199188"/>
            <a:ext cx="1506537" cy="465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have a stuffy nose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6013" y="6256338"/>
            <a:ext cx="1506537" cy="465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have stiff shoulders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99363" y="3854450"/>
            <a:ext cx="1131887" cy="450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vomit</a:t>
            </a:r>
            <a:endParaRPr lang="ja-JP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906" y="1035465"/>
            <a:ext cx="7614004" cy="56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14678"/>
            <a:ext cx="8229600" cy="7608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B. </a:t>
            </a:r>
            <a:r>
              <a:rPr lang="ja-JP" altLang="en-US" smtClean="0"/>
              <a:t>～てはいけない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82455" y="2518348"/>
            <a:ext cx="419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21512" y="2518348"/>
            <a:ext cx="599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22695" y="3180744"/>
            <a:ext cx="839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44488" y="4422098"/>
            <a:ext cx="437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1804" y="3180744"/>
            <a:ext cx="1049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77717" y="3807502"/>
            <a:ext cx="884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4304" y="3797834"/>
            <a:ext cx="1049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06357" y="4437088"/>
            <a:ext cx="675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44488" y="5006715"/>
            <a:ext cx="437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06357" y="5021705"/>
            <a:ext cx="675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44488" y="5591331"/>
            <a:ext cx="590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6203" y="5591331"/>
            <a:ext cx="885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44488" y="6310859"/>
            <a:ext cx="437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06357" y="6325849"/>
            <a:ext cx="675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ぽう５：</a:t>
            </a:r>
            <a:r>
              <a:rPr lang="en-US" altLang="ja-JP" sz="3200" dirty="0" smtClean="0"/>
              <a:t>B. expressing unacceptable actions or situations using </a:t>
            </a:r>
            <a:r>
              <a:rPr lang="ja-JP" altLang="en-US" sz="3200" smtClean="0"/>
              <a:t>～てはいけない</a:t>
            </a:r>
            <a:endParaRPr lang="ja-JP" altLang="en-US" sz="3200" dirty="0"/>
          </a:p>
        </p:txBody>
      </p:sp>
      <p:pic>
        <p:nvPicPr>
          <p:cNvPr id="4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2607"/>
            <a:ext cx="3688227" cy="27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4899300"/>
            <a:ext cx="3419202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/>
              <a:t>おふろに入っ</a:t>
            </a:r>
            <a:r>
              <a:rPr lang="ja-JP" altLang="en-US" sz="3200" smtClean="0">
                <a:solidFill>
                  <a:srgbClr val="FF0000"/>
                </a:solidFill>
              </a:rPr>
              <a:t>てはいけません</a:t>
            </a:r>
            <a:r>
              <a:rPr lang="ja-JP" altLang="en-US" sz="3200" smtClean="0"/>
              <a:t>。</a:t>
            </a:r>
            <a:endParaRPr lang="en-US" altLang="ja-JP" dirty="0"/>
          </a:p>
        </p:txBody>
      </p:sp>
      <p:pic>
        <p:nvPicPr>
          <p:cNvPr id="10" name="Picture 4" descr="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174" y="2090082"/>
            <a:ext cx="3962626" cy="280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09670" y="5186597"/>
            <a:ext cx="3377129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/>
              <a:t>電話をかけ</a:t>
            </a:r>
            <a:r>
              <a:rPr lang="ja-JP" altLang="en-US" sz="3200" smtClean="0">
                <a:solidFill>
                  <a:srgbClr val="FF0000"/>
                </a:solidFill>
              </a:rPr>
              <a:t>てはいけません</a:t>
            </a:r>
            <a:r>
              <a:rPr lang="ja-JP" altLang="en-US" sz="3200" smtClean="0"/>
              <a:t>。</a:t>
            </a:r>
            <a:endParaRPr lang="en-US" altLang="ja-JP" dirty="0"/>
          </a:p>
        </p:txBody>
      </p:sp>
      <p:sp>
        <p:nvSpPr>
          <p:cNvPr id="8" name="Multiply 7"/>
          <p:cNvSpPr/>
          <p:nvPr/>
        </p:nvSpPr>
        <p:spPr>
          <a:xfrm>
            <a:off x="1969114" y="1357678"/>
            <a:ext cx="3014469" cy="3267231"/>
          </a:xfrm>
          <a:prstGeom prst="mathMultiply">
            <a:avLst>
              <a:gd name="adj1" fmla="val 4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6549255" y="1357678"/>
            <a:ext cx="3014469" cy="3267231"/>
          </a:xfrm>
          <a:prstGeom prst="mathMultiply">
            <a:avLst>
              <a:gd name="adj1" fmla="val 4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ぽう５／</a:t>
            </a:r>
            <a:r>
              <a:rPr lang="en-US" sz="3200" dirty="0" smtClean="0"/>
              <a:t>B. expressing unacceptable actions or situations using </a:t>
            </a:r>
            <a:r>
              <a:rPr lang="ja-JP" altLang="en-US" sz="3200" smtClean="0"/>
              <a:t>～てはいけない</a:t>
            </a:r>
            <a:endParaRPr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みなさんが日本語の先生だったら、学生に何と言いますか？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例：しゅくだいをおそく出してはいけませんよ！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例：英語で話してはいけませんよ！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9918" y="4711485"/>
            <a:ext cx="1174010" cy="17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>
            <a:off x="4664990" y="4780761"/>
            <a:ext cx="2115519" cy="907117"/>
          </a:xfrm>
          <a:prstGeom prst="wedgeEllipseCallout">
            <a:avLst>
              <a:gd name="adj1" fmla="val 63739"/>
              <a:gd name="adj2" fmla="val -11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</a:rPr>
              <a:t>だめ！！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P62 Activity3</a:t>
            </a:r>
            <a:endParaRPr lang="ja-JP" alt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77598"/>
            <a:ext cx="86391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3249120"/>
            <a:ext cx="91249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27817" y="4347148"/>
            <a:ext cx="2608288" cy="44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</a:rPr>
              <a:t>えいがかん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7817" y="4949252"/>
            <a:ext cx="2608288" cy="44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</a:rPr>
              <a:t>ひこうきの中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319541" y="2053653"/>
            <a:ext cx="554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2413416"/>
            <a:ext cx="155148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906" y="1035465"/>
            <a:ext cx="7614004" cy="56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14678"/>
            <a:ext cx="8229600" cy="7608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B. </a:t>
            </a:r>
            <a:r>
              <a:rPr lang="ja-JP" altLang="en-US" sz="3600" smtClean="0"/>
              <a:t>～てはいけない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2400" smtClean="0"/>
              <a:t>「～ちゃ／じゃいけない」、「～ちゃ／じゃだめ」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82455" y="2518348"/>
            <a:ext cx="419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21512" y="2518348"/>
            <a:ext cx="599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22695" y="3180744"/>
            <a:ext cx="839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44488" y="4422098"/>
            <a:ext cx="437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1804" y="3180744"/>
            <a:ext cx="1049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77717" y="3807502"/>
            <a:ext cx="884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4304" y="3797834"/>
            <a:ext cx="1049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06357" y="4437088"/>
            <a:ext cx="675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44488" y="5006715"/>
            <a:ext cx="437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06357" y="5021705"/>
            <a:ext cx="675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44488" y="5591331"/>
            <a:ext cx="590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6203" y="5591331"/>
            <a:ext cx="885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44488" y="6310859"/>
            <a:ext cx="437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06357" y="6325849"/>
            <a:ext cx="675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70" y="1691937"/>
            <a:ext cx="2972297" cy="181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B. </a:t>
            </a:r>
            <a:r>
              <a:rPr lang="ja-JP" altLang="en-US" smtClean="0"/>
              <a:t>～ちゃ</a:t>
            </a:r>
            <a:r>
              <a:rPr lang="en-US" altLang="ja-JP" dirty="0" smtClean="0"/>
              <a:t>/</a:t>
            </a:r>
            <a:r>
              <a:rPr lang="ja-JP" altLang="en-US" smtClean="0"/>
              <a:t>じゃだめ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770" y="1926857"/>
            <a:ext cx="2488757" cy="158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7233" y="1926857"/>
            <a:ext cx="2376013" cy="158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229099"/>
            <a:ext cx="2069847" cy="193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9617" y="4214109"/>
            <a:ext cx="2718910" cy="193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0879" y="4454109"/>
            <a:ext cx="2542367" cy="170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150308" y="6176470"/>
            <a:ext cx="83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play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4299" y="6176470"/>
            <a:ext cx="190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speak English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790" y="167708"/>
            <a:ext cx="8229600" cy="11963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ぽう５／</a:t>
            </a:r>
            <a:r>
              <a:rPr lang="en-US" altLang="ja-JP" sz="3200" dirty="0" smtClean="0"/>
              <a:t>C. </a:t>
            </a:r>
            <a:r>
              <a:rPr lang="ja-JP" altLang="en-US" sz="3200" smtClean="0"/>
              <a:t>～てもいい</a:t>
            </a:r>
            <a:r>
              <a:rPr lang="en-US" altLang="ja-JP" sz="3200" dirty="0" smtClean="0"/>
              <a:t> it is OK to~, can, may</a:t>
            </a:r>
            <a:endParaRPr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61712"/>
            <a:ext cx="8229600" cy="45140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ja-JP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20" y="1542490"/>
            <a:ext cx="8874177" cy="91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7" y="2471352"/>
            <a:ext cx="9103793" cy="60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34" y="3702570"/>
            <a:ext cx="9106366" cy="15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790" y="167708"/>
            <a:ext cx="8229600" cy="11963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</a:t>
            </a:r>
            <a:r>
              <a:rPr lang="ja-JP" altLang="en-US" sz="3200" smtClean="0"/>
              <a:t>ぽう５</a:t>
            </a:r>
            <a:endParaRPr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61712"/>
            <a:ext cx="8229600" cy="45140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ja-JP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90" y="1967625"/>
            <a:ext cx="7615003" cy="394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790" y="92758"/>
            <a:ext cx="8229600" cy="11963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</a:t>
            </a:r>
            <a:r>
              <a:rPr lang="ja-JP" altLang="en-US" sz="3200" smtClean="0"/>
              <a:t>ぽう５</a:t>
            </a:r>
            <a:endParaRPr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61712"/>
            <a:ext cx="8229600" cy="45140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ja-JP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31" y="1259177"/>
            <a:ext cx="8139659" cy="275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10" y="3992551"/>
            <a:ext cx="7952280" cy="284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ぽう５：</a:t>
            </a:r>
            <a:r>
              <a:rPr lang="en-US" altLang="ja-JP" sz="3200" dirty="0" smtClean="0"/>
              <a:t>C. Asking for a permission using </a:t>
            </a:r>
            <a:r>
              <a:rPr lang="ja-JP" altLang="en-US" sz="3200" smtClean="0"/>
              <a:t>～てもいい</a:t>
            </a:r>
            <a:endParaRPr lang="ja-JP" altLang="en-US" sz="3200" dirty="0"/>
          </a:p>
        </p:txBody>
      </p:sp>
      <p:pic>
        <p:nvPicPr>
          <p:cNvPr id="4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2607"/>
            <a:ext cx="3688227" cy="27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4899300"/>
            <a:ext cx="3419202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/>
              <a:t>おふろに入っ</a:t>
            </a:r>
            <a:r>
              <a:rPr lang="ja-JP" altLang="en-US" sz="3200">
                <a:solidFill>
                  <a:srgbClr val="FF0000"/>
                </a:solidFill>
              </a:rPr>
              <a:t>てもいいですか</a:t>
            </a:r>
            <a:r>
              <a:rPr lang="ja-JP" altLang="en-US" sz="3200"/>
              <a:t>。</a:t>
            </a:r>
            <a:endParaRPr lang="en-US" altLang="ja-JP" dirty="0"/>
          </a:p>
        </p:txBody>
      </p:sp>
      <p:pic>
        <p:nvPicPr>
          <p:cNvPr id="10" name="Picture 4" descr="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174" y="2090082"/>
            <a:ext cx="3962626" cy="280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09670" y="5186597"/>
            <a:ext cx="3377129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/>
              <a:t>電話をかけ</a:t>
            </a:r>
            <a:r>
              <a:rPr lang="ja-JP" altLang="en-US" sz="3200">
                <a:solidFill>
                  <a:srgbClr val="FF0000"/>
                </a:solidFill>
              </a:rPr>
              <a:t>てもいいですか</a:t>
            </a:r>
            <a:r>
              <a:rPr lang="ja-JP" altLang="en-US" sz="3200"/>
              <a:t>。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3600" dirty="0" smtClean="0"/>
              <a:t>P41 D. </a:t>
            </a:r>
            <a:r>
              <a:rPr lang="ja-JP" altLang="en-US" sz="3600" smtClean="0"/>
              <a:t>病気の時にすること・しないこと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Things you do and don’t do when you are sick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8184-D6CD-4345-893A-0DCDA34FAB7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504950"/>
            <a:ext cx="816133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4300538"/>
            <a:ext cx="8040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3675063"/>
            <a:ext cx="1506538" cy="465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take medicine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5100" y="3659188"/>
            <a:ext cx="1506538" cy="466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apply medicine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6788" y="3675063"/>
            <a:ext cx="1506537" cy="465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go to a doctor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05625" y="3702050"/>
            <a:ext cx="1506538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be hospitalized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5625" y="6256338"/>
            <a:ext cx="1506538" cy="465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move one’s body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038" y="6138863"/>
            <a:ext cx="1506537" cy="465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lie down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1463" y="6199188"/>
            <a:ext cx="1690687" cy="465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open one’s mouth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6950" y="6235700"/>
            <a:ext cx="1506538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To take temperature</a:t>
            </a:r>
            <a:endParaRPr lang="ja-JP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790" y="167708"/>
            <a:ext cx="8229600" cy="11963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smtClean="0"/>
              <a:t>ぶんぽう５／</a:t>
            </a:r>
            <a:r>
              <a:rPr lang="en-US" altLang="ja-JP" sz="3200" dirty="0" smtClean="0"/>
              <a:t>C. </a:t>
            </a:r>
            <a:r>
              <a:rPr lang="ja-JP" altLang="en-US" sz="3200" smtClean="0"/>
              <a:t>～てもいい</a:t>
            </a:r>
            <a:r>
              <a:rPr lang="en-US" altLang="ja-JP" sz="3200" dirty="0" smtClean="0"/>
              <a:t> it is OK to~, can, may</a:t>
            </a:r>
            <a:endParaRPr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61712"/>
            <a:ext cx="8229600" cy="45140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ja-JP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821" y="1961712"/>
            <a:ext cx="1648875" cy="16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0058" y="4186963"/>
            <a:ext cx="1522870" cy="193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538" y="196171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P62 Activity2</a:t>
            </a:r>
            <a:endParaRPr lang="ja-JP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368" y="1432628"/>
            <a:ext cx="7477203" cy="127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239" y="3095263"/>
            <a:ext cx="8122561" cy="339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Content Placeholder 2"/>
          <p:cNvSpPr>
            <a:spLocks/>
          </p:cNvSpPr>
          <p:nvPr/>
        </p:nvSpPr>
        <p:spPr bwMode="auto">
          <a:xfrm>
            <a:off x="941294" y="1581374"/>
            <a:ext cx="7467600" cy="2286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3200">
                <a:latin typeface="+mn-ea"/>
              </a:rPr>
              <a:t>学生：先生、</a:t>
            </a:r>
            <a:r>
              <a:rPr lang="ja-JP" altLang="en-US" sz="3200" u="sng">
                <a:solidFill>
                  <a:srgbClr val="FF0000"/>
                </a:solidFill>
                <a:latin typeface="+mn-ea"/>
              </a:rPr>
              <a:t>あたまが痛いんです</a:t>
            </a:r>
            <a:r>
              <a:rPr lang="ja-JP" altLang="en-US" sz="3200">
                <a:latin typeface="+mn-ea"/>
              </a:rPr>
              <a:t>。</a:t>
            </a:r>
            <a:endParaRPr lang="en-US" altLang="ja-JP" sz="32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3200">
                <a:latin typeface="+mn-ea"/>
              </a:rPr>
              <a:t>先生</a:t>
            </a:r>
            <a:r>
              <a:rPr lang="ja-JP" altLang="en-US" sz="3200" smtClean="0">
                <a:latin typeface="+mn-ea"/>
              </a:rPr>
              <a:t>：＿＿＿＿＿＿＿＿＿＿＿。</a:t>
            </a:r>
            <a:endParaRPr lang="en-US" altLang="ja-JP" sz="32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3200">
                <a:latin typeface="+mn-ea"/>
              </a:rPr>
              <a:t>学生：</a:t>
            </a:r>
            <a:r>
              <a:rPr lang="ja-JP" altLang="en-US" sz="3200" u="sng">
                <a:solidFill>
                  <a:srgbClr val="FF0000"/>
                </a:solidFill>
                <a:latin typeface="+mn-ea"/>
              </a:rPr>
              <a:t>りょうに帰ってもいいでしょうか</a:t>
            </a:r>
            <a:r>
              <a:rPr lang="ja-JP" altLang="en-US" sz="3200">
                <a:latin typeface="+mn-ea"/>
              </a:rPr>
              <a:t>。</a:t>
            </a:r>
            <a:endParaRPr lang="en-US" altLang="ja-JP" sz="32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3200">
                <a:latin typeface="+mn-ea"/>
              </a:rPr>
              <a:t>先生</a:t>
            </a:r>
            <a:r>
              <a:rPr lang="ja-JP" altLang="en-US" sz="3200" smtClean="0">
                <a:latin typeface="+mn-ea"/>
              </a:rPr>
              <a:t>：＿＿＿＿＿＿＿＿＿＿＿。</a:t>
            </a:r>
            <a:endParaRPr lang="en-US" altLang="ja-JP" sz="3200" dirty="0">
              <a:latin typeface="+mn-ea"/>
            </a:endParaRP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00513"/>
            <a:ext cx="2819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Content Placeholder 2"/>
          <p:cNvSpPr>
            <a:spLocks/>
          </p:cNvSpPr>
          <p:nvPr/>
        </p:nvSpPr>
        <p:spPr bwMode="auto">
          <a:xfrm>
            <a:off x="3673254" y="4100513"/>
            <a:ext cx="5230906" cy="2286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3200" smtClean="0">
                <a:latin typeface="Century Schoolbook" pitchFamily="18" charset="0"/>
                <a:ea typeface="MS PMincho" pitchFamily="18" charset="-128"/>
              </a:rPr>
              <a:t>・</a:t>
            </a:r>
            <a:r>
              <a:rPr lang="ja-JP" altLang="en-US" sz="3200" smtClean="0">
                <a:latin typeface="+mn-ea"/>
              </a:rPr>
              <a:t>朝から気分がわるい</a:t>
            </a:r>
            <a:endParaRPr lang="en-US" altLang="ja-JP" sz="3200" dirty="0" smtClean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3200" smtClean="0">
                <a:latin typeface="+mn-ea"/>
              </a:rPr>
              <a:t>・明日インタビューがある</a:t>
            </a:r>
            <a:endParaRPr lang="en-US" altLang="ja-JP" sz="32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3200" smtClean="0">
                <a:latin typeface="+mn-ea"/>
              </a:rPr>
              <a:t>・今日のしゅくだいを忘れた</a:t>
            </a:r>
            <a:endParaRPr lang="en-US" altLang="ja-JP" sz="3200" dirty="0" smtClean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3200" smtClean="0">
                <a:latin typeface="+mn-ea"/>
              </a:rPr>
              <a:t>・分からないぶんぽうがある</a:t>
            </a:r>
            <a:endParaRPr lang="en-US" altLang="ja-JP" sz="3200" dirty="0">
              <a:latin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ぽう５</a:t>
            </a:r>
            <a:r>
              <a:rPr lang="en-US" altLang="ja-JP" sz="3200" dirty="0" smtClean="0"/>
              <a:t>: C. Asking for and giving permission</a:t>
            </a:r>
            <a:br>
              <a:rPr lang="en-US" altLang="ja-JP" sz="3200" dirty="0" smtClean="0"/>
            </a:br>
            <a:r>
              <a:rPr lang="en-US" altLang="ja-JP" sz="3200" dirty="0" smtClean="0"/>
              <a:t>		 </a:t>
            </a:r>
            <a:r>
              <a:rPr lang="ja-JP" altLang="en-US" sz="3200" smtClean="0"/>
              <a:t>～てもいい</a:t>
            </a:r>
            <a:endParaRPr lang="ja-JP" alt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057992" y="1656324"/>
            <a:ext cx="3522689" cy="4273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Explain your issue.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141" y="2795577"/>
            <a:ext cx="5094157" cy="4273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Make a request.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D3BAC2-D05A-D749-A9CB-21F74921EEBF}" type="slidenum">
              <a:rPr lang="en-US" altLang="ja-JP"/>
              <a:pPr/>
              <a:t>83</a:t>
            </a:fld>
            <a:endParaRPr lang="en-US" altLang="ja-JP"/>
          </a:p>
        </p:txBody>
      </p:sp>
      <p:sp>
        <p:nvSpPr>
          <p:cNvPr id="129026" name="Rectangle 2"/>
          <p:cNvSpPr>
            <a:spLocks noGrp="1"/>
          </p:cNvSpPr>
          <p:nvPr>
            <p:ph type="body" idx="4294967295"/>
          </p:nvPr>
        </p:nvSpPr>
        <p:spPr>
          <a:xfrm>
            <a:off x="533400" y="1785769"/>
            <a:ext cx="8229600" cy="1606550"/>
          </a:xfrm>
          <a:ln w="28575">
            <a:solidFill>
              <a:srgbClr val="000000"/>
            </a:solidFill>
          </a:ln>
        </p:spPr>
        <p:txBody>
          <a:bodyPr/>
          <a:lstStyle/>
          <a:p>
            <a:pPr marL="342900" indent="-342900">
              <a:buFont typeface="Wingdings" pitchFamily="-112" charset="2"/>
              <a:buNone/>
            </a:pPr>
            <a:r>
              <a:rPr lang="ja-JP" altLang="en-US" sz="280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はい／ええ、どうぞ。		</a:t>
            </a:r>
            <a:r>
              <a:rPr lang="en-US" altLang="ja-JP" sz="1800" dirty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Yes, please go ahead.</a:t>
            </a:r>
            <a:endParaRPr lang="ja-JP" altLang="en-US" sz="1800">
              <a:latin typeface="DFGKyoKaSho-W4" pitchFamily="18" charset="-128"/>
              <a:ea typeface="DFGKyoKaSho-W4" pitchFamily="18" charset="-128"/>
              <a:cs typeface="DFGKyoKaSho-W4" pitchFamily="18" charset="-128"/>
            </a:endParaRPr>
          </a:p>
          <a:p>
            <a:pPr marL="342900" indent="-342900">
              <a:buFont typeface="Wingdings" pitchFamily="-112" charset="2"/>
              <a:buNone/>
            </a:pPr>
            <a:r>
              <a:rPr lang="ja-JP" altLang="en-US" sz="280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はい／ええ、かまいません。	</a:t>
            </a:r>
            <a:r>
              <a:rPr lang="en-US" altLang="ja-JP" sz="1800" dirty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That’s fine. I don’t </a:t>
            </a:r>
            <a:r>
              <a:rPr lang="en-US" altLang="ja-JP" sz="1800" dirty="0" smtClean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mind.</a:t>
            </a:r>
            <a:endParaRPr lang="ja-JP" altLang="en-US" sz="1800">
              <a:latin typeface="DFGKyoKaSho-W4" pitchFamily="18" charset="-128"/>
              <a:ea typeface="DFGKyoKaSho-W4" pitchFamily="18" charset="-128"/>
              <a:cs typeface="DFGKyoKaSho-W4" pitchFamily="18" charset="-128"/>
            </a:endParaRPr>
          </a:p>
          <a:p>
            <a:pPr marL="342900" indent="-342900">
              <a:buFont typeface="Wingdings" pitchFamily="-112" charset="2"/>
              <a:buNone/>
            </a:pPr>
            <a:r>
              <a:rPr lang="ja-JP" altLang="en-US" sz="280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ええ／もちろん。		</a:t>
            </a:r>
            <a:r>
              <a:rPr lang="en-US" altLang="ja-JP" sz="2800" dirty="0" smtClean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	</a:t>
            </a:r>
            <a:r>
              <a:rPr lang="en-US" altLang="ja-JP" sz="1800" dirty="0" smtClean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Yes</a:t>
            </a:r>
            <a:r>
              <a:rPr lang="en-US" altLang="ja-JP" sz="1800" dirty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, of course.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69822" y="3732904"/>
            <a:ext cx="8493177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73050" indent="-273050" defTabSz="914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-112" charset="2"/>
              <a:buNone/>
            </a:pPr>
            <a:r>
              <a:rPr lang="ja-JP" altLang="en-US" sz="240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すみませんが、ちょっと。		</a:t>
            </a:r>
            <a:r>
              <a:rPr lang="en-US" altLang="ja-JP" sz="1600" dirty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I am sorry, but </a:t>
            </a:r>
            <a:r>
              <a:rPr lang="ja-JP" altLang="en-US" sz="160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～</a:t>
            </a:r>
            <a:r>
              <a:rPr lang="en-US" altLang="ja-JP" sz="1600" dirty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.</a:t>
            </a:r>
            <a:endParaRPr lang="ja-JP" altLang="en-US" sz="1600">
              <a:latin typeface="DFGKyoKaSho-W4" pitchFamily="18" charset="-128"/>
              <a:ea typeface="DFGKyoKaSho-W4" pitchFamily="18" charset="-128"/>
              <a:cs typeface="DFGKyoKaSho-W4" pitchFamily="18" charset="-128"/>
            </a:endParaRPr>
          </a:p>
          <a:p>
            <a:pPr marL="273050" indent="-273050" defTabSz="914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-112" charset="2"/>
              <a:buNone/>
            </a:pPr>
            <a:r>
              <a:rPr lang="ja-JP" altLang="en-US" sz="240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ええっと、それは、ちょっと。		</a:t>
            </a:r>
            <a:r>
              <a:rPr lang="en-US" altLang="ja-JP" sz="1600" dirty="0" smtClean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Well, that </a:t>
            </a:r>
            <a:r>
              <a:rPr lang="en-US" altLang="ja-JP" sz="1600" dirty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would be a bit …</a:t>
            </a:r>
            <a:endParaRPr lang="ja-JP" altLang="en-US" sz="1600">
              <a:latin typeface="DFGKyoKaSho-W4" pitchFamily="18" charset="-128"/>
              <a:ea typeface="DFGKyoKaSho-W4" pitchFamily="18" charset="-128"/>
              <a:cs typeface="DFGKyoKaSho-W4" pitchFamily="18" charset="-128"/>
            </a:endParaRPr>
          </a:p>
          <a:p>
            <a:pPr marL="273050" indent="-273050" defTabSz="914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-112" charset="2"/>
              <a:buNone/>
            </a:pPr>
            <a:r>
              <a:rPr lang="ja-JP" altLang="en-US" sz="240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すみません、それは　ちょっと　こまるんですが。			</a:t>
            </a:r>
            <a:r>
              <a:rPr lang="ja-JP" altLang="en-US" sz="160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				</a:t>
            </a:r>
            <a:r>
              <a:rPr lang="en-US" altLang="ja-JP" sz="1600" dirty="0" smtClean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	I </a:t>
            </a:r>
            <a:r>
              <a:rPr lang="en-US" altLang="ja-JP" sz="1600" dirty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am sorry.  That would </a:t>
            </a:r>
            <a:r>
              <a:rPr lang="en-US" altLang="ja-JP" sz="1600" dirty="0" smtClean="0">
                <a:latin typeface="DFGKyoKaSho-W4" pitchFamily="18" charset="-128"/>
                <a:ea typeface="DFGKyoKaSho-W4" pitchFamily="18" charset="-128"/>
                <a:cs typeface="DFGKyoKaSho-W4" pitchFamily="18" charset="-128"/>
              </a:rPr>
              <a:t>be a little trouble.</a:t>
            </a:r>
            <a:endParaRPr lang="en-US" altLang="ja-JP" sz="1600" dirty="0">
              <a:latin typeface="DFGKyoKaSho-W4" pitchFamily="18" charset="-128"/>
              <a:ea typeface="DFGKyoKaSho-W4" pitchFamily="18" charset="-128"/>
              <a:cs typeface="DFGKyoKaSho-W4" pitchFamily="1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～てもいいでしょうか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smtClean="0"/>
              <a:t>～てもかまいませんか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3429000" y="23876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3200">
              <a:latin typeface="Century Schoolbook" pitchFamily="18" charset="0"/>
              <a:ea typeface="MS PMincho" pitchFamily="18" charset="-128"/>
            </a:endParaRPr>
          </a:p>
        </p:txBody>
      </p:sp>
      <p:sp>
        <p:nvSpPr>
          <p:cNvPr id="78854" name="Content Placeholder 2"/>
          <p:cNvSpPr>
            <a:spLocks/>
          </p:cNvSpPr>
          <p:nvPr/>
        </p:nvSpPr>
        <p:spPr bwMode="auto">
          <a:xfrm>
            <a:off x="317351" y="1417638"/>
            <a:ext cx="8826649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2800" smtClean="0">
                <a:latin typeface="+mn-ea"/>
              </a:rPr>
              <a:t>みなさんは、日本でホ</a:t>
            </a:r>
            <a:r>
              <a:rPr lang="ja-JP" altLang="en-US" sz="2800">
                <a:latin typeface="+mn-ea"/>
              </a:rPr>
              <a:t>ームステイを</a:t>
            </a:r>
            <a:r>
              <a:rPr lang="ja-JP" altLang="en-US" sz="2800" smtClean="0">
                <a:latin typeface="+mn-ea"/>
              </a:rPr>
              <a:t>していま</a:t>
            </a:r>
            <a:r>
              <a:rPr lang="ja-JP" altLang="en-US" sz="2800">
                <a:latin typeface="+mn-ea"/>
              </a:rPr>
              <a:t>す。</a:t>
            </a:r>
            <a:endParaRPr lang="en-US" altLang="ja-JP" sz="28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28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2800" b="1">
                <a:latin typeface="+mn-ea"/>
              </a:rPr>
              <a:t>学生</a:t>
            </a:r>
            <a:r>
              <a:rPr lang="ja-JP" altLang="en-US" sz="2800" smtClean="0">
                <a:latin typeface="+mn-ea"/>
              </a:rPr>
              <a:t>：（</a:t>
            </a:r>
            <a:r>
              <a:rPr lang="ja-JP" altLang="en-US" sz="2800">
                <a:latin typeface="+mn-ea"/>
              </a:rPr>
              <a:t>　　　　　</a:t>
            </a:r>
            <a:r>
              <a:rPr lang="ja-JP" altLang="en-US" sz="2800" smtClean="0">
                <a:latin typeface="+mn-ea"/>
              </a:rPr>
              <a:t>　　　　　　　　　　　）</a:t>
            </a:r>
            <a:r>
              <a:rPr lang="ja-JP" altLang="en-US" sz="2800">
                <a:latin typeface="+mn-ea"/>
              </a:rPr>
              <a:t>てもいいですか。</a:t>
            </a:r>
            <a:endParaRPr lang="en-US" altLang="ja-JP" sz="28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2800" b="1" smtClean="0">
                <a:latin typeface="+mn-ea"/>
              </a:rPr>
              <a:t>ホストファミリーの</a:t>
            </a:r>
            <a:r>
              <a:rPr lang="ja-JP" altLang="en-US" sz="2800" b="1">
                <a:latin typeface="+mn-ea"/>
              </a:rPr>
              <a:t>お母さん</a:t>
            </a:r>
            <a:r>
              <a:rPr lang="ja-JP" altLang="en-US" sz="2800">
                <a:latin typeface="+mn-ea"/>
              </a:rPr>
              <a:t>：</a:t>
            </a:r>
            <a:endParaRPr lang="en-US" altLang="ja-JP" sz="28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2800">
                <a:latin typeface="+mn-ea"/>
              </a:rPr>
              <a:t>　　　　ええ、どうぞ／かまいません／もちろ</a:t>
            </a:r>
            <a:r>
              <a:rPr lang="ja-JP" altLang="en-US" sz="2800" smtClean="0">
                <a:latin typeface="+mn-ea"/>
              </a:rPr>
              <a:t>ん。</a:t>
            </a:r>
            <a:endParaRPr lang="en-US" altLang="ja-JP" sz="28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2800">
                <a:latin typeface="+mn-ea"/>
              </a:rPr>
              <a:t>　　　　すみませんが、ちょっと。</a:t>
            </a:r>
            <a:endParaRPr lang="en-US" altLang="ja-JP" sz="28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ja-JP" altLang="en-US" sz="2800">
                <a:latin typeface="+mn-ea"/>
              </a:rPr>
              <a:t>　　　　ええっと、それはちょっと。</a:t>
            </a:r>
            <a:endParaRPr lang="en-US" altLang="ja-JP" sz="2800" dirty="0">
              <a:latin typeface="+mn-ea"/>
            </a:endParaRPr>
          </a:p>
          <a:p>
            <a:pPr marL="514350" indent="-5143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2800" dirty="0">
              <a:latin typeface="+mn-e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～てもいいでしょうか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smtClean="0"/>
              <a:t>～てもかまいませんか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180" y="5710444"/>
            <a:ext cx="790731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アメリカに電話をかける／コンピュータをつかう／友だちとあそびに行く／家でパーティをする／へやでたばこをすう</a:t>
            </a:r>
            <a:endParaRPr lang="en-US" sz="24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2968" y="3884778"/>
            <a:ext cx="1303832" cy="13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6499" y="4243023"/>
            <a:ext cx="1471901" cy="13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smtClean="0">
                <a:latin typeface="+mj-lt"/>
                <a:ea typeface="+mj-ea"/>
                <a:cs typeface="+mj-cs"/>
              </a:rPr>
              <a:t>聞くれ</a:t>
            </a: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んしゅう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4000" dirty="0" smtClean="0"/>
              <a:t>P63 </a:t>
            </a:r>
            <a:r>
              <a:rPr lang="ja-JP" altLang="en-US" sz="4000" smtClean="0"/>
              <a:t>聞くれんしゅう</a:t>
            </a:r>
            <a:endParaRPr lang="ja-JP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280" y="1978702"/>
            <a:ext cx="8592409" cy="34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4000" dirty="0" smtClean="0"/>
              <a:t>P63 </a:t>
            </a:r>
            <a:r>
              <a:rPr lang="ja-JP" altLang="en-US" sz="4000" smtClean="0"/>
              <a:t>聞くれんしゅう</a:t>
            </a:r>
            <a:endParaRPr lang="ja-JP" alt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811" y="2248520"/>
            <a:ext cx="8494322" cy="402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4811" y="1708879"/>
            <a:ext cx="1282723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れんしゅう</a:t>
            </a:r>
            <a:endParaRPr lang="en-US" sz="2000" dirty="0"/>
          </a:p>
        </p:txBody>
      </p:sp>
      <p:pic>
        <p:nvPicPr>
          <p:cNvPr id="7" name="03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126064" y="1755757"/>
            <a:ext cx="706464" cy="70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P63,64 </a:t>
            </a:r>
            <a:r>
              <a:rPr lang="ja-JP" altLang="en-US" smtClean="0"/>
              <a:t>聞くれんしゅう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870" y="2173572"/>
            <a:ext cx="8773391" cy="386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811" y="1708879"/>
            <a:ext cx="92845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病院で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2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P63,64 </a:t>
            </a:r>
            <a:r>
              <a:rPr lang="ja-JP" altLang="en-US" smtClean="0"/>
              <a:t>聞くれんしゅう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086" y="1603948"/>
            <a:ext cx="8421213" cy="50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flipV="1">
            <a:off x="8244590" y="2287101"/>
            <a:ext cx="442210" cy="287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04 Track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934200" y="1282728"/>
            <a:ext cx="675468" cy="67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59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ja-JP" altLang="en-US" sz="3200" smtClean="0"/>
              <a:t>病気の時にすること・しないこと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1700"/>
            <a:ext cx="87836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2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P63,64 </a:t>
            </a:r>
            <a:r>
              <a:rPr lang="ja-JP" altLang="en-US" smtClean="0"/>
              <a:t>聞くれんしゅう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V="1">
            <a:off x="8244590" y="2287101"/>
            <a:ext cx="442210" cy="287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955" y="1282728"/>
            <a:ext cx="228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955" y="2287101"/>
            <a:ext cx="8578919" cy="265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89883" y="3437744"/>
            <a:ext cx="1121763" cy="319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53720" y="3407764"/>
            <a:ext cx="868176" cy="282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980" y="4442085"/>
            <a:ext cx="1121763" cy="319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8743" y="3357425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mtClean="0"/>
              <a:t>パーカー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89883" y="3357425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mtClean="0"/>
              <a:t>パーカー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7252" y="4442085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mtClean="0"/>
              <a:t>パーカー</a:t>
            </a:r>
            <a:endParaRPr lang="en-US" sz="2000" b="1" dirty="0"/>
          </a:p>
        </p:txBody>
      </p:sp>
      <p:pic>
        <p:nvPicPr>
          <p:cNvPr id="16" name="04 Track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61154" y="1595055"/>
            <a:ext cx="692046" cy="69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87590"/>
            <a:ext cx="8686800" cy="27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2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P63,64 </a:t>
            </a:r>
            <a:r>
              <a:rPr lang="ja-JP" altLang="en-US" smtClean="0"/>
              <a:t>聞くれんしゅう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955" y="1282728"/>
            <a:ext cx="228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" y="4726895"/>
            <a:ext cx="1121763" cy="319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4717090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mtClean="0"/>
              <a:t>パーカー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1310392" y="3585149"/>
            <a:ext cx="1121763" cy="319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09143" y="3567285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mtClean="0"/>
              <a:t>パーカー</a:t>
            </a:r>
            <a:endParaRPr lang="en-US" sz="2000" b="1" dirty="0"/>
          </a:p>
        </p:txBody>
      </p:sp>
      <p:pic>
        <p:nvPicPr>
          <p:cNvPr id="10" name="04 Track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248400" y="1482753"/>
            <a:ext cx="609518" cy="609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聞き上手話し上手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P65 </a:t>
            </a:r>
            <a:r>
              <a:rPr lang="ja-JP" altLang="en-US" smtClean="0"/>
              <a:t>聞き上手話し上手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8920"/>
            <a:ext cx="8102600" cy="405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Supplementary Vocabulary</a:t>
            </a:r>
            <a:br>
              <a:rPr lang="en-US" sz="3600" dirty="0" smtClean="0"/>
            </a:br>
            <a:r>
              <a:rPr lang="en-US" sz="3600" dirty="0" smtClean="0"/>
              <a:t>Expressions a doctor and nurse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2000" smtClean="0"/>
              <a:t>ここはどうですか。</a:t>
            </a:r>
            <a:r>
              <a:rPr lang="en-US" sz="2000" dirty="0" smtClean="0"/>
              <a:t>			How does it feel here?</a:t>
            </a:r>
          </a:p>
          <a:p>
            <a:pPr>
              <a:buNone/>
            </a:pPr>
            <a:r>
              <a:rPr lang="ja-JP" altLang="en-US" sz="2000" smtClean="0"/>
              <a:t>大きく口をあけて下さい。</a:t>
            </a:r>
            <a:r>
              <a:rPr lang="en-US" sz="2000" dirty="0" smtClean="0"/>
              <a:t>		Please open your mouth wide.</a:t>
            </a:r>
          </a:p>
          <a:p>
            <a:pPr>
              <a:buNone/>
            </a:pPr>
            <a:r>
              <a:rPr lang="ja-JP" altLang="en-US" sz="2000" smtClean="0"/>
              <a:t>上だけぬいで下さい。</a:t>
            </a:r>
            <a:r>
              <a:rPr lang="en-US" sz="2000" dirty="0" smtClean="0"/>
              <a:t>		Please take off your top. </a:t>
            </a:r>
          </a:p>
          <a:p>
            <a:pPr>
              <a:buNone/>
            </a:pPr>
            <a:r>
              <a:rPr lang="en-US" sz="2000" dirty="0" smtClean="0"/>
              <a:t>								( shirt, blouse, etc.)</a:t>
            </a:r>
          </a:p>
          <a:p>
            <a:pPr>
              <a:buNone/>
            </a:pPr>
            <a:r>
              <a:rPr lang="ja-JP" altLang="en-US" sz="2000" smtClean="0"/>
              <a:t>後ろをむいて下さい。</a:t>
            </a:r>
            <a:r>
              <a:rPr lang="en-US" sz="2000" dirty="0" smtClean="0"/>
              <a:t>			Please turn around.</a:t>
            </a:r>
          </a:p>
          <a:p>
            <a:pPr>
              <a:buNone/>
            </a:pPr>
            <a:r>
              <a:rPr lang="ja-JP" altLang="en-US" sz="2000" smtClean="0"/>
              <a:t>あおむけになって下さい。</a:t>
            </a:r>
            <a:r>
              <a:rPr lang="en-US" sz="2000" dirty="0" smtClean="0"/>
              <a:t>		Please lie on your back.</a:t>
            </a:r>
          </a:p>
          <a:p>
            <a:pPr>
              <a:buNone/>
            </a:pPr>
            <a:r>
              <a:rPr lang="ja-JP" altLang="en-US" sz="2000" smtClean="0"/>
              <a:t>うつぶせになって下さい。</a:t>
            </a:r>
            <a:r>
              <a:rPr lang="en-US" sz="2000" dirty="0" smtClean="0"/>
              <a:t>		Please lie face down.</a:t>
            </a:r>
          </a:p>
          <a:p>
            <a:pPr>
              <a:buNone/>
            </a:pPr>
            <a:r>
              <a:rPr lang="ja-JP" altLang="en-US" sz="2000" smtClean="0"/>
              <a:t>大きくいきをすって下さい。</a:t>
            </a:r>
            <a:r>
              <a:rPr lang="en-US" sz="2000" dirty="0" smtClean="0"/>
              <a:t>	Please take a deep breath.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2" y="5141089"/>
            <a:ext cx="1833337" cy="12788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9838" y="5141089"/>
            <a:ext cx="2807650" cy="13067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6921" y="5141089"/>
            <a:ext cx="3059879" cy="13067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6762" y="3233101"/>
            <a:ext cx="1570038" cy="1415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2662" y="1600201"/>
            <a:ext cx="1112838" cy="13198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漢字（かんじ）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漢字（かんじ）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ja-JP" sz="3600" dirty="0" smtClean="0"/>
              <a:t>	</a:t>
            </a:r>
            <a:r>
              <a:rPr lang="ja-JP" altLang="en-US" sz="3600" smtClean="0"/>
              <a:t>病、院、医、者、体、歯、変、熱、薬、</a:t>
            </a:r>
            <a:endParaRPr lang="en-US" altLang="ja-JP" sz="3600" dirty="0" smtClean="0"/>
          </a:p>
          <a:p>
            <a:pPr lvl="1">
              <a:buNone/>
            </a:pPr>
            <a:r>
              <a:rPr lang="en-US" altLang="ja-JP" sz="3600" dirty="0" smtClean="0"/>
              <a:t>	</a:t>
            </a:r>
            <a:r>
              <a:rPr lang="ja-JP" altLang="en-US" sz="3600" smtClean="0"/>
              <a:t>顔、色、指、切、歩、走、勉、強、忘、</a:t>
            </a:r>
            <a:endParaRPr lang="en-US" altLang="ja-JP" sz="3600" dirty="0" smtClean="0"/>
          </a:p>
          <a:p>
            <a:pPr lvl="1">
              <a:buNone/>
            </a:pPr>
            <a:r>
              <a:rPr lang="en-US" altLang="ja-JP" sz="3600" dirty="0" smtClean="0"/>
              <a:t>	</a:t>
            </a:r>
            <a:r>
              <a:rPr lang="ja-JP" altLang="en-US" sz="3600" smtClean="0"/>
              <a:t>早、持、痛、頭</a:t>
            </a:r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97</a:t>
            </a:fld>
            <a:endParaRPr lang="en-US" dirty="0"/>
          </a:p>
        </p:txBody>
      </p:sp>
      <p:pic>
        <p:nvPicPr>
          <p:cNvPr id="7" name="byou4942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2118" y="171140"/>
            <a:ext cx="2032000" cy="1524000"/>
          </a:xfrm>
          <a:prstGeom prst="rect">
            <a:avLst/>
          </a:prstGeom>
        </p:spPr>
      </p:pic>
      <p:pic>
        <p:nvPicPr>
          <p:cNvPr id="12" name="in3121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32118" y="1695140"/>
            <a:ext cx="2032000" cy="15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96118" y="3600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21572" y="578069"/>
            <a:ext cx="417260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ビョウ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病気になりました。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1572" y="1695140"/>
            <a:ext cx="417260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イン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病院に行きました。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兄は大学院生です。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1572" y="4203362"/>
            <a:ext cx="417260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イ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医者になる。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0504" y="3798632"/>
            <a:ext cx="1477904" cy="13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0504" y="5220119"/>
            <a:ext cx="1477904" cy="149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121572" y="5510363"/>
            <a:ext cx="417260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シャ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今日は歯医者に行きます。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98</a:t>
            </a:fld>
            <a:endParaRPr lang="en-US" dirty="0"/>
          </a:p>
        </p:txBody>
      </p:sp>
      <p:pic>
        <p:nvPicPr>
          <p:cNvPr id="7" name="tai424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1647" y="157570"/>
            <a:ext cx="2032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6566" y="3702577"/>
            <a:ext cx="46350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ヘン、か（わる）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大変です。／変な人がいます</a:t>
            </a:r>
            <a:r>
              <a:rPr lang="ja-JP" altLang="en-US" sz="2400" b="1" dirty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572" y="2062272"/>
            <a:ext cx="477169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は、シ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あまいものを食べすぎて、歯が痛い。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1572" y="569626"/>
            <a:ext cx="477169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からだ、タイ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体が大きい。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691" y="1854099"/>
            <a:ext cx="1260657" cy="134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4085" y="3464364"/>
            <a:ext cx="1244263" cy="13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36566" y="5330483"/>
            <a:ext cx="46350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ネツ、あつ（い）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熱がある。／熱いコーヒー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6906" y="5036694"/>
            <a:ext cx="1523995" cy="137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1572" y="4796852"/>
            <a:ext cx="46350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いろ、ショク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一番好きな色はあおです。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572" y="2893269"/>
            <a:ext cx="46350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かお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顔色がわるい。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1572" y="787941"/>
            <a:ext cx="477169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くすり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これはいい薬です。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671" y="569626"/>
            <a:ext cx="1492646" cy="149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681" y="2475096"/>
            <a:ext cx="1403916" cy="14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671" y="4533574"/>
            <a:ext cx="1473920" cy="139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26C254D-FFCD-48C6-A44F-8F7A7E752332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5107</TotalTime>
  <Words>3270</Words>
  <Application>Microsoft Office PowerPoint</Application>
  <PresentationFormat>On-screen Show (4:3)</PresentationFormat>
  <Paragraphs>560</Paragraphs>
  <Slides>109</Slides>
  <Notes>31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109</vt:i4>
      </vt:variant>
    </vt:vector>
  </HeadingPairs>
  <TitlesOfParts>
    <vt:vector size="111" baseType="lpstr">
      <vt:lpstr>Office Theme</vt:lpstr>
      <vt:lpstr>Equity</vt:lpstr>
      <vt:lpstr>Nakama 2 Chapter 1</vt:lpstr>
      <vt:lpstr>なかま２　第一課 健康（けんこう） Health</vt:lpstr>
      <vt:lpstr>たんご</vt:lpstr>
      <vt:lpstr>P37 A.体にいいこと・わるいこと </vt:lpstr>
      <vt:lpstr>P37 A.体にいいこと・わるいこと </vt:lpstr>
      <vt:lpstr>P39 C.体のもんだいとしょうじょう </vt:lpstr>
      <vt:lpstr>P39 C.体のもんだいとしょうじょう </vt:lpstr>
      <vt:lpstr>P41 D. 病気の時にすること・しないこと Things you do and don’t do when you are sick</vt:lpstr>
      <vt:lpstr>病気の時にすること・しないこと</vt:lpstr>
      <vt:lpstr>病気の時にすること・しないこと</vt:lpstr>
      <vt:lpstr>P36 新しいひょうげん(expressions) 「びょういんで」</vt:lpstr>
      <vt:lpstr>びょういんで</vt:lpstr>
      <vt:lpstr>びょういんで</vt:lpstr>
      <vt:lpstr>ダイアローグ</vt:lpstr>
      <vt:lpstr>P43 ダイアローグ</vt:lpstr>
      <vt:lpstr>P43 ダイアローグ</vt:lpstr>
      <vt:lpstr>P43 ダイアローグ</vt:lpstr>
      <vt:lpstr>Slide 18</vt:lpstr>
      <vt:lpstr>Slide 19</vt:lpstr>
      <vt:lpstr>P45 ダイアローグの後で</vt:lpstr>
      <vt:lpstr>Slide 21</vt:lpstr>
      <vt:lpstr>どうして日本人の平均寿命（へいきんじゅみょう）は 高いと思いますか。</vt:lpstr>
      <vt:lpstr>けいざいと平均寿命（へいきんじゅみょう）は どんなかんけい（relationship)がありますか。</vt:lpstr>
      <vt:lpstr>どれぐらい あぶらを とっていますか？</vt:lpstr>
      <vt:lpstr>和食はどうして体にいいのでしょうか。</vt:lpstr>
      <vt:lpstr>ぶんぽう１</vt:lpstr>
      <vt:lpstr>ぶんぽう１:Expressing capability     using the potential forms of verb</vt:lpstr>
      <vt:lpstr>ぶんぽう１:Expressing capability     using the potential forms of verb</vt:lpstr>
      <vt:lpstr>ぶんぽう１:Expressing capability     using the potential forms of verb</vt:lpstr>
      <vt:lpstr>ぶんぽう１:Expressing capability     using the potential forms of verb</vt:lpstr>
      <vt:lpstr>Slide 31</vt:lpstr>
      <vt:lpstr>ぶんぽう１:Expressing capability     using the potential forms of verb</vt:lpstr>
      <vt:lpstr>ぶんぽう１:Expressing capability     using the potential forms of verb</vt:lpstr>
      <vt:lpstr>FORMATION OF POTENTIAL FORM</vt:lpstr>
      <vt:lpstr>ぶんぽう１:Expressing capability     using the potential forms of verb</vt:lpstr>
      <vt:lpstr>しつもん</vt:lpstr>
      <vt:lpstr>ぶんぽう２</vt:lpstr>
      <vt:lpstr>ぶんぽう２:Expressing excessiveness    　using ～すぎる</vt:lpstr>
      <vt:lpstr>ぶんぽう２:Expressing excessiveness    　using ～すぎる</vt:lpstr>
      <vt:lpstr>ぶんぽう２:Expressing excessiveness    　using ～すぎる</vt:lpstr>
      <vt:lpstr>ぶんぽう２:Expressing excessiveness    　using ～すぎる</vt:lpstr>
      <vt:lpstr>P52 Activity2</vt:lpstr>
      <vt:lpstr>P52 Activity2</vt:lpstr>
      <vt:lpstr>ぶんぽう３</vt:lpstr>
      <vt:lpstr>ぶんぽう３: Giving suggestions using ～たらどう ですかand ～方がいいです</vt:lpstr>
      <vt:lpstr>ぶんぽう３: Giving suggestions using ～たらどう ですかand ～方がいいです</vt:lpstr>
      <vt:lpstr>ぶんぽう３: Giving suggestions using ～たらどう ですかand ～方がいいです</vt:lpstr>
      <vt:lpstr>ぶんぽう３: Giving suggestions using ～たらどう ですかand ～方がいいです</vt:lpstr>
      <vt:lpstr>ぶんぽう３: Giving suggestions using ～たらどう ですかand ～方がいいです</vt:lpstr>
      <vt:lpstr>ぶんぽう３: Giving suggestions using ～たらどう ですかand ～方がいいです</vt:lpstr>
      <vt:lpstr>P54 Activity1</vt:lpstr>
      <vt:lpstr>P55 Activity 2</vt:lpstr>
      <vt:lpstr>ぶんぽう３: Giving suggestions using ～たらどう ですかand ～方がいいです</vt:lpstr>
      <vt:lpstr>アドバイスをしましょう</vt:lpstr>
      <vt:lpstr>アドバイスしましょう</vt:lpstr>
      <vt:lpstr>ぶんぽう４</vt:lpstr>
      <vt:lpstr>ぶんぽう４: Describing what efforts are being made to attain a specific goal using ～ように</vt:lpstr>
      <vt:lpstr>Slide 58</vt:lpstr>
      <vt:lpstr>Slide 59</vt:lpstr>
      <vt:lpstr>Slide 60</vt:lpstr>
      <vt:lpstr>ぶんぽう５</vt:lpstr>
      <vt:lpstr>ぶんぽう５:Makin a negative request (～ないで下さい); expressing unacceptable actions or situations (～てはいけない); asking for and giving permission (～てもいい)</vt:lpstr>
      <vt:lpstr>ぶんぽう５／A. Making a negative request using ～ないで下さい</vt:lpstr>
      <vt:lpstr>ぶんぽう５／A. Making a negative request using ～ないで下さい</vt:lpstr>
      <vt:lpstr>ぶんぽう５／A. Making a negative request using ～ないで下さい</vt:lpstr>
      <vt:lpstr>P61 Activity1</vt:lpstr>
      <vt:lpstr>P61 Activity1</vt:lpstr>
      <vt:lpstr>ぶんぽう５／B. expressing unacceptable actions or situations using ～てはいけない</vt:lpstr>
      <vt:lpstr>ぶんぽう５／B. expressing unacceptable actions or situations using ～てはいけない</vt:lpstr>
      <vt:lpstr>B. ～てはいけない</vt:lpstr>
      <vt:lpstr>ぶんぽう５：B. expressing unacceptable actions or situations using ～てはいけない</vt:lpstr>
      <vt:lpstr>ぶんぽう５／B. expressing unacceptable actions or situations using ～てはいけない</vt:lpstr>
      <vt:lpstr>P62 Activity3</vt:lpstr>
      <vt:lpstr>B. ～てはいけない 「～ちゃ／じゃいけない」、「～ちゃ／じゃだめ」</vt:lpstr>
      <vt:lpstr>B. ～ちゃ/じゃだめ</vt:lpstr>
      <vt:lpstr>ぶんぽう５／C. ～てもいい it is OK to~, can, may</vt:lpstr>
      <vt:lpstr>ぶんぽう５</vt:lpstr>
      <vt:lpstr>ぶんぽう５</vt:lpstr>
      <vt:lpstr>ぶんぽう５：C. Asking for a permission using ～てもいい</vt:lpstr>
      <vt:lpstr>ぶんぽう５／C. ～てもいい it is OK to~, can, may</vt:lpstr>
      <vt:lpstr>P62 Activity2</vt:lpstr>
      <vt:lpstr>ぶんぽう５: C. Asking for and giving permission    ～てもいい</vt:lpstr>
      <vt:lpstr>～てもいいでしょうか ～てもかまいませんか </vt:lpstr>
      <vt:lpstr>～てもいいでしょうか ～てもかまいませんか </vt:lpstr>
      <vt:lpstr>Slide 85</vt:lpstr>
      <vt:lpstr>P63 聞くれんしゅう</vt:lpstr>
      <vt:lpstr>P63 聞くれんしゅう</vt:lpstr>
      <vt:lpstr>P63,64 聞くれんしゅう</vt:lpstr>
      <vt:lpstr>P63,64 聞くれんしゅう</vt:lpstr>
      <vt:lpstr>P63,64 聞くれんしゅう</vt:lpstr>
      <vt:lpstr>P63,64 聞くれんしゅう</vt:lpstr>
      <vt:lpstr>聞き上手話し上手</vt:lpstr>
      <vt:lpstr>P65 聞き上手話し上手</vt:lpstr>
      <vt:lpstr>Supplementary Vocabulary Expressions a doctor and nurse use</vt:lpstr>
      <vt:lpstr>漢字（かんじ）</vt:lpstr>
      <vt:lpstr>漢字（かんじ）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P70, 71 読むれんしゅう</vt:lpstr>
      <vt:lpstr>P70, 71 読むれんしゅう</vt:lpstr>
      <vt:lpstr>Slide 106</vt:lpstr>
      <vt:lpstr>P70, 71 読むれんしゅう</vt:lpstr>
      <vt:lpstr>P70, 71 読むれんしゅう</vt:lpstr>
      <vt:lpstr>P70, 71 読むれんしゅう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618</cp:revision>
  <dcterms:created xsi:type="dcterms:W3CDTF">2010-02-10T02:30:24Z</dcterms:created>
  <dcterms:modified xsi:type="dcterms:W3CDTF">2012-09-04T16:53:44Z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