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8"/>
  </p:notesMasterIdLst>
  <p:sldIdLst>
    <p:sldId id="257" r:id="rId3"/>
    <p:sldId id="299" r:id="rId4"/>
    <p:sldId id="260" r:id="rId5"/>
    <p:sldId id="634" r:id="rId6"/>
    <p:sldId id="635" r:id="rId7"/>
    <p:sldId id="636" r:id="rId8"/>
    <p:sldId id="637" r:id="rId9"/>
    <p:sldId id="638" r:id="rId10"/>
    <p:sldId id="608" r:id="rId11"/>
    <p:sldId id="743" r:id="rId12"/>
    <p:sldId id="744" r:id="rId13"/>
    <p:sldId id="745" r:id="rId14"/>
    <p:sldId id="746" r:id="rId15"/>
    <p:sldId id="282" r:id="rId16"/>
    <p:sldId id="639" r:id="rId17"/>
    <p:sldId id="640" r:id="rId18"/>
    <p:sldId id="641" r:id="rId19"/>
    <p:sldId id="514" r:id="rId20"/>
    <p:sldId id="644" r:id="rId21"/>
    <p:sldId id="645" r:id="rId22"/>
    <p:sldId id="646" r:id="rId23"/>
    <p:sldId id="647" r:id="rId24"/>
    <p:sldId id="648" r:id="rId25"/>
    <p:sldId id="649" r:id="rId26"/>
    <p:sldId id="651" r:id="rId27"/>
    <p:sldId id="652" r:id="rId28"/>
    <p:sldId id="654" r:id="rId29"/>
    <p:sldId id="655" r:id="rId30"/>
    <p:sldId id="656" r:id="rId31"/>
    <p:sldId id="657" r:id="rId32"/>
    <p:sldId id="659" r:id="rId33"/>
    <p:sldId id="660" r:id="rId34"/>
    <p:sldId id="665" r:id="rId35"/>
    <p:sldId id="675" r:id="rId36"/>
    <p:sldId id="661" r:id="rId37"/>
    <p:sldId id="550" r:id="rId38"/>
    <p:sldId id="760" r:id="rId39"/>
    <p:sldId id="678" r:id="rId40"/>
    <p:sldId id="679" r:id="rId41"/>
    <p:sldId id="680" r:id="rId42"/>
    <p:sldId id="682" r:id="rId43"/>
    <p:sldId id="683" r:id="rId44"/>
    <p:sldId id="684" r:id="rId45"/>
    <p:sldId id="685" r:id="rId46"/>
    <p:sldId id="686" r:id="rId47"/>
    <p:sldId id="690" r:id="rId48"/>
    <p:sldId id="761" r:id="rId49"/>
    <p:sldId id="693" r:id="rId50"/>
    <p:sldId id="694" r:id="rId51"/>
    <p:sldId id="695" r:id="rId52"/>
    <p:sldId id="563" r:id="rId53"/>
    <p:sldId id="699" r:id="rId54"/>
    <p:sldId id="700" r:id="rId55"/>
    <p:sldId id="701" r:id="rId56"/>
    <p:sldId id="702" r:id="rId57"/>
    <p:sldId id="706" r:id="rId58"/>
    <p:sldId id="703" r:id="rId59"/>
    <p:sldId id="704" r:id="rId60"/>
    <p:sldId id="705" r:id="rId61"/>
    <p:sldId id="577" r:id="rId62"/>
    <p:sldId id="708" r:id="rId63"/>
    <p:sldId id="709" r:id="rId64"/>
    <p:sldId id="710" r:id="rId65"/>
    <p:sldId id="711" r:id="rId66"/>
    <p:sldId id="712" r:id="rId67"/>
    <p:sldId id="713" r:id="rId68"/>
    <p:sldId id="714" r:id="rId69"/>
    <p:sldId id="762" r:id="rId70"/>
    <p:sldId id="715" r:id="rId71"/>
    <p:sldId id="716" r:id="rId72"/>
    <p:sldId id="717" r:id="rId73"/>
    <p:sldId id="718" r:id="rId74"/>
    <p:sldId id="581" r:id="rId75"/>
    <p:sldId id="725" r:id="rId76"/>
    <p:sldId id="726" r:id="rId77"/>
    <p:sldId id="727" r:id="rId78"/>
    <p:sldId id="728" r:id="rId79"/>
    <p:sldId id="729" r:id="rId80"/>
    <p:sldId id="730" r:id="rId81"/>
    <p:sldId id="731" r:id="rId82"/>
    <p:sldId id="732" r:id="rId83"/>
    <p:sldId id="733" r:id="rId84"/>
    <p:sldId id="434" r:id="rId85"/>
    <p:sldId id="602" r:id="rId86"/>
    <p:sldId id="740" r:id="rId87"/>
    <p:sldId id="741" r:id="rId88"/>
    <p:sldId id="742" r:id="rId89"/>
    <p:sldId id="559" r:id="rId90"/>
    <p:sldId id="720" r:id="rId91"/>
    <p:sldId id="721" r:id="rId92"/>
    <p:sldId id="722" r:id="rId93"/>
    <p:sldId id="723" r:id="rId94"/>
    <p:sldId id="633" r:id="rId95"/>
    <p:sldId id="735" r:id="rId96"/>
    <p:sldId id="736" r:id="rId97"/>
    <p:sldId id="737" r:id="rId98"/>
    <p:sldId id="738" r:id="rId99"/>
    <p:sldId id="617" r:id="rId100"/>
    <p:sldId id="750" r:id="rId101"/>
    <p:sldId id="751" r:id="rId102"/>
    <p:sldId id="752" r:id="rId103"/>
    <p:sldId id="753" r:id="rId104"/>
    <p:sldId id="754" r:id="rId105"/>
    <p:sldId id="755" r:id="rId106"/>
    <p:sldId id="756" r:id="rId10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798" autoAdjust="0"/>
  </p:normalViewPr>
  <p:slideViewPr>
    <p:cSldViewPr>
      <p:cViewPr varScale="1">
        <p:scale>
          <a:sx n="68" d="100"/>
          <a:sy n="68" d="100"/>
        </p:scale>
        <p:origin x="-16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99.xml"/><Relationship Id="rId102" Type="http://schemas.openxmlformats.org/officeDocument/2006/relationships/slide" Target="slides/slide100.xml"/><Relationship Id="rId103" Type="http://schemas.openxmlformats.org/officeDocument/2006/relationships/slide" Target="slides/slide101.xml"/><Relationship Id="rId104" Type="http://schemas.openxmlformats.org/officeDocument/2006/relationships/slide" Target="slides/slide102.xml"/><Relationship Id="rId105" Type="http://schemas.openxmlformats.org/officeDocument/2006/relationships/slide" Target="slides/slide103.xml"/><Relationship Id="rId106" Type="http://schemas.openxmlformats.org/officeDocument/2006/relationships/slide" Target="slides/slide104.xml"/><Relationship Id="rId107" Type="http://schemas.openxmlformats.org/officeDocument/2006/relationships/slide" Target="slides/slide10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8" Type="http://schemas.openxmlformats.org/officeDocument/2006/relationships/notesMaster" Target="notesMasters/notesMaster1.xml"/><Relationship Id="rId109" Type="http://schemas.openxmlformats.org/officeDocument/2006/relationships/printerSettings" Target="printerSettings/printerSettings1.bin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110" Type="http://schemas.openxmlformats.org/officeDocument/2006/relationships/presProps" Target="presProps.xml"/><Relationship Id="rId90" Type="http://schemas.openxmlformats.org/officeDocument/2006/relationships/slide" Target="slides/slide88.xml"/><Relationship Id="rId91" Type="http://schemas.openxmlformats.org/officeDocument/2006/relationships/slide" Target="slides/slide89.xml"/><Relationship Id="rId92" Type="http://schemas.openxmlformats.org/officeDocument/2006/relationships/slide" Target="slides/slide90.xml"/><Relationship Id="rId93" Type="http://schemas.openxmlformats.org/officeDocument/2006/relationships/slide" Target="slides/slide91.xml"/><Relationship Id="rId94" Type="http://schemas.openxmlformats.org/officeDocument/2006/relationships/slide" Target="slides/slide92.xml"/><Relationship Id="rId95" Type="http://schemas.openxmlformats.org/officeDocument/2006/relationships/slide" Target="slides/slide93.xml"/><Relationship Id="rId96" Type="http://schemas.openxmlformats.org/officeDocument/2006/relationships/slide" Target="slides/slide94.xml"/><Relationship Id="rId97" Type="http://schemas.openxmlformats.org/officeDocument/2006/relationships/slide" Target="slides/slide95.xml"/><Relationship Id="rId98" Type="http://schemas.openxmlformats.org/officeDocument/2006/relationships/slide" Target="slides/slide96.xml"/><Relationship Id="rId99" Type="http://schemas.openxmlformats.org/officeDocument/2006/relationships/slide" Target="slides/slide97.xml"/><Relationship Id="rId111" Type="http://schemas.openxmlformats.org/officeDocument/2006/relationships/viewProps" Target="viewProps.xml"/><Relationship Id="rId112" Type="http://schemas.openxmlformats.org/officeDocument/2006/relationships/theme" Target="theme/theme1.xml"/><Relationship Id="rId113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100" Type="http://schemas.openxmlformats.org/officeDocument/2006/relationships/slide" Target="slides/slide98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slide" Target="slides/slide86.xml"/><Relationship Id="rId89" Type="http://schemas.openxmlformats.org/officeDocument/2006/relationships/slide" Target="slides/slide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4D439CF-172D-48AA-94B6-76312A261A27}" type="datetimeFigureOut">
              <a:rPr lang="en-US" smtClean="0"/>
              <a:pPr/>
              <a:t>4/7/14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9EE8055-6588-418A-A6A2-06693721EE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70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A0E03-0273-874D-8470-8CF054FD5BD9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8308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44641D-955B-3E47-979B-813710E2A8E6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7F196-C40C-3B41-8062-DA679D93D136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1277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7F196-C40C-3B41-8062-DA679D93D136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6806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7F196-C40C-3B41-8062-DA679D93D136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181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7F196-C40C-3B41-8062-DA679D93D136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2532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7F196-C40C-3B41-8062-DA679D93D136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217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7F196-C40C-3B41-8062-DA679D93D136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34838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7F196-C40C-3B41-8062-DA679D93D136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578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7F196-C40C-3B41-8062-DA679D93D136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1885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7F196-C40C-3B41-8062-DA679D93D136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9915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A0E03-0273-874D-8470-8CF054FD5BD9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30064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7F196-C40C-3B41-8062-DA679D93D136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18796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7F196-C40C-3B41-8062-DA679D93D136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4478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7851D-9444-DC48-89F6-254D6221B9BF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3789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7851D-9444-DC48-89F6-254D6221B9BF}" type="slidenum">
              <a:rPr kumimoji="1" lang="ja-JP" altLang="en-US" smtClean="0"/>
              <a:pPr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9551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7851D-9444-DC48-89F6-254D6221B9BF}" type="slidenum">
              <a:rPr kumimoji="1" lang="ja-JP" altLang="en-US" smtClean="0"/>
              <a:pPr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82262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7851D-9444-DC48-89F6-254D6221B9BF}" type="slidenum">
              <a:rPr kumimoji="1" lang="ja-JP" altLang="en-US" smtClean="0"/>
              <a:pPr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77440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7851D-9444-DC48-89F6-254D6221B9BF}" type="slidenum">
              <a:rPr kumimoji="1" lang="ja-JP" altLang="en-US" smtClean="0"/>
              <a:pPr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55575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7851D-9444-DC48-89F6-254D6221B9BF}" type="slidenum">
              <a:rPr kumimoji="1" lang="ja-JP" altLang="en-US" smtClean="0"/>
              <a:pPr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46695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1C6C9-25F8-214E-A3B5-D93BC389E29A}" type="slidenum">
              <a:rPr kumimoji="1" lang="ja-JP" altLang="en-US" smtClean="0"/>
              <a:pPr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87149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1C6C9-25F8-214E-A3B5-D93BC389E29A}" type="slidenum">
              <a:rPr kumimoji="1" lang="ja-JP" altLang="en-US" smtClean="0"/>
              <a:pPr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8532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A0E03-0273-874D-8470-8CF054FD5BD9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07958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1C6C9-25F8-214E-A3B5-D93BC389E29A}" type="slidenum">
              <a:rPr kumimoji="1" lang="ja-JP" altLang="en-US" smtClean="0"/>
              <a:pPr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81954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1C6C9-25F8-214E-A3B5-D93BC389E29A}" type="slidenum">
              <a:rPr kumimoji="1" lang="ja-JP" altLang="en-US" smtClean="0"/>
              <a:pPr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61312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1C6C9-25F8-214E-A3B5-D93BC389E29A}" type="slidenum">
              <a:rPr kumimoji="1" lang="ja-JP" altLang="en-US" smtClean="0"/>
              <a:pPr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15972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1C6C9-25F8-214E-A3B5-D93BC389E29A}" type="slidenum">
              <a:rPr kumimoji="1" lang="ja-JP" altLang="en-US" smtClean="0"/>
              <a:pPr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52062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1C6C9-25F8-214E-A3B5-D93BC389E29A}" type="slidenum">
              <a:rPr kumimoji="1" lang="ja-JP" altLang="en-US" smtClean="0"/>
              <a:pPr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52062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F5309-D1CC-E54D-8486-13739F644D83}" type="slidenum">
              <a:rPr kumimoji="1" lang="ja-JP" altLang="en-US" smtClean="0"/>
              <a:pPr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22997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F5309-D1CC-E54D-8486-13739F644D83}" type="slidenum">
              <a:rPr kumimoji="1" lang="ja-JP" altLang="en-US" smtClean="0"/>
              <a:pPr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2672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F5309-D1CC-E54D-8486-13739F644D83}" type="slidenum">
              <a:rPr kumimoji="1" lang="ja-JP" altLang="en-US" smtClean="0"/>
              <a:pPr/>
              <a:t>65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0708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F5309-D1CC-E54D-8486-13739F644D83}" type="slidenum">
              <a:rPr kumimoji="1" lang="ja-JP" altLang="en-US" smtClean="0"/>
              <a:pPr/>
              <a:t>66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8592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F5309-D1CC-E54D-8486-13739F644D83}" type="slidenum">
              <a:rPr kumimoji="1" lang="ja-JP" altLang="en-US" smtClean="0"/>
              <a:pPr/>
              <a:t>67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9684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A0E03-0273-874D-8470-8CF054FD5BD9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19307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F5309-D1CC-E54D-8486-13739F644D83}" type="slidenum">
              <a:rPr kumimoji="1" lang="ja-JP" altLang="en-US" smtClean="0"/>
              <a:pPr/>
              <a:t>69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16044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F5309-D1CC-E54D-8486-13739F644D83}" type="slidenum">
              <a:rPr kumimoji="1" lang="ja-JP" altLang="en-US" smtClean="0"/>
              <a:pPr/>
              <a:t>70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3148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F5309-D1CC-E54D-8486-13739F644D83}" type="slidenum">
              <a:rPr kumimoji="1" lang="ja-JP" altLang="en-US" smtClean="0"/>
              <a:pPr/>
              <a:t>71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84203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F5309-D1CC-E54D-8486-13739F644D83}" type="slidenum">
              <a:rPr kumimoji="1" lang="ja-JP" altLang="en-US" smtClean="0"/>
              <a:pPr/>
              <a:t>72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78509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12B85-D72F-3047-9242-A3EC275AD268}" type="slidenum">
              <a:rPr kumimoji="1" lang="ja-JP" altLang="en-US" smtClean="0"/>
              <a:pPr/>
              <a:t>76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4099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12B85-D72F-3047-9242-A3EC275AD268}" type="slidenum">
              <a:rPr kumimoji="1" lang="ja-JP" altLang="en-US" smtClean="0"/>
              <a:pPr/>
              <a:t>78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14945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12B85-D72F-3047-9242-A3EC275AD268}" type="slidenum">
              <a:rPr kumimoji="1" lang="ja-JP" altLang="en-US" smtClean="0"/>
              <a:pPr/>
              <a:t>79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58275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12B85-D72F-3047-9242-A3EC275AD268}" type="slidenum">
              <a:rPr kumimoji="1" lang="ja-JP" altLang="en-US" smtClean="0"/>
              <a:pPr/>
              <a:t>80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17624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12B85-D72F-3047-9242-A3EC275AD268}" type="slidenum">
              <a:rPr kumimoji="1" lang="ja-JP" altLang="en-US" smtClean="0"/>
              <a:pPr/>
              <a:t>82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19959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31048-206E-A54A-A8E1-F2305E537A57}" type="slidenum">
              <a:rPr kumimoji="1" lang="ja-JP" altLang="en-US" smtClean="0"/>
              <a:pPr/>
              <a:t>85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4336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A0E03-0273-874D-8470-8CF054FD5BD9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460838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31048-206E-A54A-A8E1-F2305E537A57}" type="slidenum">
              <a:rPr kumimoji="1" lang="ja-JP" altLang="en-US" smtClean="0"/>
              <a:pPr/>
              <a:t>86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85394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31048-206E-A54A-A8E1-F2305E537A57}" type="slidenum">
              <a:rPr kumimoji="1" lang="ja-JP" altLang="en-US" smtClean="0"/>
              <a:pPr/>
              <a:t>87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485009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12B85-D72F-3047-9242-A3EC275AD268}" type="slidenum">
              <a:rPr kumimoji="1" lang="ja-JP" altLang="en-US" smtClean="0"/>
              <a:pPr/>
              <a:t>97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860886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08EC-94AE-954A-A353-FA4A4C1A2BB6}" type="slidenum">
              <a:rPr kumimoji="1" lang="ja-JP" altLang="en-US" smtClean="0"/>
              <a:pPr/>
              <a:t>99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326572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08EC-94AE-954A-A353-FA4A4C1A2BB6}" type="slidenum">
              <a:rPr kumimoji="1" lang="ja-JP" altLang="en-US" smtClean="0"/>
              <a:pPr/>
              <a:t>100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330327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08EC-94AE-954A-A353-FA4A4C1A2BB6}" type="slidenum">
              <a:rPr kumimoji="1" lang="ja-JP" altLang="en-US" smtClean="0"/>
              <a:pPr/>
              <a:t>103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699002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08EC-94AE-954A-A353-FA4A4C1A2BB6}" type="slidenum">
              <a:rPr kumimoji="1" lang="ja-JP" altLang="en-US" smtClean="0"/>
              <a:pPr/>
              <a:t>104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965545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08EC-94AE-954A-A353-FA4A4C1A2BB6}" type="slidenum">
              <a:rPr kumimoji="1" lang="ja-JP" altLang="en-US" smtClean="0"/>
              <a:pPr/>
              <a:t>105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318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D4833-AF4C-FA4D-B4EC-0F3FCFFF705E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3372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D4833-AF4C-FA4D-B4EC-0F3FCFFF705E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750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D4833-AF4C-FA4D-B4EC-0F3FCFFF705E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4562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25D54-A13C-8C4B-B807-B1F20A32BD91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051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975372-85B3-48C1-8152-F6D5EE845258}" type="datetimeFigureOut">
              <a:rPr lang="en-US" smtClean="0"/>
              <a:pPr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975372-85B3-48C1-8152-F6D5EE845258}" type="datetimeFigureOut">
              <a:rPr lang="en-US" smtClean="0"/>
              <a:pPr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4/7/14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5372-85B3-48C1-8152-F6D5EE845258}" type="datetimeFigureOut">
              <a:rPr lang="en-US" smtClean="0"/>
              <a:pPr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5372-85B3-48C1-8152-F6D5EE845258}" type="datetimeFigureOut">
              <a:rPr lang="en-US" smtClean="0"/>
              <a:pPr/>
              <a:t>4/7/14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5372-85B3-48C1-8152-F6D5EE845258}" type="datetimeFigureOut">
              <a:rPr lang="en-US" smtClean="0"/>
              <a:pPr/>
              <a:t>4/7/14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5372-85B3-48C1-8152-F6D5EE845258}" type="datetimeFigureOut">
              <a:rPr lang="en-US" smtClean="0"/>
              <a:pPr/>
              <a:t>4/7/14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5372-85B3-48C1-8152-F6D5EE845258}" type="datetimeFigureOut">
              <a:rPr lang="en-US" smtClean="0"/>
              <a:pPr/>
              <a:t>4/7/14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5372-85B3-48C1-8152-F6D5EE845258}" type="datetimeFigureOut">
              <a:rPr lang="en-US" smtClean="0"/>
              <a:pPr/>
              <a:t>4/7/14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975372-85B3-48C1-8152-F6D5EE845258}" type="datetimeFigureOut">
              <a:rPr lang="en-US" smtClean="0"/>
              <a:pPr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5372-85B3-48C1-8152-F6D5EE845258}" type="datetimeFigureOut">
              <a:rPr lang="en-US" smtClean="0"/>
              <a:pPr/>
              <a:t>4/7/14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5372-85B3-48C1-8152-F6D5EE845258}" type="datetimeFigureOut">
              <a:rPr lang="en-US" smtClean="0"/>
              <a:pPr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5372-85B3-48C1-8152-F6D5EE845258}" type="datetimeFigureOut">
              <a:rPr lang="en-US" smtClean="0"/>
              <a:pPr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0"/>
            <a:ext cx="8382000" cy="1219201"/>
          </a:xfrm>
          <a:solidFill>
            <a:srgbClr val="FFFF00"/>
          </a:solidFill>
        </p:spPr>
        <p:txBody>
          <a:bodyPr anchor="ctr" anchorCtr="0">
            <a:normAutofit/>
          </a:bodyPr>
          <a:lstStyle>
            <a:lvl1pPr algn="ctr">
              <a:defRPr sz="3600" b="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743200"/>
            <a:ext cx="8382000" cy="1981200"/>
          </a:xfrm>
          <a:noFill/>
        </p:spPr>
        <p:txBody>
          <a:bodyPr anchor="t" anchorCtr="0"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975372-85B3-48C1-8152-F6D5EE845258}" type="datetimeFigureOut">
              <a:rPr lang="en-US" smtClean="0"/>
              <a:pPr/>
              <a:t>4/7/14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975372-85B3-48C1-8152-F6D5EE845258}" type="datetimeFigureOut">
              <a:rPr lang="en-US" smtClean="0"/>
              <a:pPr/>
              <a:t>4/7/14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975372-85B3-48C1-8152-F6D5EE845258}" type="datetimeFigureOut">
              <a:rPr lang="en-US" smtClean="0"/>
              <a:pPr/>
              <a:t>4/7/14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975372-85B3-48C1-8152-F6D5EE845258}" type="datetimeFigureOut">
              <a:rPr lang="en-US" smtClean="0"/>
              <a:pPr/>
              <a:t>4/7/14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975372-85B3-48C1-8152-F6D5EE845258}" type="datetimeFigureOut">
              <a:rPr lang="en-US" smtClean="0"/>
              <a:pPr/>
              <a:t>4/7/14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975372-85B3-48C1-8152-F6D5EE845258}" type="datetimeFigureOut">
              <a:rPr lang="en-US" smtClean="0"/>
              <a:pPr/>
              <a:t>4/7/14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8686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MS PGothic" pitchFamily="34" charset="-128"/>
          <a:ea typeface="MS PGothic" pitchFamily="34" charset="-128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S PGothic" pitchFamily="34" charset="-128"/>
          <a:ea typeface="MS PGothic" pitchFamily="34" charset="-128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S PGothic" pitchFamily="34" charset="-128"/>
          <a:ea typeface="MS PGothic" pitchFamily="34" charset="-128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S PGothic" pitchFamily="34" charset="-128"/>
          <a:ea typeface="MS PGothic" pitchFamily="34" charset="-128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S PGothic" pitchFamily="34" charset="-128"/>
          <a:ea typeface="MS PGothic" pitchFamily="34" charset="-128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S PGothic" pitchFamily="34" charset="-128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4/7/14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jpeg"/><Relationship Id="rId3" Type="http://schemas.microsoft.com/office/2007/relationships/hdphoto" Target="../media/hdphoto3.wdp"/></Relationships>
</file>

<file path=ppt/slides/_rels/slide10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69.jpeg"/><Relationship Id="rId5" Type="http://schemas.microsoft.com/office/2007/relationships/hdphoto" Target="../media/hdphoto5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4" Type="http://schemas.microsoft.com/office/2007/relationships/hdphoto" Target="../media/hdphoto6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4" Type="http://schemas.microsoft.com/office/2007/relationships/hdphoto" Target="../media/hdphoto7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4" Type="http://schemas.microsoft.com/office/2007/relationships/hdphoto" Target="../media/hdphoto8.wdp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microsoft.com/office/2007/relationships/hdphoto" Target="../media/hdphoto4.wdp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microsoft.com/office/2007/relationships/hdphoto" Target="../media/hdphoto2.wdp"/><Relationship Id="rId5" Type="http://schemas.openxmlformats.org/officeDocument/2006/relationships/image" Target="../media/image24.jpeg"/><Relationship Id="rId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5.jpeg"/><Relationship Id="rId7" Type="http://schemas.microsoft.com/office/2007/relationships/hdphoto" Target="../media/hdphoto2.wdp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microsoft.com/office/2007/relationships/hdphoto" Target="../media/hdphoto2.wdp"/><Relationship Id="rId5" Type="http://schemas.openxmlformats.org/officeDocument/2006/relationships/image" Target="../media/image34.jpeg"/><Relationship Id="rId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microsoft.com/office/2007/relationships/hdphoto" Target="../media/hdphoto4.wdp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microsoft.com/office/2007/relationships/hdphoto" Target="../media/hdphoto6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5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microsoft.com/office/2007/relationships/hdphoto" Target="../media/hdphoto3.wdp"/><Relationship Id="rId5" Type="http://schemas.openxmlformats.org/officeDocument/2006/relationships/image" Target="../media/image5.jpeg"/><Relationship Id="rId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microsoft.com/office/2007/relationships/hdphoto" Target="../media/hdphoto7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microsoft.com/office/2007/relationships/hdphoto" Target="../media/hdphoto8.wdp"/><Relationship Id="rId5" Type="http://schemas.openxmlformats.org/officeDocument/2006/relationships/image" Target="../media/image50.jpeg"/><Relationship Id="rId6" Type="http://schemas.microsoft.com/office/2007/relationships/hdphoto" Target="../media/hdphoto9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52.jpeg"/><Relationship Id="rId5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Relationship Id="rId3" Type="http://schemas.microsoft.com/office/2007/relationships/hdphoto" Target="../media/hdphoto6.wdp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4" Type="http://schemas.microsoft.com/office/2007/relationships/hdphoto" Target="../media/hdphoto7.wdp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/Relationships>
</file>

<file path=ppt/slides/_rels/slide7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4" Type="http://schemas.openxmlformats.org/officeDocument/2006/relationships/image" Target="../media/image56.jpeg"/><Relationship Id="rId5" Type="http://schemas.microsoft.com/office/2007/relationships/hdphoto" Target="../media/hdphoto9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microsoft.com/office/2007/relationships/hdphoto" Target="../media/hdphoto10.wdp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microsoft.com/office/2007/relationships/hdphoto" Target="../media/hdphoto11.wdp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4" Type="http://schemas.microsoft.com/office/2007/relationships/hdphoto" Target="../media/hdphoto12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/Relationships>
</file>

<file path=ppt/slides/_rels/slide8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4" Type="http://schemas.openxmlformats.org/officeDocument/2006/relationships/image" Target="../media/image61.jpeg"/><Relationship Id="rId5" Type="http://schemas.microsoft.com/office/2007/relationships/hdphoto" Target="../media/hdphoto14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4" Type="http://schemas.microsoft.com/office/2007/relationships/hdphoto" Target="../media/hdphoto15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4" Type="http://schemas.microsoft.com/office/2007/relationships/hdphoto" Target="../media/hdphoto1.wdp"/><Relationship Id="rId5" Type="http://schemas.openxmlformats.org/officeDocument/2006/relationships/image" Target="../media/image64.jpeg"/><Relationship Id="rId6" Type="http://schemas.microsoft.com/office/2007/relationships/hdphoto" Target="../media/hdphoto2.wdp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4" Type="http://schemas.microsoft.com/office/2007/relationships/hdphoto" Target="../media/hdphoto3.wdp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Nakama</a:t>
            </a:r>
            <a:r>
              <a:rPr lang="en-US" dirty="0" smtClean="0"/>
              <a:t> 2</a:t>
            </a:r>
            <a:br>
              <a:rPr lang="en-US" dirty="0" smtClean="0"/>
            </a:br>
            <a:r>
              <a:rPr lang="en-US" dirty="0" smtClean="0"/>
              <a:t>Chapter 10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はじめに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kumimoji="1" lang="ja-JP" altLang="en-US" dirty="0" smtClean="0"/>
              <a:t>あなたは、近所と何か問題があったことがありますか。どんな問題でしたか。</a:t>
            </a:r>
            <a:endParaRPr kumimoji="1" lang="en-US" altLang="ja-JP" dirty="0" smtClean="0"/>
          </a:p>
          <a:p>
            <a:pPr marL="457200" indent="-457200">
              <a:buFont typeface="+mj-lt"/>
              <a:buAutoNum type="arabicPeriod"/>
            </a:pPr>
            <a:r>
              <a:rPr lang="ja-JP" altLang="en-US" dirty="0" smtClean="0"/>
              <a:t>となりの人がうるさい時、どうしますか。</a:t>
            </a:r>
            <a:endParaRPr lang="en-US" altLang="ja-JP" dirty="0" smtClean="0"/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dirty="0" smtClean="0"/>
              <a:t>近所のめいわくにならないように、どんなことに気をつけていますか。</a:t>
            </a:r>
            <a:endParaRPr kumimoji="1" lang="en-US" altLang="ja-JP" dirty="0" smtClean="0"/>
          </a:p>
          <a:p>
            <a:pPr marL="457200" indent="-457200">
              <a:buFont typeface="+mj-lt"/>
              <a:buAutoNum type="arabicPeriod"/>
            </a:pPr>
            <a:r>
              <a:rPr lang="ja-JP" altLang="en-US" dirty="0" smtClean="0"/>
              <a:t>どんな時に大家さんと話をしますか。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8872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10_reading2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74" y="86904"/>
            <a:ext cx="8760084" cy="662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52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10_reading3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34" y="703094"/>
            <a:ext cx="8937987" cy="545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80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10_reading4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3" y="1196793"/>
            <a:ext cx="8384244" cy="1632721"/>
          </a:xfrm>
          <a:prstGeom prst="rect">
            <a:avLst/>
          </a:prstGeom>
        </p:spPr>
      </p:pic>
      <p:pic>
        <p:nvPicPr>
          <p:cNvPr id="3" name="Picture 2" descr="Ch10_reading5.pn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401"/>
          <a:stretch/>
        </p:blipFill>
        <p:spPr>
          <a:xfrm>
            <a:off x="215453" y="2829514"/>
            <a:ext cx="8470709" cy="92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87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10_reading6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26" y="396908"/>
            <a:ext cx="8468195" cy="5851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7265" y="1447319"/>
            <a:ext cx="1569660" cy="48474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 smtClean="0"/>
              <a:t>はい　いいえ</a:t>
            </a:r>
            <a:endParaRPr kumimoji="1" lang="ja-JP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7265" y="1932067"/>
            <a:ext cx="1569660" cy="48474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 smtClean="0"/>
              <a:t>はい　いいえ</a:t>
            </a:r>
            <a:endParaRPr kumimoji="1" lang="ja-JP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7265" y="2325493"/>
            <a:ext cx="1569660" cy="48474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 smtClean="0"/>
              <a:t>はい　いいえ</a:t>
            </a:r>
            <a:endParaRPr kumimoji="1" lang="ja-JP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7265" y="2810241"/>
            <a:ext cx="1569660" cy="48474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 smtClean="0"/>
              <a:t>はい　いいえ</a:t>
            </a:r>
            <a:endParaRPr kumimoji="1" lang="ja-JP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7265" y="3663640"/>
            <a:ext cx="1569660" cy="48474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 smtClean="0"/>
              <a:t>はい　いいえ</a:t>
            </a:r>
            <a:endParaRPr kumimoji="1" lang="ja-JP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7265" y="4502817"/>
            <a:ext cx="1569660" cy="48474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 smtClean="0"/>
              <a:t>はい　いいえ</a:t>
            </a:r>
            <a:endParaRPr kumimoji="1" lang="ja-JP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77265" y="4987565"/>
            <a:ext cx="1569660" cy="48474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 smtClean="0"/>
              <a:t>はい　いいえ</a:t>
            </a:r>
            <a:endParaRPr kumimoji="1" lang="ja-JP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77265" y="5472313"/>
            <a:ext cx="1569660" cy="48474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 smtClean="0"/>
              <a:t>はい　いいえ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486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10_reading7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88" y="1683271"/>
            <a:ext cx="8622377" cy="28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25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話してみましょう</a:t>
            </a:r>
            <a:endParaRPr kumimoji="1" lang="ja-JP" altLang="en-US" dirty="0"/>
          </a:p>
        </p:txBody>
      </p:sp>
      <p:pic>
        <p:nvPicPr>
          <p:cNvPr id="3" name="Picture 2" descr="Ch10_reading8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71" y="1879237"/>
            <a:ext cx="8792471" cy="295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27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000" dirty="0" smtClean="0"/>
              <a:t>静かにするように言って下さい。</a:t>
            </a:r>
            <a:endParaRPr kumimoji="1" lang="ja-JP" altLang="en-US" sz="4000" dirty="0"/>
          </a:p>
        </p:txBody>
      </p:sp>
      <p:pic>
        <p:nvPicPr>
          <p:cNvPr id="4" name="Picture 3" descr="daialogue_picture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8446794" cy="47460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35667" y="1905000"/>
            <a:ext cx="31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1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419600"/>
            <a:ext cx="312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2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125" y="3581400"/>
            <a:ext cx="31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3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36480" y="5517270"/>
            <a:ext cx="312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4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1905000"/>
            <a:ext cx="312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5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4495800"/>
            <a:ext cx="312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6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514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分かりましたか</a:t>
            </a:r>
            <a:endParaRPr kumimoji="1" lang="ja-JP" altLang="en-US" dirty="0"/>
          </a:p>
        </p:txBody>
      </p:sp>
      <p:pic>
        <p:nvPicPr>
          <p:cNvPr id="4" name="Picture 3" descr="dialogue_voca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5268181" cy="1859990"/>
          </a:xfrm>
          <a:prstGeom prst="rect">
            <a:avLst/>
          </a:prstGeom>
        </p:spPr>
      </p:pic>
      <p:pic>
        <p:nvPicPr>
          <p:cNvPr id="6" name="Picture 5" descr="dialogue_Q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81400"/>
            <a:ext cx="8290086" cy="289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32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分かりましたか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下の文章は青木</a:t>
            </a:r>
            <a:r>
              <a:rPr lang="ja-JP" altLang="en-US" dirty="0" smtClean="0"/>
              <a:t>さんが書いたものです。自分を青木さんだと思って、＿＿に言葉を入れて下さい。</a:t>
            </a:r>
            <a:endParaRPr lang="en-US" altLang="ja-JP" dirty="0" smtClean="0"/>
          </a:p>
          <a:p>
            <a:r>
              <a:rPr lang="ja-JP" altLang="en-US" dirty="0" smtClean="0"/>
              <a:t>言葉：うすい</a:t>
            </a:r>
            <a:r>
              <a:rPr lang="en-US" altLang="ja-JP" dirty="0" smtClean="0"/>
              <a:t> thin</a:t>
            </a:r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今日、大家さんから電話があって、夜＿＿＿＿＿＿ように言われた。となりの人が＿＿＿＿＿そうだ。ぼくはテレビやステレオの音が＿＿＿＿とは思わなかったが、このアパートはかべがうすいのかもしれない。</a:t>
            </a:r>
            <a:endParaRPr kumimoji="1" lang="ja-JP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62800" y="419100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しずかにする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200" y="45720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困っている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800" y="50292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うるさい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421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日本の文化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Neighborhood relations</a:t>
            </a:r>
            <a:endParaRPr kumimoji="1" lang="ja-JP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kumimoji="1" lang="ja-JP" altLang="en-US" dirty="0" smtClean="0"/>
              <a:t>日本で近所の人とのかんけいは、アメリカより大変らしいです。それは、どうしてですか。</a:t>
            </a:r>
            <a:endParaRPr kumimoji="1" lang="en-US" altLang="ja-JP" dirty="0" smtClean="0"/>
          </a:p>
          <a:p>
            <a:pPr marL="457200" indent="-457200">
              <a:buFont typeface="+mj-lt"/>
              <a:buAutoNum type="arabicPeriod"/>
            </a:pPr>
            <a:r>
              <a:rPr lang="ja-JP" altLang="en-US" dirty="0" smtClean="0"/>
              <a:t>日本でアパートに住む時、どんなことを気をつけたほうがいいですか。それはどうしてですか。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5029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Trash collection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みなさんの町では、ゴミを出す時、どんなことに気をつけなければいけませんか。</a:t>
            </a:r>
            <a:endParaRPr kumimoji="1" lang="en-US" altLang="ja-JP" dirty="0" smtClean="0"/>
          </a:p>
          <a:p>
            <a:r>
              <a:rPr lang="ja-JP" altLang="en-US" dirty="0" smtClean="0"/>
              <a:t>ゴミは何曜日に出しますか。</a:t>
            </a:r>
            <a:endParaRPr kumimoji="1" lang="en-US" altLang="ja-JP" dirty="0" smtClean="0"/>
          </a:p>
          <a:p>
            <a:r>
              <a:rPr lang="ja-JP" altLang="en-US" dirty="0" smtClean="0"/>
              <a:t>ゴミをわける</a:t>
            </a:r>
            <a:r>
              <a:rPr lang="en-US" altLang="ja-JP" dirty="0" smtClean="0"/>
              <a:t>(classify)</a:t>
            </a:r>
            <a:r>
              <a:rPr lang="ja-JP" altLang="en-US" dirty="0" smtClean="0"/>
              <a:t>時、いくつの種類</a:t>
            </a:r>
            <a:r>
              <a:rPr lang="en-US" altLang="ja-JP" dirty="0" smtClean="0"/>
              <a:t>(</a:t>
            </a:r>
            <a:r>
              <a:rPr lang="ja-JP" altLang="en-US" dirty="0" smtClean="0"/>
              <a:t>しゅるい</a:t>
            </a:r>
            <a:r>
              <a:rPr lang="en-US" altLang="ja-JP" dirty="0" smtClean="0"/>
              <a:t>type)</a:t>
            </a:r>
            <a:r>
              <a:rPr lang="ja-JP" altLang="en-US" dirty="0" smtClean="0"/>
              <a:t>にわけますか。</a:t>
            </a:r>
            <a:endParaRPr kumimoji="1" lang="ja-JP" altLang="en-US" dirty="0"/>
          </a:p>
        </p:txBody>
      </p:sp>
      <p:pic>
        <p:nvPicPr>
          <p:cNvPr id="4" name="Picture 3" descr="trash ca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343400"/>
            <a:ext cx="2886447" cy="216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42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sh_collection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"/>
            <a:ext cx="4932917" cy="658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50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文法１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dirty="0" smtClean="0"/>
              <a:t>Expressing complaints </a:t>
            </a:r>
          </a:p>
          <a:p>
            <a:pPr marL="342900" indent="-342900"/>
            <a:r>
              <a:rPr lang="en-US" dirty="0" smtClean="0"/>
              <a:t>using the causative-passive form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Causative-Passive</a:t>
            </a:r>
            <a:endParaRPr lang="en-US" altLang="ja-JP" dirty="0"/>
          </a:p>
        </p:txBody>
      </p:sp>
      <p:pic>
        <p:nvPicPr>
          <p:cNvPr id="58372" name="Picture 4" descr="101"/>
          <p:cNvPicPr>
            <a:picLocks noChangeAspect="1" noChangeArrowheads="1"/>
          </p:cNvPicPr>
          <p:nvPr/>
        </p:nvPicPr>
        <p:blipFill>
          <a:blip r:embed="rId3" cstate="print"/>
          <a:srcRect t="8333"/>
          <a:stretch>
            <a:fillRect/>
          </a:stretch>
        </p:blipFill>
        <p:spPr bwMode="auto">
          <a:xfrm>
            <a:off x="0" y="1600200"/>
            <a:ext cx="4059238" cy="5029200"/>
          </a:xfrm>
          <a:prstGeom prst="rect">
            <a:avLst/>
          </a:prstGeom>
          <a:noFill/>
        </p:spPr>
      </p:pic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4191000" y="2209800"/>
            <a:ext cx="4953000" cy="39333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rgbClr val="343A1B"/>
              </a:buClr>
              <a:buSzPct val="90000"/>
              <a:buFont typeface="Wingdings" charset="2"/>
              <a:buNone/>
            </a:pPr>
            <a:r>
              <a:rPr kumimoji="0" lang="ja-JP" altLang="en-US" sz="2400" dirty="0">
                <a:latin typeface="Arial" charset="0"/>
              </a:rPr>
              <a:t>１</a:t>
            </a:r>
            <a:r>
              <a:rPr kumimoji="0" lang="ja-JP" altLang="en-US" sz="2400" dirty="0" smtClean="0">
                <a:latin typeface="Arial" charset="0"/>
              </a:rPr>
              <a:t>．お母さんが「野菜を食べなさい」と言ったので、子供</a:t>
            </a:r>
            <a:r>
              <a:rPr kumimoji="0" lang="ja-JP" altLang="en-US" sz="2400" dirty="0" smtClean="0">
                <a:solidFill>
                  <a:srgbClr val="FF0000"/>
                </a:solidFill>
                <a:latin typeface="Arial" charset="0"/>
              </a:rPr>
              <a:t>は</a:t>
            </a:r>
            <a:r>
              <a:rPr kumimoji="0" lang="ja-JP" altLang="en-US" sz="2400" dirty="0" smtClean="0">
                <a:latin typeface="Arial" charset="0"/>
              </a:rPr>
              <a:t>野菜</a:t>
            </a:r>
            <a:r>
              <a:rPr kumimoji="0" lang="ja-JP" altLang="en-US" sz="2400" dirty="0" smtClean="0">
                <a:solidFill>
                  <a:srgbClr val="FF0000"/>
                </a:solidFill>
                <a:latin typeface="Arial" charset="0"/>
              </a:rPr>
              <a:t>を</a:t>
            </a:r>
            <a:r>
              <a:rPr kumimoji="0" lang="ja-JP" altLang="en-US" sz="2400" dirty="0">
                <a:solidFill>
                  <a:srgbClr val="0812FF"/>
                </a:solidFill>
                <a:latin typeface="Arial" charset="0"/>
              </a:rPr>
              <a:t>食べた。</a:t>
            </a:r>
            <a:endParaRPr kumimoji="0" lang="en-US" altLang="ja-JP" sz="2400" dirty="0">
              <a:solidFill>
                <a:schemeClr val="accent2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343A1B"/>
              </a:buClr>
              <a:buSzPct val="90000"/>
              <a:buFont typeface="Wingdings" charset="2"/>
              <a:buNone/>
            </a:pPr>
            <a:r>
              <a:rPr kumimoji="0" lang="en-US" altLang="ja-JP" sz="2400" dirty="0">
                <a:latin typeface="Arial" charset="0"/>
              </a:rPr>
              <a:t>↓</a:t>
            </a:r>
          </a:p>
          <a:p>
            <a:pPr>
              <a:spcBef>
                <a:spcPct val="20000"/>
              </a:spcBef>
              <a:buClr>
                <a:srgbClr val="343A1B"/>
              </a:buClr>
              <a:buSzPct val="90000"/>
              <a:buFont typeface="Wingdings" charset="2"/>
              <a:buNone/>
            </a:pPr>
            <a:r>
              <a:rPr kumimoji="0" lang="ja-JP" altLang="en-US" sz="2400" dirty="0">
                <a:latin typeface="Arial" charset="0"/>
              </a:rPr>
              <a:t>２．お母さん</a:t>
            </a:r>
            <a:r>
              <a:rPr kumimoji="0" lang="ja-JP" altLang="en-US" sz="2400" dirty="0">
                <a:solidFill>
                  <a:srgbClr val="FF0000"/>
                </a:solidFill>
                <a:latin typeface="Arial" charset="0"/>
              </a:rPr>
              <a:t>は</a:t>
            </a:r>
            <a:r>
              <a:rPr kumimoji="0" lang="ja-JP" altLang="en-US" sz="2400" dirty="0">
                <a:latin typeface="Arial" charset="0"/>
              </a:rPr>
              <a:t>子供</a:t>
            </a:r>
            <a:r>
              <a:rPr kumimoji="0" lang="ja-JP" altLang="en-US" sz="2400" dirty="0" smtClean="0">
                <a:solidFill>
                  <a:srgbClr val="FF0000"/>
                </a:solidFill>
                <a:latin typeface="Arial" charset="0"/>
              </a:rPr>
              <a:t>に</a:t>
            </a:r>
            <a:r>
              <a:rPr kumimoji="0" lang="ja-JP" altLang="en-US" sz="2400" dirty="0" smtClean="0">
                <a:latin typeface="Arial" charset="0"/>
              </a:rPr>
              <a:t>野菜</a:t>
            </a:r>
            <a:r>
              <a:rPr kumimoji="0" lang="ja-JP" altLang="en-US" sz="2400" dirty="0" smtClean="0">
                <a:solidFill>
                  <a:srgbClr val="FF0000"/>
                </a:solidFill>
                <a:latin typeface="Arial" charset="0"/>
              </a:rPr>
              <a:t>を</a:t>
            </a:r>
            <a:r>
              <a:rPr kumimoji="0" lang="ja-JP" altLang="en-US" sz="2400" dirty="0">
                <a:solidFill>
                  <a:srgbClr val="0812FF"/>
                </a:solidFill>
                <a:latin typeface="Arial" charset="0"/>
              </a:rPr>
              <a:t>食べ</a:t>
            </a:r>
            <a:r>
              <a:rPr kumimoji="0" lang="en-US" altLang="ja-JP" sz="2400" dirty="0">
                <a:solidFill>
                  <a:srgbClr val="0812FF"/>
                </a:solidFill>
                <a:latin typeface="Arial" charset="0"/>
              </a:rPr>
              <a:t>    </a:t>
            </a:r>
          </a:p>
          <a:p>
            <a:pPr>
              <a:spcBef>
                <a:spcPct val="20000"/>
              </a:spcBef>
              <a:buClr>
                <a:srgbClr val="343A1B"/>
              </a:buClr>
              <a:buSzPct val="90000"/>
              <a:buFont typeface="Wingdings" charset="2"/>
              <a:buNone/>
            </a:pPr>
            <a:r>
              <a:rPr kumimoji="0" lang="en-US" altLang="ja-JP" sz="2400" dirty="0">
                <a:solidFill>
                  <a:srgbClr val="0812FF"/>
                </a:solidFill>
                <a:latin typeface="Arial" charset="0"/>
              </a:rPr>
              <a:t>    </a:t>
            </a:r>
            <a:r>
              <a:rPr kumimoji="0" lang="ja-JP" altLang="en-US" sz="2400" dirty="0">
                <a:solidFill>
                  <a:srgbClr val="0812FF"/>
                </a:solidFill>
                <a:latin typeface="Arial" charset="0"/>
              </a:rPr>
              <a:t>させた。</a:t>
            </a:r>
            <a:endParaRPr kumimoji="0" lang="en-US" altLang="ja-JP" sz="2400" dirty="0">
              <a:solidFill>
                <a:srgbClr val="0812FF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343A1B"/>
              </a:buClr>
              <a:buSzPct val="90000"/>
              <a:buFont typeface="Wingdings" charset="2"/>
              <a:buNone/>
            </a:pPr>
            <a:r>
              <a:rPr kumimoji="0" lang="en-US" altLang="ja-JP" sz="2400" dirty="0">
                <a:latin typeface="Arial" charset="0"/>
              </a:rPr>
              <a:t>↓</a:t>
            </a:r>
          </a:p>
          <a:p>
            <a:pPr>
              <a:spcBef>
                <a:spcPct val="20000"/>
              </a:spcBef>
              <a:buClr>
                <a:srgbClr val="343A1B"/>
              </a:buClr>
              <a:buSzPct val="90000"/>
              <a:buFont typeface="Wingdings" charset="2"/>
              <a:buNone/>
            </a:pPr>
            <a:r>
              <a:rPr kumimoji="0" lang="ja-JP" altLang="en-US" sz="2400" dirty="0">
                <a:latin typeface="Arial" charset="0"/>
              </a:rPr>
              <a:t>３．子供</a:t>
            </a:r>
            <a:r>
              <a:rPr kumimoji="0" lang="ja-JP" altLang="en-US" sz="2400" dirty="0">
                <a:solidFill>
                  <a:srgbClr val="FF0000"/>
                </a:solidFill>
                <a:latin typeface="Arial" charset="0"/>
              </a:rPr>
              <a:t>は</a:t>
            </a:r>
            <a:r>
              <a:rPr kumimoji="0" lang="ja-JP" altLang="en-US" sz="2400" dirty="0">
                <a:latin typeface="Arial" charset="0"/>
              </a:rPr>
              <a:t>お母さん</a:t>
            </a:r>
            <a:r>
              <a:rPr kumimoji="0" lang="ja-JP" altLang="en-US" sz="2400" dirty="0" smtClean="0">
                <a:solidFill>
                  <a:srgbClr val="FF0000"/>
                </a:solidFill>
                <a:latin typeface="Arial" charset="0"/>
              </a:rPr>
              <a:t>に</a:t>
            </a:r>
            <a:r>
              <a:rPr kumimoji="0" lang="ja-JP" altLang="en-US" sz="2400" dirty="0" smtClean="0">
                <a:latin typeface="Arial" charset="0"/>
              </a:rPr>
              <a:t>野菜</a:t>
            </a:r>
            <a:r>
              <a:rPr kumimoji="0" lang="ja-JP" altLang="en-US" sz="2400" dirty="0" smtClean="0">
                <a:solidFill>
                  <a:srgbClr val="FF0000"/>
                </a:solidFill>
                <a:latin typeface="Arial" charset="0"/>
              </a:rPr>
              <a:t>を</a:t>
            </a:r>
            <a:r>
              <a:rPr kumimoji="0" lang="ja-JP" altLang="en-US" sz="2400" dirty="0">
                <a:solidFill>
                  <a:srgbClr val="0812FF"/>
                </a:solidFill>
                <a:latin typeface="Arial" charset="0"/>
              </a:rPr>
              <a:t>食べ</a:t>
            </a:r>
            <a:r>
              <a:rPr kumimoji="0" lang="en-US" altLang="ja-JP" sz="2400" dirty="0">
                <a:solidFill>
                  <a:srgbClr val="0812FF"/>
                </a:solidFill>
                <a:latin typeface="Arial" charset="0"/>
              </a:rPr>
              <a:t>  </a:t>
            </a:r>
          </a:p>
          <a:p>
            <a:pPr>
              <a:spcBef>
                <a:spcPct val="20000"/>
              </a:spcBef>
              <a:buClr>
                <a:srgbClr val="343A1B"/>
              </a:buClr>
              <a:buSzPct val="90000"/>
              <a:buFont typeface="Wingdings" charset="2"/>
              <a:buNone/>
            </a:pPr>
            <a:r>
              <a:rPr kumimoji="0" lang="en-US" altLang="ja-JP" sz="2400" dirty="0">
                <a:solidFill>
                  <a:srgbClr val="0812FF"/>
                </a:solidFill>
                <a:latin typeface="Arial" charset="0"/>
              </a:rPr>
              <a:t>    </a:t>
            </a:r>
            <a:r>
              <a:rPr kumimoji="0" lang="ja-JP" altLang="en-US" sz="2400" dirty="0">
                <a:solidFill>
                  <a:srgbClr val="0812FF"/>
                </a:solidFill>
                <a:latin typeface="Arial" charset="0"/>
              </a:rPr>
              <a:t>させられた。</a:t>
            </a:r>
          </a:p>
        </p:txBody>
      </p:sp>
      <p:graphicFrame>
        <p:nvGraphicFramePr>
          <p:cNvPr id="58392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169710"/>
              </p:ext>
            </p:extLst>
          </p:nvPr>
        </p:nvGraphicFramePr>
        <p:xfrm>
          <a:off x="4648200" y="3429000"/>
          <a:ext cx="4495800" cy="984164"/>
        </p:xfrm>
        <a:graphic>
          <a:graphicData uri="http://schemas.openxmlformats.org/drawingml/2006/table">
            <a:tbl>
              <a:tblPr/>
              <a:tblGrid>
                <a:gridCol w="4495800"/>
              </a:tblGrid>
              <a:tr h="9841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43A1B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From Mother’s point of view</a:t>
                      </a:r>
                      <a:endParaRPr kumimoji="0" lang="ja-JP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8400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416351"/>
              </p:ext>
            </p:extLst>
          </p:nvPr>
        </p:nvGraphicFramePr>
        <p:xfrm>
          <a:off x="4648200" y="4800600"/>
          <a:ext cx="4495800" cy="936872"/>
        </p:xfrm>
        <a:graphic>
          <a:graphicData uri="http://schemas.openxmlformats.org/drawingml/2006/table">
            <a:tbl>
              <a:tblPr/>
              <a:tblGrid>
                <a:gridCol w="4495800"/>
              </a:tblGrid>
              <a:tr h="936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43A1B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From the child’s point of view</a:t>
                      </a:r>
                      <a:endParaRPr kumimoji="0" lang="ja-JP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6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8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8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7773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600" smtClean="0"/>
              <a:t>第１０課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smtClean="0"/>
              <a:t>文句と謝罪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2400" dirty="0" smtClean="0"/>
              <a:t>Complaints and Apologies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Causative-Passive</a:t>
            </a:r>
            <a:endParaRPr lang="en-US" altLang="ja-JP" dirty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915400" cy="5029200"/>
          </a:xfrm>
          <a:noFill/>
          <a:ln/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 typeface="Wingdings" charset="2"/>
              <a:buNone/>
            </a:pPr>
            <a:r>
              <a:rPr lang="en-US" altLang="ja-JP" sz="2800" dirty="0" smtClean="0"/>
              <a:t>Active</a:t>
            </a:r>
            <a:r>
              <a:rPr lang="en-US" altLang="ja-JP" sz="2800" dirty="0"/>
              <a:t>: </a:t>
            </a:r>
          </a:p>
          <a:p>
            <a:pPr marL="609600" indent="-609600">
              <a:lnSpc>
                <a:spcPct val="90000"/>
              </a:lnSpc>
              <a:buFont typeface="Wingdings" charset="2"/>
              <a:buNone/>
            </a:pPr>
            <a:r>
              <a:rPr lang="ja-JP" altLang="en-US" sz="2800" smtClean="0"/>
              <a:t>子</a:t>
            </a:r>
            <a:r>
              <a:rPr lang="ja-JP" altLang="en-US" sz="2800" dirty="0" smtClean="0"/>
              <a:t>供</a:t>
            </a:r>
            <a:r>
              <a:rPr lang="ja-JP" altLang="en-US" sz="2800" dirty="0" smtClean="0">
                <a:solidFill>
                  <a:srgbClr val="FF1206"/>
                </a:solidFill>
              </a:rPr>
              <a:t>は</a:t>
            </a:r>
            <a:r>
              <a:rPr lang="ja-JP" altLang="en-US" sz="2800" dirty="0" smtClean="0"/>
              <a:t>野菜</a:t>
            </a:r>
            <a:r>
              <a:rPr lang="ja-JP" altLang="en-US" sz="2800" dirty="0" smtClean="0">
                <a:solidFill>
                  <a:srgbClr val="FF0000"/>
                </a:solidFill>
              </a:rPr>
              <a:t>を</a:t>
            </a:r>
            <a:r>
              <a:rPr lang="ja-JP" altLang="en-US" sz="2800" dirty="0" smtClean="0"/>
              <a:t>食べました</a:t>
            </a:r>
            <a:r>
              <a:rPr lang="ja-JP" altLang="en-US" dirty="0" smtClean="0"/>
              <a:t>（お母さんがそう言ったので）</a:t>
            </a:r>
            <a:r>
              <a:rPr lang="ja-JP" altLang="en-US" sz="2800" dirty="0" smtClean="0"/>
              <a:t>。</a:t>
            </a:r>
            <a:endParaRPr lang="en-US" altLang="ja-JP" sz="2800" dirty="0" smtClean="0"/>
          </a:p>
          <a:p>
            <a:pPr marL="609600" indent="-609600">
              <a:lnSpc>
                <a:spcPct val="90000"/>
              </a:lnSpc>
              <a:buFont typeface="Wingdings" charset="2"/>
              <a:buNone/>
            </a:pPr>
            <a:endParaRPr lang="en-US" altLang="ja-JP" sz="2800" dirty="0" smtClean="0"/>
          </a:p>
          <a:p>
            <a:pPr marL="609600" indent="-609600">
              <a:lnSpc>
                <a:spcPct val="90000"/>
              </a:lnSpc>
              <a:buFont typeface="Wingdings" charset="2"/>
              <a:buNone/>
            </a:pPr>
            <a:r>
              <a:rPr lang="en-US" altLang="ja-JP" sz="2800" dirty="0"/>
              <a:t>Causative: </a:t>
            </a:r>
          </a:p>
          <a:p>
            <a:pPr marL="609600" indent="-609600">
              <a:lnSpc>
                <a:spcPct val="90000"/>
              </a:lnSpc>
              <a:buFont typeface="Wingdings" charset="2"/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　</a:t>
            </a:r>
            <a:r>
              <a:rPr lang="ja-JP" altLang="en-US" sz="2800" dirty="0" smtClean="0">
                <a:solidFill>
                  <a:srgbClr val="0812FF"/>
                </a:solidFill>
              </a:rPr>
              <a:t>お母さん</a:t>
            </a:r>
            <a:r>
              <a:rPr lang="ja-JP" altLang="en-US" sz="2800" dirty="0">
                <a:solidFill>
                  <a:srgbClr val="FF0000"/>
                </a:solidFill>
              </a:rPr>
              <a:t>は</a:t>
            </a:r>
            <a:r>
              <a:rPr lang="ja-JP" altLang="en-US" sz="2800" dirty="0">
                <a:solidFill>
                  <a:srgbClr val="0812FF"/>
                </a:solidFill>
              </a:rPr>
              <a:t>子供</a:t>
            </a:r>
            <a:r>
              <a:rPr lang="ja-JP" altLang="en-US" sz="2800" dirty="0" smtClean="0">
                <a:solidFill>
                  <a:srgbClr val="FF0000"/>
                </a:solidFill>
              </a:rPr>
              <a:t>に</a:t>
            </a:r>
            <a:r>
              <a:rPr lang="ja-JP" altLang="en-US" sz="2800" dirty="0" smtClean="0"/>
              <a:t>野菜を</a:t>
            </a:r>
            <a:r>
              <a:rPr lang="ja-JP" altLang="en-US" sz="2800" dirty="0"/>
              <a:t>食べ</a:t>
            </a:r>
            <a:r>
              <a:rPr lang="ja-JP" altLang="en-US" sz="2800" dirty="0">
                <a:solidFill>
                  <a:srgbClr val="FF1206"/>
                </a:solidFill>
              </a:rPr>
              <a:t>さ</a:t>
            </a:r>
            <a:r>
              <a:rPr lang="ja-JP" altLang="en-US" sz="2800" dirty="0">
                <a:solidFill>
                  <a:srgbClr val="FF0000"/>
                </a:solidFill>
              </a:rPr>
              <a:t>せました</a:t>
            </a:r>
            <a:r>
              <a:rPr lang="ja-JP" altLang="en-US" sz="2800" dirty="0" smtClean="0">
                <a:solidFill>
                  <a:srgbClr val="FF0000"/>
                </a:solidFill>
              </a:rPr>
              <a:t>。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pPr marL="609600" indent="-609600">
              <a:lnSpc>
                <a:spcPct val="90000"/>
              </a:lnSpc>
              <a:buFont typeface="Wingdings" charset="2"/>
              <a:buNone/>
            </a:pPr>
            <a:endParaRPr lang="en-US" altLang="ja-JP" sz="2800" dirty="0" smtClean="0"/>
          </a:p>
          <a:p>
            <a:pPr marL="609600" indent="-609600">
              <a:lnSpc>
                <a:spcPct val="90000"/>
              </a:lnSpc>
              <a:buFont typeface="Wingdings" charset="2"/>
              <a:buNone/>
            </a:pPr>
            <a:endParaRPr lang="en-US" altLang="ja-JP" sz="2800" dirty="0" smtClean="0"/>
          </a:p>
          <a:p>
            <a:pPr marL="609600" indent="-609600">
              <a:lnSpc>
                <a:spcPct val="90000"/>
              </a:lnSpc>
              <a:buFont typeface="Wingdings" charset="2"/>
              <a:buNone/>
            </a:pPr>
            <a:r>
              <a:rPr lang="en-US" altLang="ja-JP" sz="2800" dirty="0"/>
              <a:t>Causative-passive: </a:t>
            </a:r>
          </a:p>
          <a:p>
            <a:pPr marL="609600" indent="-609600">
              <a:lnSpc>
                <a:spcPct val="90000"/>
              </a:lnSpc>
              <a:buFont typeface="Wingdings" charset="2"/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　</a:t>
            </a:r>
            <a:r>
              <a:rPr lang="ja-JP" altLang="en-US" sz="2800" u="sng" dirty="0" smtClean="0">
                <a:solidFill>
                  <a:srgbClr val="0812FF"/>
                </a:solidFill>
              </a:rPr>
              <a:t>子供</a:t>
            </a:r>
            <a:r>
              <a:rPr lang="ja-JP" altLang="en-US" sz="2800" dirty="0">
                <a:solidFill>
                  <a:srgbClr val="FF0000"/>
                </a:solidFill>
              </a:rPr>
              <a:t>は</a:t>
            </a:r>
            <a:r>
              <a:rPr lang="ja-JP" altLang="en-US" sz="2800" dirty="0"/>
              <a:t>　</a:t>
            </a:r>
            <a:r>
              <a:rPr lang="ja-JP" altLang="en-US" sz="2800" u="sng" dirty="0">
                <a:solidFill>
                  <a:srgbClr val="0812FF"/>
                </a:solidFill>
              </a:rPr>
              <a:t>お母さん</a:t>
            </a:r>
            <a:r>
              <a:rPr lang="ja-JP" altLang="en-US" sz="2800" dirty="0">
                <a:solidFill>
                  <a:srgbClr val="FF0000"/>
                </a:solidFill>
              </a:rPr>
              <a:t>に</a:t>
            </a:r>
            <a:r>
              <a:rPr lang="ja-JP" altLang="en-US" sz="2800" dirty="0" smtClean="0"/>
              <a:t>　野菜を</a:t>
            </a:r>
            <a:r>
              <a:rPr lang="ja-JP" altLang="en-US" sz="2800" dirty="0"/>
              <a:t>食べ</a:t>
            </a:r>
            <a:r>
              <a:rPr lang="ja-JP" altLang="en-US" sz="2800" dirty="0">
                <a:solidFill>
                  <a:srgbClr val="FF1206"/>
                </a:solidFill>
              </a:rPr>
              <a:t>させ</a:t>
            </a:r>
            <a:r>
              <a:rPr lang="ja-JP" altLang="en-US" sz="2800" dirty="0">
                <a:solidFill>
                  <a:srgbClr val="FF0000"/>
                </a:solidFill>
              </a:rPr>
              <a:t>られました。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marL="609600" indent="-609600">
              <a:lnSpc>
                <a:spcPct val="90000"/>
              </a:lnSpc>
              <a:buFont typeface="Wingdings" charset="2"/>
              <a:buNone/>
            </a:pPr>
            <a:r>
              <a:rPr lang="en-US" altLang="ja-JP" sz="2000" dirty="0" smtClean="0">
                <a:solidFill>
                  <a:srgbClr val="0EB807"/>
                </a:solidFill>
              </a:rPr>
              <a:t>	Subject</a:t>
            </a:r>
            <a:r>
              <a:rPr lang="en-US" altLang="ja-JP" sz="2000" dirty="0">
                <a:solidFill>
                  <a:srgbClr val="0EB807"/>
                </a:solidFill>
              </a:rPr>
              <a:t>(</a:t>
            </a:r>
            <a:r>
              <a:rPr lang="en-US" altLang="ja-JP" sz="2000" dirty="0" err="1">
                <a:solidFill>
                  <a:srgbClr val="0EB807"/>
                </a:solidFill>
              </a:rPr>
              <a:t>Causee</a:t>
            </a:r>
            <a:r>
              <a:rPr lang="en-US" altLang="ja-JP" sz="2000" dirty="0">
                <a:solidFill>
                  <a:srgbClr val="0EB807"/>
                </a:solidFill>
              </a:rPr>
              <a:t>)  Agent(Causer)</a:t>
            </a:r>
            <a:endParaRPr lang="en-US" altLang="ja-JP" sz="2000" dirty="0" smtClean="0">
              <a:solidFill>
                <a:srgbClr val="0EB807"/>
              </a:solidFill>
            </a:endParaRPr>
          </a:p>
          <a:p>
            <a:pPr marL="609600" indent="-609600">
              <a:lnSpc>
                <a:spcPct val="90000"/>
              </a:lnSpc>
              <a:buFont typeface="Wingdings" charset="2"/>
              <a:buNone/>
            </a:pPr>
            <a:endParaRPr lang="en-US" altLang="ja-JP" sz="1600" dirty="0" smtClean="0"/>
          </a:p>
        </p:txBody>
      </p:sp>
      <p:cxnSp>
        <p:nvCxnSpPr>
          <p:cNvPr id="13" name="Straight Arrow Connector 12"/>
          <p:cNvCxnSpPr/>
          <p:nvPr/>
        </p:nvCxnSpPr>
        <p:spPr bwMode="auto">
          <a:xfrm rot="10800000" flipV="1">
            <a:off x="1143000" y="4038600"/>
            <a:ext cx="1676400" cy="990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1143000" y="4038600"/>
            <a:ext cx="1524000" cy="1066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5334794" y="4571206"/>
            <a:ext cx="1066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Causative-passive</a:t>
            </a:r>
            <a:endParaRPr lang="en-US" altLang="ja-JP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ja-JP" sz="3200" dirty="0" smtClean="0"/>
              <a:t>A causative-passive sentence is </a:t>
            </a:r>
            <a:r>
              <a:rPr lang="en-US" altLang="ja-JP" sz="3200" u="sng" dirty="0" smtClean="0"/>
              <a:t>a type of direct passive </a:t>
            </a:r>
            <a:r>
              <a:rPr lang="en-US" altLang="ja-JP" sz="3200" dirty="0" smtClean="0"/>
              <a:t>where the </a:t>
            </a:r>
            <a:r>
              <a:rPr lang="en-US" altLang="ja-JP" sz="3200" dirty="0" err="1" smtClean="0"/>
              <a:t>causee</a:t>
            </a:r>
            <a:r>
              <a:rPr lang="en-US" altLang="ja-JP" sz="3200" dirty="0" smtClean="0"/>
              <a:t> of the action is the subject and the causer is the agent of the action. </a:t>
            </a:r>
          </a:p>
          <a:p>
            <a:r>
              <a:rPr lang="en-US" altLang="ja-JP" sz="3200" dirty="0" smtClean="0"/>
              <a:t>This type of sentence conveys </a:t>
            </a:r>
            <a:r>
              <a:rPr lang="en-US" altLang="ja-JP" sz="3200" u="sng" dirty="0" smtClean="0">
                <a:solidFill>
                  <a:srgbClr val="FF0000"/>
                </a:solidFill>
              </a:rPr>
              <a:t>the viewpoint of the </a:t>
            </a:r>
            <a:r>
              <a:rPr lang="en-US" altLang="ja-JP" sz="3200" u="sng" dirty="0" err="1" smtClean="0">
                <a:solidFill>
                  <a:srgbClr val="FF0000"/>
                </a:solidFill>
              </a:rPr>
              <a:t>causee</a:t>
            </a:r>
            <a:r>
              <a:rPr lang="en-US" altLang="ja-JP" sz="3200" u="sng" dirty="0" smtClean="0"/>
              <a:t> (the one who has to do the action)</a:t>
            </a:r>
            <a:r>
              <a:rPr lang="en-US" altLang="ja-JP" sz="3200" dirty="0" smtClean="0"/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Causative-passive</a:t>
            </a:r>
            <a:endParaRPr lang="en-US" altLang="ja-JP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altLang="ja-JP" sz="2800" dirty="0" smtClean="0"/>
              <a:t>In causative-passive sentences, the subject (</a:t>
            </a:r>
            <a:r>
              <a:rPr lang="en-US" altLang="ja-JP" sz="2800" dirty="0" err="1" smtClean="0"/>
              <a:t>causee</a:t>
            </a:r>
            <a:r>
              <a:rPr lang="en-US" altLang="ja-JP" sz="2800" dirty="0" smtClean="0"/>
              <a:t>) is </a:t>
            </a:r>
            <a:r>
              <a:rPr lang="en-US" altLang="ja-JP" sz="2800" u="sng" dirty="0" smtClean="0">
                <a:solidFill>
                  <a:srgbClr val="FF0000"/>
                </a:solidFill>
              </a:rPr>
              <a:t>always forced to do </a:t>
            </a:r>
            <a:r>
              <a:rPr lang="en-US" altLang="ja-JP" sz="2800" dirty="0" smtClean="0"/>
              <a:t>something by the agent (causer).</a:t>
            </a:r>
          </a:p>
          <a:p>
            <a:r>
              <a:rPr lang="en-US" altLang="ja-JP" sz="2800" dirty="0" smtClean="0"/>
              <a:t>Use 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causative+</a:t>
            </a:r>
            <a:r>
              <a:rPr lang="en-US" sz="2800" dirty="0" err="1" smtClean="0">
                <a:solidFill>
                  <a:srgbClr val="FF0000"/>
                </a:solidFill>
              </a:rPr>
              <a:t>てもらう／いただく</a:t>
            </a:r>
            <a:r>
              <a:rPr lang="en-US" altLang="ja-JP" sz="2800" dirty="0" smtClean="0"/>
              <a:t>, if the subject is </a:t>
            </a:r>
            <a:r>
              <a:rPr lang="en-US" altLang="ja-JP" sz="2800" u="sng" dirty="0" smtClean="0">
                <a:solidFill>
                  <a:srgbClr val="FF0000"/>
                </a:solidFill>
              </a:rPr>
              <a:t>allowed to do</a:t>
            </a:r>
            <a:r>
              <a:rPr lang="en-US" altLang="ja-JP" sz="2800" u="sng" dirty="0" smtClean="0"/>
              <a:t> </a:t>
            </a:r>
            <a:r>
              <a:rPr lang="en-US" altLang="ja-JP" sz="2800" dirty="0" smtClean="0"/>
              <a:t>something by the causer.</a:t>
            </a:r>
          </a:p>
          <a:p>
            <a:pPr lvl="2"/>
            <a:r>
              <a:rPr lang="en-US" sz="2400" dirty="0" err="1" smtClean="0"/>
              <a:t>社長に日本に行かせられた</a:t>
            </a:r>
            <a:r>
              <a:rPr lang="en-US" sz="2400" dirty="0" smtClean="0"/>
              <a:t>。</a:t>
            </a:r>
          </a:p>
          <a:p>
            <a:pPr lvl="2">
              <a:buNone/>
            </a:pPr>
            <a:r>
              <a:rPr lang="en-US" altLang="ja-JP" dirty="0" smtClean="0"/>
              <a:t>	</a:t>
            </a:r>
            <a:r>
              <a:rPr lang="en-US" altLang="ja-JP" sz="2400" dirty="0" smtClean="0"/>
              <a:t>I was made to go to Japan.</a:t>
            </a:r>
          </a:p>
          <a:p>
            <a:pPr lvl="2"/>
            <a:r>
              <a:rPr lang="en-US" sz="2400" dirty="0" err="1" smtClean="0"/>
              <a:t>社長に日本に行かせてもらった</a:t>
            </a:r>
            <a:r>
              <a:rPr lang="en-US" sz="2400" dirty="0" smtClean="0"/>
              <a:t>。</a:t>
            </a:r>
          </a:p>
          <a:p>
            <a:pPr lvl="2">
              <a:buNone/>
            </a:pPr>
            <a:r>
              <a:rPr lang="en-US" altLang="ja-JP" dirty="0" smtClean="0"/>
              <a:t>	</a:t>
            </a:r>
            <a:r>
              <a:rPr lang="en-US" altLang="ja-JP" sz="2400" dirty="0" smtClean="0"/>
              <a:t>I was allowed to go to Japan.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Causative-passive form</a:t>
            </a:r>
            <a:endParaRPr lang="en-US" altLang="ja-JP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ja-JP" sz="2800" dirty="0" smtClean="0"/>
              <a:t>Causative verb </a:t>
            </a:r>
            <a:r>
              <a:rPr lang="en-US" sz="2800" dirty="0" smtClean="0"/>
              <a:t>は全部「る</a:t>
            </a:r>
            <a:r>
              <a:rPr lang="en-US" altLang="ja-JP" sz="2800" dirty="0" smtClean="0"/>
              <a:t>V</a:t>
            </a:r>
            <a:r>
              <a:rPr lang="en-US" sz="2800" dirty="0" smtClean="0"/>
              <a:t>」です。</a:t>
            </a:r>
          </a:p>
          <a:p>
            <a:endParaRPr lang="en-US" altLang="ja-JP" sz="2800" dirty="0" smtClean="0"/>
          </a:p>
          <a:p>
            <a:r>
              <a:rPr lang="en-US" altLang="ja-JP" sz="2800" dirty="0" smtClean="0"/>
              <a:t>Plain affirmative: </a:t>
            </a:r>
            <a:r>
              <a:rPr lang="ja-JP" altLang="en-US" sz="2800" dirty="0" smtClean="0"/>
              <a:t>食べさせられ</a:t>
            </a:r>
            <a:r>
              <a:rPr lang="ja-JP" altLang="en-US" sz="2800" dirty="0" smtClean="0">
                <a:solidFill>
                  <a:srgbClr val="FF0000"/>
                </a:solidFill>
              </a:rPr>
              <a:t>る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r>
              <a:rPr lang="en-US" altLang="ja-JP" sz="2800" dirty="0" smtClean="0"/>
              <a:t>Plain negative: </a:t>
            </a:r>
            <a:r>
              <a:rPr lang="ja-JP" altLang="en-US" sz="2800" dirty="0" smtClean="0"/>
              <a:t>食べさせられ</a:t>
            </a:r>
            <a:r>
              <a:rPr lang="ja-JP" altLang="en-US" sz="2800" dirty="0" smtClean="0">
                <a:solidFill>
                  <a:srgbClr val="FF0000"/>
                </a:solidFill>
              </a:rPr>
              <a:t>ない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r>
              <a:rPr lang="ja-JP" altLang="en-US" sz="2800" dirty="0" smtClean="0"/>
              <a:t>て</a:t>
            </a:r>
            <a:r>
              <a:rPr lang="en-US" altLang="ja-JP" sz="2800" dirty="0" smtClean="0"/>
              <a:t>form: </a:t>
            </a:r>
            <a:r>
              <a:rPr lang="ja-JP" altLang="en-US" sz="2800" dirty="0" smtClean="0"/>
              <a:t>食べさせられ</a:t>
            </a:r>
            <a:r>
              <a:rPr lang="ja-JP" altLang="en-US" sz="2800" dirty="0" smtClean="0">
                <a:solidFill>
                  <a:srgbClr val="FF0000"/>
                </a:solidFill>
              </a:rPr>
              <a:t>て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r>
              <a:rPr lang="ja-JP" altLang="en-US" sz="2800" dirty="0" smtClean="0"/>
              <a:t>ば</a:t>
            </a:r>
            <a:r>
              <a:rPr lang="en-US" altLang="ja-JP" sz="2800" dirty="0" smtClean="0"/>
              <a:t>form: </a:t>
            </a:r>
            <a:r>
              <a:rPr lang="ja-JP" altLang="en-US" sz="2800" dirty="0" smtClean="0"/>
              <a:t>食べさせられ</a:t>
            </a:r>
            <a:r>
              <a:rPr lang="ja-JP" altLang="en-US" sz="2800" dirty="0" smtClean="0">
                <a:solidFill>
                  <a:srgbClr val="FF0000"/>
                </a:solidFill>
              </a:rPr>
              <a:t>れば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endParaRPr lang="ja-JP" alt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Causative-passive form</a:t>
            </a:r>
            <a:endParaRPr lang="en-US" dirty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 fontScale="92500"/>
          </a:bodyPr>
          <a:lstStyle/>
          <a:p>
            <a:pPr marL="609600" indent="-609600">
              <a:lnSpc>
                <a:spcPct val="90000"/>
              </a:lnSpc>
              <a:buFont typeface="Wingdings" charset="2"/>
              <a:buNone/>
            </a:pPr>
            <a:r>
              <a:rPr lang="en-US" altLang="ja-JP" sz="2800" dirty="0">
                <a:solidFill>
                  <a:srgbClr val="FF0000"/>
                </a:solidFill>
              </a:rPr>
              <a:t>The final </a:t>
            </a:r>
            <a:r>
              <a:rPr lang="ja-JP" altLang="en-US" sz="2800" dirty="0">
                <a:solidFill>
                  <a:srgbClr val="FF0000"/>
                </a:solidFill>
              </a:rPr>
              <a:t>る</a:t>
            </a:r>
            <a:r>
              <a:rPr lang="en-US" altLang="ja-JP" sz="2800" dirty="0">
                <a:solidFill>
                  <a:srgbClr val="FF0000"/>
                </a:solidFill>
              </a:rPr>
              <a:t>of the causative verbal is replaced by </a:t>
            </a:r>
            <a:r>
              <a:rPr lang="ja-JP" altLang="en-US" sz="2800" dirty="0">
                <a:solidFill>
                  <a:srgbClr val="FF0000"/>
                </a:solidFill>
              </a:rPr>
              <a:t>「られる」</a:t>
            </a:r>
            <a:r>
              <a:rPr lang="en-US" altLang="ja-JP" sz="2800" dirty="0">
                <a:solidFill>
                  <a:srgbClr val="FF0000"/>
                </a:solidFill>
              </a:rPr>
              <a:t>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ja-JP" sz="2800" dirty="0"/>
              <a:t>1.  </a:t>
            </a:r>
            <a:r>
              <a:rPr lang="ja-JP" altLang="en-US" sz="2800" dirty="0"/>
              <a:t>する</a:t>
            </a:r>
            <a:r>
              <a:rPr lang="en-US" altLang="ja-JP" sz="2800" dirty="0"/>
              <a:t>→</a:t>
            </a:r>
            <a:r>
              <a:rPr lang="ja-JP" altLang="en-US" sz="2800" dirty="0"/>
              <a:t>させる</a:t>
            </a:r>
            <a:r>
              <a:rPr lang="en-US" altLang="ja-JP" sz="2800" dirty="0" smtClean="0"/>
              <a:t>→</a:t>
            </a:r>
            <a:r>
              <a:rPr lang="ja-JP" altLang="en-US" sz="2800" dirty="0" smtClean="0"/>
              <a:t>させられる</a:t>
            </a:r>
            <a:endParaRPr lang="en-US" altLang="ja-JP" sz="2800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ja-JP" sz="2800" dirty="0"/>
              <a:t>2.  </a:t>
            </a:r>
            <a:r>
              <a:rPr lang="ja-JP" altLang="en-US" sz="2800" dirty="0"/>
              <a:t>来る</a:t>
            </a:r>
            <a:r>
              <a:rPr lang="en-US" altLang="ja-JP" sz="2800" dirty="0"/>
              <a:t>→</a:t>
            </a:r>
            <a:r>
              <a:rPr lang="ja-JP" altLang="en-US" sz="2800" dirty="0"/>
              <a:t>来させる</a:t>
            </a:r>
            <a:r>
              <a:rPr lang="en-US" altLang="ja-JP" sz="2800" dirty="0" smtClean="0"/>
              <a:t>→</a:t>
            </a:r>
            <a:r>
              <a:rPr lang="ja-JP" altLang="en-US" sz="2800" dirty="0" smtClean="0"/>
              <a:t>来させられる</a:t>
            </a:r>
            <a:endParaRPr lang="en-US" altLang="ja-JP" sz="2800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ja-JP" sz="2800" dirty="0"/>
              <a:t>3.  </a:t>
            </a:r>
            <a:r>
              <a:rPr lang="ja-JP" altLang="en-US" sz="2800" dirty="0"/>
              <a:t>見る</a:t>
            </a:r>
            <a:r>
              <a:rPr lang="en-US" altLang="ja-JP" sz="2800" dirty="0"/>
              <a:t>→</a:t>
            </a:r>
            <a:r>
              <a:rPr lang="ja-JP" altLang="en-US" sz="2800" dirty="0"/>
              <a:t>見させる</a:t>
            </a:r>
            <a:r>
              <a:rPr lang="en-US" altLang="ja-JP" sz="2800" dirty="0" smtClean="0"/>
              <a:t>→</a:t>
            </a:r>
            <a:r>
              <a:rPr lang="ja-JP" altLang="en-US" sz="2800" dirty="0" smtClean="0"/>
              <a:t>見させられる</a:t>
            </a:r>
            <a:endParaRPr lang="en-US" altLang="ja-JP" sz="2800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ja-JP" sz="2800" dirty="0"/>
              <a:t>4.</a:t>
            </a:r>
            <a:r>
              <a:rPr lang="ja-JP" altLang="en-US" sz="2800" dirty="0" smtClean="0"/>
              <a:t>　寝る</a:t>
            </a:r>
            <a:r>
              <a:rPr lang="en-US" altLang="ja-JP" sz="2800" dirty="0" smtClean="0"/>
              <a:t>→</a:t>
            </a:r>
            <a:r>
              <a:rPr lang="ja-JP" altLang="en-US" sz="2800" dirty="0" smtClean="0"/>
              <a:t>寝させる</a:t>
            </a:r>
            <a:r>
              <a:rPr lang="en-US" altLang="ja-JP" sz="2800" dirty="0" smtClean="0"/>
              <a:t>→</a:t>
            </a:r>
            <a:r>
              <a:rPr lang="ja-JP" altLang="en-US" sz="2800" dirty="0" smtClean="0"/>
              <a:t>寝させられる</a:t>
            </a:r>
            <a:endParaRPr lang="en-US" altLang="ja-JP" sz="2800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ja-JP" altLang="en-US" sz="2800" dirty="0"/>
              <a:t>５</a:t>
            </a:r>
            <a:r>
              <a:rPr lang="ja-JP" altLang="en-US" sz="2800" dirty="0" smtClean="0"/>
              <a:t>．すてる</a:t>
            </a:r>
            <a:r>
              <a:rPr lang="en-US" altLang="ja-JP" sz="2800" dirty="0" smtClean="0"/>
              <a:t>→</a:t>
            </a:r>
            <a:r>
              <a:rPr lang="ja-JP" altLang="en-US" sz="2800" dirty="0" smtClean="0"/>
              <a:t>すてさせる</a:t>
            </a:r>
            <a:r>
              <a:rPr lang="en-US" altLang="ja-JP" sz="2800" dirty="0" smtClean="0"/>
              <a:t>→</a:t>
            </a:r>
            <a:r>
              <a:rPr lang="ja-JP" altLang="en-US" sz="2800" dirty="0" smtClean="0"/>
              <a:t>すてさせられる</a:t>
            </a:r>
            <a:endParaRPr lang="en-US" altLang="ja-JP" sz="2800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ja-JP" altLang="en-US" sz="2800" dirty="0"/>
              <a:t>６</a:t>
            </a:r>
            <a:r>
              <a:rPr lang="ja-JP" altLang="en-US" sz="2800" dirty="0" smtClean="0"/>
              <a:t>．待つ</a:t>
            </a:r>
            <a:r>
              <a:rPr lang="en-US" altLang="ja-JP" sz="2800" dirty="0" smtClean="0"/>
              <a:t>→</a:t>
            </a:r>
            <a:r>
              <a:rPr lang="ja-JP" altLang="en-US" sz="2800" dirty="0" smtClean="0"/>
              <a:t>待たせる</a:t>
            </a:r>
            <a:r>
              <a:rPr lang="en-US" altLang="ja-JP" sz="2800" dirty="0" smtClean="0"/>
              <a:t>→</a:t>
            </a:r>
            <a:r>
              <a:rPr lang="ja-JP" altLang="en-US" sz="2800" dirty="0" smtClean="0"/>
              <a:t>待たせられる</a:t>
            </a:r>
            <a:endParaRPr lang="en-US" altLang="ja-JP" sz="2800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ja-JP" altLang="en-US" sz="2800" dirty="0"/>
              <a:t>７</a:t>
            </a:r>
            <a:r>
              <a:rPr lang="ja-JP" altLang="en-US" sz="2800" dirty="0" smtClean="0"/>
              <a:t>．言う</a:t>
            </a:r>
            <a:r>
              <a:rPr lang="en-US" altLang="ja-JP" sz="2800" dirty="0" smtClean="0"/>
              <a:t>→</a:t>
            </a:r>
            <a:r>
              <a:rPr lang="ja-JP" altLang="en-US" sz="2800" dirty="0" smtClean="0"/>
              <a:t>言わせる</a:t>
            </a:r>
            <a:r>
              <a:rPr lang="en-US" altLang="ja-JP" sz="2800" dirty="0" smtClean="0"/>
              <a:t>→</a:t>
            </a:r>
            <a:r>
              <a:rPr lang="ja-JP" altLang="en-US" sz="2800" dirty="0" smtClean="0"/>
              <a:t>言わせられる</a:t>
            </a:r>
            <a:endParaRPr lang="en-US" altLang="ja-JP" sz="2800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ja-JP" altLang="en-US" sz="2800" dirty="0"/>
              <a:t>８．飲む</a:t>
            </a:r>
            <a:r>
              <a:rPr lang="en-US" altLang="ja-JP" sz="2800" dirty="0"/>
              <a:t>→</a:t>
            </a:r>
            <a:r>
              <a:rPr lang="ja-JP" altLang="en-US" sz="2800" dirty="0"/>
              <a:t>飲ませる</a:t>
            </a:r>
            <a:r>
              <a:rPr lang="en-US" altLang="ja-JP" sz="2800" dirty="0" smtClean="0"/>
              <a:t>→</a:t>
            </a:r>
            <a:r>
              <a:rPr lang="ja-JP" altLang="en-US" sz="2800" dirty="0" smtClean="0"/>
              <a:t>飲ませられる</a:t>
            </a:r>
            <a:endParaRPr lang="en-US" altLang="ja-JP" sz="2800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ja-JP" altLang="en-US" sz="2800" dirty="0"/>
              <a:t>９．書く</a:t>
            </a:r>
            <a:r>
              <a:rPr lang="en-US" altLang="ja-JP" sz="2800" dirty="0"/>
              <a:t>→</a:t>
            </a:r>
            <a:r>
              <a:rPr lang="ja-JP" altLang="en-US" sz="2800" dirty="0"/>
              <a:t>書かせる</a:t>
            </a:r>
            <a:r>
              <a:rPr lang="en-US" altLang="ja-JP" sz="2800" dirty="0" smtClean="0"/>
              <a:t>→</a:t>
            </a:r>
            <a:r>
              <a:rPr lang="ja-JP" altLang="en-US" sz="2800" dirty="0" smtClean="0"/>
              <a:t>書かせられる</a:t>
            </a:r>
            <a:endParaRPr lang="en-US" altLang="ja-JP" sz="2800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ja-JP" altLang="ja-JP" sz="2800" dirty="0" smtClean="0"/>
              <a:t>1</a:t>
            </a:r>
            <a:r>
              <a:rPr lang="en-US" altLang="ja-JP" sz="2800" dirty="0" smtClean="0"/>
              <a:t>0. </a:t>
            </a:r>
            <a:r>
              <a:rPr lang="ja-JP" altLang="en-US" sz="2800" dirty="0" smtClean="0"/>
              <a:t>取る</a:t>
            </a:r>
            <a:r>
              <a:rPr lang="en-US" altLang="ja-JP" sz="2800" dirty="0" smtClean="0"/>
              <a:t>→</a:t>
            </a:r>
            <a:r>
              <a:rPr lang="ja-JP" altLang="en-US" sz="2800" dirty="0" smtClean="0"/>
              <a:t>取らせる</a:t>
            </a:r>
            <a:r>
              <a:rPr lang="en-US" altLang="ja-JP" sz="2800" dirty="0" smtClean="0"/>
              <a:t>→</a:t>
            </a:r>
            <a:r>
              <a:rPr lang="ja-JP" altLang="en-US" sz="2800" dirty="0" smtClean="0"/>
              <a:t>取らせられる</a:t>
            </a:r>
            <a:endParaRPr lang="en-US" altLang="ja-JP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14" name="Rectangle 14"/>
          <p:cNvSpPr>
            <a:spLocks noChangeArrowheads="1"/>
          </p:cNvSpPr>
          <p:nvPr/>
        </p:nvSpPr>
        <p:spPr bwMode="auto">
          <a:xfrm>
            <a:off x="-342900" y="273367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kumimoji="0" lang="en-US" sz="36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「～す」 causative</a:t>
            </a:r>
            <a:r>
              <a:rPr kumimoji="0" lang="en-US" sz="360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 &amp; </a:t>
            </a:r>
            <a:br>
              <a:rPr kumimoji="0" lang="en-US" sz="360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</a:br>
            <a:r>
              <a:rPr kumimoji="0" lang="en-US" sz="36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「～される」 causative-passive</a:t>
            </a:r>
            <a:endParaRPr lang="ja-JP" altLang="en-US" sz="36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/>
            <a:r>
              <a:rPr lang="en-US" dirty="0" smtClean="0">
                <a:cs typeface="ＭＳ Ｐゴシック" charset="-128"/>
              </a:rPr>
              <a:t>Negative-stem+</a:t>
            </a:r>
            <a:r>
              <a:rPr lang="ja-JP" altLang="en-US" smtClean="0">
                <a:cs typeface="ＭＳ Ｐゴシック" charset="-128"/>
              </a:rPr>
              <a:t>す</a:t>
            </a:r>
            <a:endParaRPr lang="en-US" dirty="0" smtClean="0">
              <a:cs typeface="ＭＳ Ｐゴシック" charset="-128"/>
            </a:endParaRPr>
          </a:p>
          <a:p>
            <a:pPr marL="400050" lvl="1" indent="0"/>
            <a:r>
              <a:rPr lang="ja-JP" altLang="en-US" sz="2400" smtClean="0">
                <a:cs typeface="ＭＳ Ｐゴシック" charset="-128"/>
              </a:rPr>
              <a:t>う</a:t>
            </a:r>
            <a:r>
              <a:rPr lang="en-US" altLang="ja-JP" sz="2400" dirty="0" smtClean="0">
                <a:cs typeface="ＭＳ Ｐゴシック" charset="-128"/>
              </a:rPr>
              <a:t>-v: </a:t>
            </a:r>
            <a:r>
              <a:rPr lang="ja-JP" altLang="en-US" sz="2400" smtClean="0">
                <a:cs typeface="ＭＳ Ｐゴシック" charset="-128"/>
              </a:rPr>
              <a:t>飲む</a:t>
            </a:r>
            <a:r>
              <a:rPr lang="en-US" altLang="ja-JP" sz="2400" dirty="0" smtClean="0">
                <a:cs typeface="ＭＳ Ｐゴシック" charset="-128"/>
              </a:rPr>
              <a:t>→</a:t>
            </a:r>
            <a:r>
              <a:rPr lang="ja-JP" altLang="en-US" sz="2400" smtClean="0">
                <a:cs typeface="ＭＳ Ｐゴシック" charset="-128"/>
              </a:rPr>
              <a:t>飲ます、行く</a:t>
            </a:r>
            <a:r>
              <a:rPr lang="en-US" altLang="ja-JP" sz="2400" dirty="0" smtClean="0">
                <a:cs typeface="ＭＳ Ｐゴシック" charset="-128"/>
              </a:rPr>
              <a:t>→</a:t>
            </a:r>
            <a:r>
              <a:rPr lang="ja-JP" altLang="en-US" sz="2400" smtClean="0">
                <a:cs typeface="ＭＳ Ｐゴシック" charset="-128"/>
              </a:rPr>
              <a:t>行かす、言う</a:t>
            </a:r>
            <a:r>
              <a:rPr lang="en-US" altLang="ja-JP" sz="2400" dirty="0" smtClean="0">
                <a:cs typeface="ＭＳ Ｐゴシック" charset="-128"/>
              </a:rPr>
              <a:t>→</a:t>
            </a:r>
            <a:r>
              <a:rPr lang="ja-JP" altLang="en-US" sz="2400" smtClean="0">
                <a:cs typeface="ＭＳ Ｐゴシック" charset="-128"/>
              </a:rPr>
              <a:t>言わす</a:t>
            </a:r>
            <a:endParaRPr lang="en-US" altLang="ja-JP" sz="2400" dirty="0" smtClean="0">
              <a:cs typeface="ＭＳ Ｐゴシック" charset="-128"/>
            </a:endParaRPr>
          </a:p>
          <a:p>
            <a:pPr marL="400050" lvl="1" indent="0"/>
            <a:r>
              <a:rPr lang="ja-JP" altLang="en-US" sz="2400" smtClean="0">
                <a:cs typeface="ＭＳ Ｐゴシック" charset="-128"/>
              </a:rPr>
              <a:t>る</a:t>
            </a:r>
            <a:r>
              <a:rPr lang="en-US" altLang="ja-JP" sz="2400" dirty="0" smtClean="0">
                <a:cs typeface="ＭＳ Ｐゴシック" charset="-128"/>
              </a:rPr>
              <a:t>-v: </a:t>
            </a:r>
            <a:r>
              <a:rPr lang="ja-JP" altLang="en-US" sz="2400" smtClean="0">
                <a:cs typeface="ＭＳ Ｐゴシック" charset="-128"/>
              </a:rPr>
              <a:t>食べる</a:t>
            </a:r>
            <a:r>
              <a:rPr lang="en-US" altLang="ja-JP" sz="2400" dirty="0" smtClean="0">
                <a:cs typeface="ＭＳ Ｐゴシック" charset="-128"/>
              </a:rPr>
              <a:t>→</a:t>
            </a:r>
            <a:r>
              <a:rPr lang="ja-JP" altLang="en-US" sz="2400" smtClean="0">
                <a:cs typeface="ＭＳ Ｐゴシック" charset="-128"/>
              </a:rPr>
              <a:t>食べさす</a:t>
            </a:r>
            <a:endParaRPr lang="en-US" altLang="ja-JP" sz="2400" dirty="0" smtClean="0">
              <a:cs typeface="ＭＳ Ｐゴシック" charset="-128"/>
            </a:endParaRPr>
          </a:p>
          <a:p>
            <a:pPr marL="400050" lvl="1" indent="0"/>
            <a:r>
              <a:rPr lang="en-US" altLang="ja-JP" sz="2400" dirty="0" err="1" smtClean="0">
                <a:cs typeface="ＭＳ Ｐゴシック" charset="-128"/>
              </a:rPr>
              <a:t>Irr</a:t>
            </a:r>
            <a:r>
              <a:rPr lang="en-US" altLang="ja-JP" sz="2400" dirty="0" smtClean="0">
                <a:cs typeface="ＭＳ Ｐゴシック" charset="-128"/>
              </a:rPr>
              <a:t>: </a:t>
            </a:r>
            <a:r>
              <a:rPr lang="ja-JP" altLang="en-US" sz="2400" smtClean="0">
                <a:cs typeface="ＭＳ Ｐゴシック" charset="-128"/>
              </a:rPr>
              <a:t>来る</a:t>
            </a:r>
            <a:r>
              <a:rPr lang="en-US" altLang="ja-JP" sz="2400" dirty="0" smtClean="0">
                <a:cs typeface="ＭＳ Ｐゴシック" charset="-128"/>
              </a:rPr>
              <a:t>→</a:t>
            </a:r>
            <a:r>
              <a:rPr lang="ja-JP" altLang="en-US" sz="2400" smtClean="0">
                <a:cs typeface="ＭＳ Ｐゴシック" charset="-128"/>
              </a:rPr>
              <a:t>来</a:t>
            </a:r>
            <a:r>
              <a:rPr lang="en-US" altLang="ja-JP" sz="2400" dirty="0" smtClean="0">
                <a:cs typeface="ＭＳ Ｐゴシック" charset="-128"/>
              </a:rPr>
              <a:t>(</a:t>
            </a:r>
            <a:r>
              <a:rPr lang="ja-JP" altLang="en-US" sz="2400" smtClean="0">
                <a:cs typeface="ＭＳ Ｐゴシック" charset="-128"/>
              </a:rPr>
              <a:t>こ</a:t>
            </a:r>
            <a:r>
              <a:rPr lang="en-US" altLang="ja-JP" sz="2400" dirty="0" smtClean="0">
                <a:cs typeface="ＭＳ Ｐゴシック" charset="-128"/>
              </a:rPr>
              <a:t>)</a:t>
            </a:r>
            <a:r>
              <a:rPr lang="ja-JP" altLang="en-US" sz="2400" smtClean="0">
                <a:cs typeface="ＭＳ Ｐゴシック" charset="-128"/>
              </a:rPr>
              <a:t>さす、する</a:t>
            </a:r>
            <a:r>
              <a:rPr lang="en-US" altLang="ja-JP" sz="2400" dirty="0" smtClean="0">
                <a:cs typeface="ＭＳ Ｐゴシック" charset="-128"/>
              </a:rPr>
              <a:t>→</a:t>
            </a:r>
            <a:r>
              <a:rPr lang="ja-JP" altLang="en-US" sz="2400" smtClean="0">
                <a:cs typeface="ＭＳ Ｐゴシック" charset="-128"/>
              </a:rPr>
              <a:t>さす</a:t>
            </a:r>
            <a:endParaRPr lang="en-US" altLang="ja-JP" sz="2400" dirty="0" smtClean="0">
              <a:cs typeface="ＭＳ Ｐゴシック" charset="-128"/>
            </a:endParaRPr>
          </a:p>
          <a:p>
            <a:pPr marL="114300" indent="0"/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charset="-128"/>
              <a:cs typeface="ＭＳ Ｐゴシック" charset="-128"/>
            </a:endParaRPr>
          </a:p>
          <a:p>
            <a:pPr marL="114300" indent="0"/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Negative-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stem+す</a:t>
            </a:r>
            <a:r>
              <a:rPr kumimoji="0" lang="en-US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→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される</a:t>
            </a:r>
            <a:endParaRPr kumimoji="0" lang="en-US" altLang="ja-JP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charset="-128"/>
              <a:cs typeface="ＭＳ Ｐゴシック" charset="-128"/>
            </a:endParaRPr>
          </a:p>
          <a:p>
            <a:pPr marL="514350" lvl="1" indent="0"/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飲む</a:t>
            </a:r>
            <a:r>
              <a:rPr kumimoji="0" lang="en-US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→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飲ます</a:t>
            </a:r>
            <a:r>
              <a:rPr kumimoji="0" lang="en-US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→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飲まされる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charset="-128"/>
              <a:cs typeface="ＭＳ Ｐゴシック" charset="-128"/>
            </a:endParaRPr>
          </a:p>
          <a:p>
            <a:pPr marL="514350" lvl="1" indent="0"/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行く</a:t>
            </a:r>
            <a:r>
              <a:rPr kumimoji="0" lang="en-US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→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行かす</a:t>
            </a:r>
            <a:r>
              <a:rPr kumimoji="0" lang="en-US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→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行かされる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charset="-128"/>
              <a:cs typeface="ＭＳ Ｐゴシック" charset="-128"/>
            </a:endParaRPr>
          </a:p>
          <a:p>
            <a:pPr marL="514350" lvl="1" indent="0"/>
            <a:r>
              <a:rPr lang="ja-JP" altLang="en-US" sz="2400" dirty="0" smtClean="0">
                <a:ea typeface="ＭＳ Ｐゴシック" charset="-128"/>
                <a:cs typeface="ＭＳ Ｐゴシック" charset="-128"/>
              </a:rPr>
              <a:t>言う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→</a:t>
            </a:r>
            <a:r>
              <a:rPr lang="ja-JP" altLang="en-US" sz="2400" dirty="0" smtClean="0">
                <a:ea typeface="ＭＳ Ｐゴシック" charset="-128"/>
                <a:cs typeface="ＭＳ Ｐゴシック" charset="-128"/>
              </a:rPr>
              <a:t>言わす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→</a:t>
            </a:r>
            <a:r>
              <a:rPr lang="ja-JP" altLang="en-US" sz="2400" dirty="0" smtClean="0">
                <a:ea typeface="ＭＳ Ｐゴシック" charset="-128"/>
                <a:cs typeface="ＭＳ Ｐゴシック" charset="-128"/>
              </a:rPr>
              <a:t>言わさ</a:t>
            </a:r>
            <a:r>
              <a:rPr lang="ja-JP" altLang="en-US" sz="2400" smtClean="0">
                <a:ea typeface="ＭＳ Ｐゴシック" charset="-128"/>
                <a:cs typeface="ＭＳ Ｐゴシック" charset="-128"/>
              </a:rPr>
              <a:t>れる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84545"/>
            <a:ext cx="8041440" cy="1405475"/>
          </a:xfrm>
        </p:spPr>
        <p:txBody>
          <a:bodyPr/>
          <a:lstStyle/>
          <a:p>
            <a:r>
              <a:rPr lang="ja-JP" altLang="en-US" sz="4000" dirty="0"/>
              <a:t>「す」</a:t>
            </a:r>
            <a:r>
              <a:rPr lang="en-US" altLang="ja-JP" sz="4000" dirty="0"/>
              <a:t>causative + passive = 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う</a:t>
            </a:r>
            <a:r>
              <a:rPr lang="en-US" altLang="ja-JP" sz="4000" dirty="0" smtClean="0"/>
              <a:t>verb’s Negative</a:t>
            </a:r>
            <a:r>
              <a:rPr lang="en-US" altLang="ja-JP" sz="4000" dirty="0"/>
              <a:t>-stem+</a:t>
            </a:r>
            <a:r>
              <a:rPr lang="ja-JP" altLang="en-US" sz="4000" dirty="0" smtClean="0">
                <a:solidFill>
                  <a:srgbClr val="FF0000"/>
                </a:solidFill>
              </a:rPr>
              <a:t>される</a:t>
            </a:r>
            <a:endParaRPr kumimoji="1"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7467600" cy="4313325"/>
          </a:xfrm>
          <a:noFill/>
          <a:ln/>
        </p:spPr>
        <p:txBody>
          <a:bodyPr>
            <a:normAutofit fontScale="92500" lnSpcReduction="20000"/>
          </a:bodyPr>
          <a:lstStyle/>
          <a:p>
            <a:pPr marL="609600" indent="-609600">
              <a:buFontTx/>
              <a:buAutoNum type="arabicPeriod"/>
            </a:pPr>
            <a:r>
              <a:rPr lang="ja-JP" altLang="en-US" sz="2800" dirty="0" smtClean="0"/>
              <a:t>はらう</a:t>
            </a:r>
            <a:r>
              <a:rPr lang="en-US" altLang="ja-JP" sz="2800" dirty="0" smtClean="0"/>
              <a:t>→</a:t>
            </a:r>
          </a:p>
          <a:p>
            <a:pPr marL="609600" indent="-609600">
              <a:buFontTx/>
              <a:buAutoNum type="arabicPeriod"/>
            </a:pPr>
            <a:r>
              <a:rPr lang="ja-JP" altLang="en-US" sz="2800" dirty="0" smtClean="0"/>
              <a:t>待つ</a:t>
            </a:r>
            <a:r>
              <a:rPr lang="en-US" altLang="ja-JP" sz="2800" dirty="0" smtClean="0"/>
              <a:t>→</a:t>
            </a:r>
          </a:p>
          <a:p>
            <a:pPr marL="609600" indent="-609600">
              <a:buFontTx/>
              <a:buAutoNum type="arabicPeriod"/>
            </a:pPr>
            <a:r>
              <a:rPr lang="ja-JP" altLang="en-US" sz="2800" dirty="0" smtClean="0"/>
              <a:t>帰る</a:t>
            </a:r>
            <a:r>
              <a:rPr lang="en-US" altLang="ja-JP" sz="2800" dirty="0" smtClean="0"/>
              <a:t>→</a:t>
            </a:r>
          </a:p>
          <a:p>
            <a:pPr marL="609600" indent="-609600">
              <a:buFontTx/>
              <a:buAutoNum type="arabicPeriod"/>
            </a:pPr>
            <a:r>
              <a:rPr lang="ja-JP" altLang="en-US" sz="2800" dirty="0" smtClean="0"/>
              <a:t>読む</a:t>
            </a:r>
            <a:r>
              <a:rPr lang="en-US" altLang="ja-JP" sz="2800" dirty="0" smtClean="0"/>
              <a:t>→</a:t>
            </a:r>
          </a:p>
          <a:p>
            <a:pPr marL="609600" indent="-609600">
              <a:buFontTx/>
              <a:buAutoNum type="arabicPeriod"/>
            </a:pPr>
            <a:r>
              <a:rPr lang="ja-JP" altLang="en-US" sz="2800" dirty="0" smtClean="0"/>
              <a:t>えらぶ</a:t>
            </a:r>
            <a:r>
              <a:rPr lang="en-US" altLang="ja-JP" sz="2800" dirty="0" smtClean="0"/>
              <a:t>→</a:t>
            </a:r>
          </a:p>
          <a:p>
            <a:pPr marL="609600" indent="-609600">
              <a:buFontTx/>
              <a:buAutoNum type="arabicPeriod"/>
            </a:pPr>
            <a:r>
              <a:rPr lang="ja-JP" altLang="en-US" sz="2800" dirty="0" smtClean="0"/>
              <a:t>聞く</a:t>
            </a:r>
            <a:r>
              <a:rPr lang="en-US" altLang="ja-JP" sz="2800" dirty="0" smtClean="0"/>
              <a:t>→</a:t>
            </a:r>
          </a:p>
          <a:p>
            <a:pPr marL="609600" indent="-609600">
              <a:buFontTx/>
              <a:buAutoNum type="arabicPeriod"/>
            </a:pPr>
            <a:r>
              <a:rPr lang="ja-JP" altLang="en-US" sz="2800" dirty="0" smtClean="0"/>
              <a:t>およぐ</a:t>
            </a:r>
            <a:r>
              <a:rPr lang="en-US" altLang="ja-JP" sz="2800" dirty="0" smtClean="0"/>
              <a:t>→</a:t>
            </a:r>
          </a:p>
          <a:p>
            <a:pPr marL="609600" indent="-609600">
              <a:buFontTx/>
              <a:buAutoNum type="arabicPeriod"/>
            </a:pPr>
            <a:r>
              <a:rPr lang="ja-JP" altLang="en-US" sz="2800" dirty="0" smtClean="0"/>
              <a:t>買う</a:t>
            </a:r>
            <a:r>
              <a:rPr lang="en-US" altLang="ja-JP" sz="2800" dirty="0" smtClean="0"/>
              <a:t>→</a:t>
            </a:r>
          </a:p>
          <a:p>
            <a:pPr marL="609600" indent="-609600">
              <a:buFontTx/>
              <a:buAutoNum type="arabicPeriod"/>
            </a:pPr>
            <a:r>
              <a:rPr lang="ja-JP" altLang="en-US" sz="2800" dirty="0" smtClean="0"/>
              <a:t>入る</a:t>
            </a:r>
            <a:r>
              <a:rPr lang="en-US" altLang="ja-JP" sz="2800" dirty="0" smtClean="0"/>
              <a:t>→</a:t>
            </a:r>
          </a:p>
          <a:p>
            <a:pPr marL="609600" indent="-609600">
              <a:buFontTx/>
              <a:buAutoNum type="arabicPeriod"/>
            </a:pPr>
            <a:r>
              <a:rPr lang="ja-JP" altLang="en-US" sz="2800" dirty="0" smtClean="0"/>
              <a:t>話す</a:t>
            </a:r>
            <a:r>
              <a:rPr lang="en-US" altLang="ja-JP" sz="2800" dirty="0" smtClean="0"/>
              <a:t>→</a:t>
            </a:r>
            <a:endParaRPr lang="en-US" altLang="ja-JP" sz="2800" dirty="0"/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2819400" y="1659235"/>
            <a:ext cx="1723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2000" dirty="0" smtClean="0">
                <a:solidFill>
                  <a:srgbClr val="FF0000"/>
                </a:solidFill>
                <a:latin typeface="Arial" charset="0"/>
              </a:rPr>
              <a:t>はらわされる</a:t>
            </a:r>
            <a:endParaRPr lang="ja-JP" altLang="en-US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2819400" y="2059345"/>
            <a:ext cx="1467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2000" dirty="0" smtClean="0">
                <a:solidFill>
                  <a:srgbClr val="FF0000"/>
                </a:solidFill>
                <a:latin typeface="Arial" charset="0"/>
              </a:rPr>
              <a:t>待たされる</a:t>
            </a:r>
            <a:endParaRPr lang="ja-JP" altLang="en-US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2819400" y="2434789"/>
            <a:ext cx="1467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2000" dirty="0" smtClean="0">
                <a:solidFill>
                  <a:srgbClr val="FF0000"/>
                </a:solidFill>
                <a:latin typeface="Arial" charset="0"/>
              </a:rPr>
              <a:t>帰らされる</a:t>
            </a:r>
            <a:endParaRPr lang="ja-JP" altLang="en-US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2819400" y="2819400"/>
            <a:ext cx="1467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2000" dirty="0" smtClean="0">
                <a:solidFill>
                  <a:srgbClr val="FF0000"/>
                </a:solidFill>
                <a:latin typeface="Arial" charset="0"/>
              </a:rPr>
              <a:t>読まされる</a:t>
            </a:r>
            <a:endParaRPr lang="ja-JP" altLang="en-US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2819400" y="3219510"/>
            <a:ext cx="1723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2000" dirty="0" smtClean="0">
                <a:solidFill>
                  <a:srgbClr val="FF0000"/>
                </a:solidFill>
                <a:latin typeface="Arial" charset="0"/>
              </a:rPr>
              <a:t>えらばされる</a:t>
            </a:r>
            <a:endParaRPr lang="ja-JP" altLang="en-US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2819400" y="3645900"/>
            <a:ext cx="1467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2000" dirty="0" smtClean="0">
                <a:solidFill>
                  <a:srgbClr val="FF0000"/>
                </a:solidFill>
                <a:latin typeface="Arial" charset="0"/>
              </a:rPr>
              <a:t>聞かされる</a:t>
            </a:r>
            <a:endParaRPr lang="ja-JP" altLang="en-US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2819400" y="4046010"/>
            <a:ext cx="1723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2000" dirty="0" smtClean="0">
                <a:solidFill>
                  <a:srgbClr val="FF0000"/>
                </a:solidFill>
                <a:latin typeface="Arial" charset="0"/>
              </a:rPr>
              <a:t>およがされる</a:t>
            </a:r>
            <a:endParaRPr lang="ja-JP" altLang="en-US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2819400" y="4446120"/>
            <a:ext cx="1467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2000" dirty="0" smtClean="0">
                <a:solidFill>
                  <a:srgbClr val="FF0000"/>
                </a:solidFill>
                <a:latin typeface="Arial" charset="0"/>
              </a:rPr>
              <a:t>買わされる</a:t>
            </a:r>
            <a:endParaRPr lang="ja-JP" altLang="en-US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2819400" y="4846230"/>
            <a:ext cx="1467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2000" dirty="0" smtClean="0">
                <a:solidFill>
                  <a:srgbClr val="FF0000"/>
                </a:solidFill>
                <a:latin typeface="Arial" charset="0"/>
              </a:rPr>
              <a:t>入らされる</a:t>
            </a:r>
            <a:endParaRPr lang="ja-JP" altLang="en-US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2819400" y="5251527"/>
            <a:ext cx="1467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2000" dirty="0" smtClean="0">
                <a:solidFill>
                  <a:srgbClr val="FF0000"/>
                </a:solidFill>
                <a:latin typeface="Arial" charset="0"/>
              </a:rPr>
              <a:t>話せられる</a:t>
            </a:r>
            <a:endParaRPr lang="ja-JP" altLang="en-US" sz="2000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  <p:bldP spid="65542" grpId="0"/>
      <p:bldP spid="65543" grpId="0"/>
      <p:bldP spid="65544" grpId="0"/>
      <p:bldP spid="65545" grpId="0"/>
      <p:bldP spid="65546" grpId="0"/>
      <p:bldP spid="65547" grpId="0"/>
      <p:bldP spid="65548" grpId="0"/>
      <p:bldP spid="65549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600" dirty="0" smtClean="0"/>
              <a:t>Causative-passive</a:t>
            </a:r>
            <a:r>
              <a:rPr lang="ja-JP" altLang="en-US" sz="3600" dirty="0" smtClean="0"/>
              <a:t>の文を作りましょう</a:t>
            </a:r>
            <a:endParaRPr lang="ja-JP" altLang="en-US" sz="3600" dirty="0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 cstate="print"/>
          <a:srcRect r="50538"/>
          <a:stretch>
            <a:fillRect/>
          </a:stretch>
        </p:blipFill>
        <p:spPr bwMode="auto">
          <a:xfrm>
            <a:off x="2286000" y="1752600"/>
            <a:ext cx="3722336" cy="2667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4572000"/>
            <a:ext cx="878171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私は課</a:t>
            </a:r>
            <a:r>
              <a:rPr kumimoji="1" lang="en-US" altLang="ja-JP" sz="2800" dirty="0" smtClean="0"/>
              <a:t>(</a:t>
            </a:r>
            <a:r>
              <a:rPr kumimoji="1" lang="ja-JP" altLang="en-US" sz="2800" dirty="0" smtClean="0"/>
              <a:t>か</a:t>
            </a:r>
            <a:r>
              <a:rPr kumimoji="1" lang="en-US" altLang="ja-JP" sz="2800" dirty="0" smtClean="0"/>
              <a:t>)</a:t>
            </a:r>
            <a:r>
              <a:rPr kumimoji="1" lang="ja-JP" altLang="en-US" sz="2800" dirty="0" smtClean="0"/>
              <a:t>長に言われて、日曜日に仕事をしています。</a:t>
            </a:r>
            <a:endParaRPr kumimoji="1" lang="ja-JP" alt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828713" y="5029200"/>
            <a:ext cx="381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</a:rPr>
              <a:t>↓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4513" y="5486400"/>
            <a:ext cx="762871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私は課長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に</a:t>
            </a:r>
            <a:r>
              <a:rPr kumimoji="1" lang="ja-JP" altLang="en-US" sz="2800" dirty="0" smtClean="0"/>
              <a:t>日曜日に仕事を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させられて</a:t>
            </a:r>
            <a:r>
              <a:rPr kumimoji="1" lang="ja-JP" altLang="en-US" sz="2800" dirty="0" smtClean="0"/>
              <a:t>います。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76400"/>
            <a:ext cx="3429000" cy="24717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4267200"/>
            <a:ext cx="880241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私は彼女に言われてレストランのお金を払いました。</a:t>
            </a:r>
            <a:endParaRPr kumimoji="1" lang="ja-JP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4876800"/>
            <a:ext cx="381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</a:rPr>
              <a:t>↓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5715000"/>
            <a:ext cx="8084264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私は彼女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に</a:t>
            </a:r>
            <a:r>
              <a:rPr kumimoji="1" lang="ja-JP" altLang="en-US" sz="2800" dirty="0" smtClean="0"/>
              <a:t>レストランのお金を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払わされました</a:t>
            </a:r>
            <a:r>
              <a:rPr kumimoji="1" lang="ja-JP" altLang="en-US" sz="2800" dirty="0" smtClean="0"/>
              <a:t>。</a:t>
            </a:r>
            <a:endParaRPr kumimoji="1" lang="ja-JP" altLang="en-US" sz="28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Causative-passive</a:t>
            </a:r>
            <a:r>
              <a:rPr lang="ja-JP" altLang="en-US" smtClean="0"/>
              <a:t>の文を作りましょう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0"/>
            <a:ext cx="3810000" cy="2817813"/>
          </a:xfrm>
          <a:prstGeom prst="rect">
            <a:avLst/>
          </a:prstGeom>
          <a:noFill/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114800" cy="3001963"/>
          </a:xfrm>
          <a:prstGeom prst="rect">
            <a:avLst/>
          </a:prstGeom>
          <a:noFill/>
        </p:spPr>
      </p:pic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60" y="3295710"/>
            <a:ext cx="3810000" cy="2754313"/>
          </a:xfrm>
          <a:prstGeom prst="rect">
            <a:avLst/>
          </a:prstGeom>
          <a:noFill/>
        </p:spPr>
      </p:pic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3295710"/>
            <a:ext cx="3997645" cy="280236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1000" y="2895600"/>
            <a:ext cx="3864560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私は母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に</a:t>
            </a:r>
            <a:r>
              <a:rPr kumimoji="1" lang="ja-JP" altLang="en-US" dirty="0" smtClean="0"/>
              <a:t>部屋をそうじ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させられた</a:t>
            </a:r>
            <a:r>
              <a:rPr kumimoji="1" lang="ja-JP" altLang="en-US" dirty="0" smtClean="0"/>
              <a:t>。</a:t>
            </a:r>
            <a:endParaRPr kumimoji="1" lang="ja-JP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2895600"/>
            <a:ext cx="3486852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私は父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に</a:t>
            </a:r>
            <a:r>
              <a:rPr kumimoji="1" lang="ja-JP" altLang="en-US" dirty="0" smtClean="0"/>
              <a:t>魚を</a:t>
            </a:r>
            <a:r>
              <a:rPr kumimoji="1" lang="ja-JP" altLang="en-US" dirty="0" smtClean="0">
                <a:solidFill>
                  <a:srgbClr val="FF0000"/>
                </a:solidFill>
              </a:rPr>
              <a:t>食べさせられた</a:t>
            </a:r>
            <a:r>
              <a:rPr kumimoji="1" lang="ja-JP" altLang="en-US" dirty="0" smtClean="0"/>
              <a:t>。</a:t>
            </a:r>
            <a:endParaRPr kumimoji="1" lang="ja-JP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3305" y="6050023"/>
            <a:ext cx="341632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私は母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に</a:t>
            </a:r>
            <a:r>
              <a:rPr kumimoji="1" lang="ja-JP" altLang="en-US" dirty="0" smtClean="0"/>
              <a:t>くすりを</a:t>
            </a:r>
            <a:r>
              <a:rPr kumimoji="1" lang="ja-JP" altLang="en-US" dirty="0" smtClean="0">
                <a:solidFill>
                  <a:srgbClr val="FF0000"/>
                </a:solidFill>
              </a:rPr>
              <a:t>飲まされた</a:t>
            </a:r>
            <a:r>
              <a:rPr lang="ja-JP" altLang="en-US" dirty="0" smtClean="0"/>
              <a:t>。</a:t>
            </a:r>
            <a:endParaRPr kumimoji="1" lang="ja-JP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24186" y="6098951"/>
            <a:ext cx="295465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私は母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に</a:t>
            </a:r>
            <a:r>
              <a:rPr kumimoji="1" lang="ja-JP" altLang="en-US" dirty="0" smtClean="0"/>
              <a:t>手を</a:t>
            </a:r>
            <a:r>
              <a:rPr kumimoji="1" lang="ja-JP" altLang="en-US" dirty="0" smtClean="0">
                <a:solidFill>
                  <a:srgbClr val="FF0000"/>
                </a:solidFill>
              </a:rPr>
              <a:t>洗わされた</a:t>
            </a:r>
            <a:r>
              <a:rPr lang="ja-JP" altLang="en-US" dirty="0" smtClean="0"/>
              <a:t>。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新しい言葉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3505200" cy="2554288"/>
          </a:xfrm>
          <a:prstGeom prst="rect">
            <a:avLst/>
          </a:prstGeom>
          <a:noFill/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04800"/>
            <a:ext cx="3429000" cy="2598738"/>
          </a:xfrm>
          <a:prstGeom prst="rect">
            <a:avLst/>
          </a:prstGeom>
          <a:noFill/>
        </p:spPr>
      </p:pic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330714"/>
            <a:ext cx="3657600" cy="2668588"/>
          </a:xfrm>
          <a:prstGeom prst="rect">
            <a:avLst/>
          </a:prstGeom>
          <a:noFill/>
        </p:spPr>
      </p:pic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237131"/>
            <a:ext cx="3886200" cy="2819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2743200"/>
            <a:ext cx="3182281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私は母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に</a:t>
            </a:r>
            <a:r>
              <a:rPr kumimoji="1" lang="ja-JP" altLang="en-US" dirty="0" smtClean="0"/>
              <a:t>早く</a:t>
            </a:r>
            <a:r>
              <a:rPr kumimoji="1" lang="ja-JP" altLang="en-US" dirty="0" smtClean="0">
                <a:solidFill>
                  <a:srgbClr val="FF0000"/>
                </a:solidFill>
              </a:rPr>
              <a:t>寝させられた</a:t>
            </a:r>
            <a:r>
              <a:rPr kumimoji="1" lang="ja-JP" altLang="en-US" dirty="0" smtClean="0"/>
              <a:t>。</a:t>
            </a:r>
            <a:endParaRPr kumimoji="1" lang="en-US" altLang="ja-JP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572000" y="2718872"/>
            <a:ext cx="364715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私は父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に　</a:t>
            </a:r>
            <a:r>
              <a:rPr kumimoji="1" lang="ja-JP" altLang="en-US" dirty="0" smtClean="0"/>
              <a:t>は医者に</a:t>
            </a:r>
            <a:r>
              <a:rPr kumimoji="1" lang="ja-JP" altLang="en-US" dirty="0" smtClean="0">
                <a:solidFill>
                  <a:srgbClr val="FF0000"/>
                </a:solidFill>
              </a:rPr>
              <a:t>行かされた</a:t>
            </a:r>
            <a:r>
              <a:rPr lang="ja-JP" altLang="en-US" dirty="0" smtClean="0"/>
              <a:t>。</a:t>
            </a:r>
            <a:endParaRPr kumimoji="1" lang="ja-JP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5999302"/>
            <a:ext cx="341632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私は母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に　</a:t>
            </a:r>
            <a:r>
              <a:rPr kumimoji="1" lang="ja-JP" altLang="en-US" dirty="0" smtClean="0"/>
              <a:t>はを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みがかされた</a:t>
            </a:r>
            <a:r>
              <a:rPr lang="ja-JP" altLang="en-US" dirty="0" smtClean="0"/>
              <a:t>。</a:t>
            </a:r>
            <a:endParaRPr kumimoji="1" lang="ja-JP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6029831"/>
            <a:ext cx="295465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私は父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に</a:t>
            </a:r>
            <a:r>
              <a:rPr lang="ja-JP" altLang="en-US" dirty="0" smtClean="0"/>
              <a:t>　</a:t>
            </a:r>
            <a:r>
              <a:rPr lang="ja-JP" altLang="en-US" dirty="0" smtClean="0">
                <a:solidFill>
                  <a:srgbClr val="FF0000"/>
                </a:solidFill>
              </a:rPr>
              <a:t>わらわされた</a:t>
            </a:r>
            <a:r>
              <a:rPr lang="ja-JP" altLang="en-US" dirty="0" smtClean="0"/>
              <a:t>。</a:t>
            </a:r>
            <a:endParaRPr kumimoji="1" lang="ja-JP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338134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はをみがく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1_A3_p449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44" y="274713"/>
            <a:ext cx="8480495" cy="2276343"/>
          </a:xfrm>
          <a:prstGeom prst="rect">
            <a:avLst/>
          </a:prstGeom>
        </p:spPr>
      </p:pic>
      <p:pic>
        <p:nvPicPr>
          <p:cNvPr id="6" name="Picture 5" descr="G1_A3_p450.pn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5" y="2583090"/>
            <a:ext cx="77343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9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/>
        </p:spPr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Causative</a:t>
            </a:r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en-US" altLang="ja-JP" dirty="0" smtClean="0">
                <a:solidFill>
                  <a:schemeClr val="tx1"/>
                </a:solidFill>
              </a:rPr>
              <a:t>Passive</a:t>
            </a:r>
            <a:r>
              <a:rPr lang="ja-JP" altLang="en-US" dirty="0" smtClean="0">
                <a:solidFill>
                  <a:schemeClr val="tx1"/>
                </a:solidFill>
              </a:rPr>
              <a:t>の会話</a:t>
            </a:r>
            <a:endParaRPr lang="en-US" altLang="ja-JP" dirty="0">
              <a:solidFill>
                <a:schemeClr val="accent2"/>
              </a:solidFill>
            </a:endParaRPr>
          </a:p>
        </p:txBody>
      </p:sp>
      <p:sp>
        <p:nvSpPr>
          <p:cNvPr id="73733" name="Rectangle 5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 fontScale="92500" lnSpcReduction="10000"/>
          </a:bodyPr>
          <a:lstStyle/>
          <a:p>
            <a:pPr marL="609600" indent="-609600">
              <a:buFontTx/>
              <a:buAutoNum type="arabicPeriod"/>
            </a:pPr>
            <a:r>
              <a:rPr lang="en-US" altLang="ja-JP" sz="2800" dirty="0" smtClean="0"/>
              <a:t>X</a:t>
            </a:r>
            <a:r>
              <a:rPr lang="ja-JP" altLang="en-US" sz="2800" dirty="0" smtClean="0"/>
              <a:t>：昨日のパーティー楽しかった？</a:t>
            </a:r>
            <a:endParaRPr lang="en-US" altLang="ja-JP" sz="2800" dirty="0" smtClean="0"/>
          </a:p>
          <a:p>
            <a:pPr marL="609600" indent="-609600">
              <a:buNone/>
            </a:pPr>
            <a:r>
              <a:rPr lang="ja-JP" altLang="ja-JP" sz="2800" dirty="0" smtClean="0"/>
              <a:t>　</a:t>
            </a:r>
            <a:r>
              <a:rPr lang="ja-JP" altLang="en-US" sz="2800" dirty="0" smtClean="0"/>
              <a:t>　</a:t>
            </a:r>
            <a:r>
              <a:rPr lang="en-US" altLang="ja-JP" sz="2800" dirty="0" smtClean="0"/>
              <a:t>Y</a:t>
            </a:r>
            <a:r>
              <a:rPr lang="ja-JP" altLang="en-US" sz="2800" dirty="0" smtClean="0"/>
              <a:t>：うーん、友達にカラオケで</a:t>
            </a:r>
            <a:r>
              <a:rPr lang="ja-JP" altLang="en-US" sz="2800" u="sng" dirty="0" smtClean="0"/>
              <a:t>　</a:t>
            </a:r>
            <a:r>
              <a:rPr lang="ja-JP" altLang="en-US" sz="2800" u="sng" dirty="0"/>
              <a:t>　　　　　　</a:t>
            </a:r>
            <a:r>
              <a:rPr lang="ja-JP" altLang="en-US" sz="2800" u="sng" dirty="0" smtClean="0"/>
              <a:t>　</a:t>
            </a:r>
            <a:r>
              <a:rPr lang="ja-JP" altLang="en-US" sz="2800" dirty="0" smtClean="0"/>
              <a:t>ちゃって。。。</a:t>
            </a:r>
            <a:endParaRPr lang="en-US" altLang="ja-JP" sz="2800" dirty="0"/>
          </a:p>
          <a:p>
            <a:pPr marL="609600" indent="-609600">
              <a:buNone/>
            </a:pPr>
            <a:endParaRPr lang="en-US" altLang="ja-JP" sz="2800" u="sng" dirty="0" smtClean="0"/>
          </a:p>
          <a:p>
            <a:pPr marL="609600" indent="-609600">
              <a:buFont typeface="Wingdings" charset="2"/>
              <a:buNone/>
            </a:pPr>
            <a:r>
              <a:rPr lang="en-US" altLang="ja-JP" sz="2800" dirty="0"/>
              <a:t>2.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（子供がないている）</a:t>
            </a:r>
            <a:endParaRPr lang="en-US" altLang="ja-JP" sz="2800" dirty="0" smtClean="0"/>
          </a:p>
          <a:p>
            <a:pPr marL="609600" indent="-609600">
              <a:buFont typeface="Wingdings" charset="2"/>
              <a:buNone/>
            </a:pPr>
            <a:r>
              <a:rPr lang="ja-JP" altLang="ja-JP" sz="2800" dirty="0" smtClean="0"/>
              <a:t>　</a:t>
            </a:r>
            <a:r>
              <a:rPr lang="ja-JP" altLang="en-US" sz="2800" dirty="0" smtClean="0"/>
              <a:t>　父：お？どうしたんだ？</a:t>
            </a:r>
            <a:endParaRPr lang="en-US" altLang="ja-JP" sz="2800" dirty="0" smtClean="0"/>
          </a:p>
          <a:p>
            <a:pPr marL="609600" indent="-609600">
              <a:buFont typeface="Wingdings" charset="2"/>
              <a:buNone/>
            </a:pPr>
            <a:r>
              <a:rPr lang="ja-JP" altLang="ja-JP" sz="2800" dirty="0" smtClean="0"/>
              <a:t>　</a:t>
            </a:r>
            <a:r>
              <a:rPr lang="ja-JP" altLang="en-US" sz="2800" dirty="0" smtClean="0"/>
              <a:t>　子：お母さんに野菜を＿＿＿＿＿＿＿の。</a:t>
            </a:r>
            <a:endParaRPr lang="en-US" altLang="ja-JP" sz="2800" dirty="0" smtClean="0"/>
          </a:p>
          <a:p>
            <a:pPr marL="609600" indent="-609600">
              <a:buFont typeface="Wingdings" charset="2"/>
              <a:buNone/>
            </a:pPr>
            <a:r>
              <a:rPr lang="ja-JP" altLang="ja-JP" sz="2800" dirty="0" smtClean="0"/>
              <a:t>　</a:t>
            </a:r>
            <a:r>
              <a:rPr lang="ja-JP" altLang="en-US" sz="2800" dirty="0" smtClean="0"/>
              <a:t>　父：でも、野菜は食べなきゃいけないんだよ。</a:t>
            </a:r>
            <a:endParaRPr lang="en-US" altLang="ja-JP" sz="2800" dirty="0" smtClean="0"/>
          </a:p>
          <a:p>
            <a:pPr marL="609600" indent="-609600">
              <a:buFont typeface="Wingdings" charset="2"/>
              <a:buNone/>
            </a:pPr>
            <a:r>
              <a:rPr lang="ja-JP" altLang="en-US" sz="2800" dirty="0" smtClean="0"/>
              <a:t>　</a:t>
            </a:r>
            <a:r>
              <a:rPr lang="ja-JP" altLang="en-US" sz="2800" dirty="0"/>
              <a:t>　　　　</a:t>
            </a:r>
            <a:endParaRPr lang="en-US" altLang="ja-JP" sz="2800" dirty="0">
              <a:solidFill>
                <a:schemeClr val="accent2"/>
              </a:solidFill>
            </a:endParaRPr>
          </a:p>
          <a:p>
            <a:pPr marL="609600" indent="-609600">
              <a:buFont typeface="Wingdings" charset="2"/>
              <a:buNone/>
            </a:pPr>
            <a:r>
              <a:rPr lang="en-US" altLang="ja-JP" sz="2800" dirty="0"/>
              <a:t>3.</a:t>
            </a:r>
            <a:r>
              <a:rPr lang="en-US" altLang="ja-JP" sz="2800" dirty="0" smtClean="0"/>
              <a:t> X</a:t>
            </a:r>
            <a:r>
              <a:rPr lang="ja-JP" altLang="en-US" sz="2800" dirty="0" smtClean="0"/>
              <a:t>：あれ？元気ないね。どうしたの？</a:t>
            </a:r>
            <a:endParaRPr lang="en-US" altLang="ja-JP" sz="2800" dirty="0" smtClean="0"/>
          </a:p>
          <a:p>
            <a:pPr marL="609600" indent="-609600">
              <a:buFont typeface="Wingdings" charset="2"/>
              <a:buNone/>
            </a:pPr>
            <a:r>
              <a:rPr lang="ja-JP" altLang="ja-JP" sz="2800" dirty="0" smtClean="0"/>
              <a:t>　</a:t>
            </a:r>
            <a:r>
              <a:rPr lang="ja-JP" altLang="en-US" sz="2800" dirty="0" smtClean="0"/>
              <a:t>　</a:t>
            </a:r>
            <a:r>
              <a:rPr lang="en-US" altLang="ja-JP" sz="2800" dirty="0" smtClean="0"/>
              <a:t>Y</a:t>
            </a:r>
            <a:r>
              <a:rPr lang="ja-JP" altLang="en-US" sz="2800" dirty="0" smtClean="0"/>
              <a:t>：うん、課長に言われて週末に＿＿＿＿＿＿＿んだ。彼女とデートがあるんだけど。。。</a:t>
            </a:r>
            <a:endParaRPr lang="en-US" altLang="ja-JP" sz="2800" dirty="0" smtClean="0"/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4724400" y="1981200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  <a:latin typeface="Arial" charset="0"/>
              </a:rPr>
              <a:t>うたわされ</a:t>
            </a:r>
            <a:endParaRPr lang="ja-JP" altLang="en-US" sz="2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3733800" y="3733800"/>
            <a:ext cx="251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  <a:latin typeface="Arial" charset="0"/>
              </a:rPr>
              <a:t>食べさせらた</a:t>
            </a:r>
            <a:endParaRPr lang="ja-JP" altLang="en-US" sz="2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5334000" y="5410200"/>
            <a:ext cx="28281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  <a:latin typeface="Arial" charset="0"/>
              </a:rPr>
              <a:t>仕事をさせられる</a:t>
            </a:r>
            <a:endParaRPr lang="ja-JP" altLang="en-US" sz="2400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/>
      <p:bldP spid="73735" grpId="0"/>
      <p:bldP spid="7373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Passive &amp; causative-passive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ja-JP" sz="2800" dirty="0" smtClean="0"/>
              <a:t>Pick one event from “passive” and one event from “causative-passive”, and make a conversation.</a:t>
            </a:r>
          </a:p>
          <a:p>
            <a:r>
              <a:rPr lang="ja-JP" altLang="en-US" sz="2800" dirty="0" smtClean="0"/>
              <a:t>れい：さいふをぬすむ＋かばんを持つ</a:t>
            </a:r>
            <a:endParaRPr lang="en-US" altLang="ja-JP" sz="2800" dirty="0" smtClean="0"/>
          </a:p>
          <a:p>
            <a:pPr>
              <a:buNone/>
            </a:pPr>
            <a:r>
              <a:rPr lang="en-US" altLang="ja-JP" sz="2800" dirty="0" smtClean="0"/>
              <a:t>X</a:t>
            </a:r>
            <a:r>
              <a:rPr lang="ja-JP" altLang="en-US" sz="2800" dirty="0" smtClean="0"/>
              <a:t>：昨日は大変だったんだ。</a:t>
            </a:r>
            <a:endParaRPr lang="en-US" altLang="ja-JP" sz="2800" dirty="0" smtClean="0"/>
          </a:p>
          <a:p>
            <a:pPr>
              <a:buNone/>
            </a:pPr>
            <a:r>
              <a:rPr lang="en-US" altLang="ja-JP" sz="2800" dirty="0" smtClean="0"/>
              <a:t>Y</a:t>
            </a:r>
            <a:r>
              <a:rPr lang="ja-JP" altLang="en-US" sz="2800" dirty="0" smtClean="0"/>
              <a:t>：どうしたの？</a:t>
            </a:r>
            <a:endParaRPr lang="en-US" altLang="ja-JP" sz="2800" dirty="0" smtClean="0"/>
          </a:p>
          <a:p>
            <a:pPr>
              <a:buNone/>
            </a:pPr>
            <a:r>
              <a:rPr lang="en-US" altLang="ja-JP" sz="2800" dirty="0" smtClean="0"/>
              <a:t>X</a:t>
            </a:r>
            <a:r>
              <a:rPr lang="ja-JP" altLang="en-US" sz="2800" dirty="0" smtClean="0"/>
              <a:t>：</a:t>
            </a:r>
            <a:r>
              <a:rPr lang="ja-JP" altLang="en-US" sz="2800" u="sng" dirty="0" smtClean="0"/>
              <a:t>電車で彼女にとても重いかばんを</a:t>
            </a:r>
            <a:r>
              <a:rPr lang="ja-JP" altLang="en-US" sz="2800" u="sng" dirty="0" smtClean="0">
                <a:solidFill>
                  <a:srgbClr val="FF0000"/>
                </a:solidFill>
              </a:rPr>
              <a:t>持たされて</a:t>
            </a:r>
            <a:r>
              <a:rPr lang="ja-JP" altLang="en-US" sz="2800" dirty="0" smtClean="0"/>
              <a:t>、</a:t>
            </a:r>
            <a:endParaRPr lang="en-US" altLang="ja-JP" sz="2800" dirty="0" smtClean="0"/>
          </a:p>
          <a:p>
            <a:pPr>
              <a:buNone/>
            </a:pPr>
            <a:r>
              <a:rPr lang="en-US" altLang="ja-JP" sz="2800" dirty="0" smtClean="0"/>
              <a:t>Y</a:t>
            </a:r>
            <a:r>
              <a:rPr lang="ja-JP" altLang="en-US" sz="2800" dirty="0" smtClean="0"/>
              <a:t>：うん。</a:t>
            </a:r>
            <a:endParaRPr lang="en-US" altLang="ja-JP" sz="2800" dirty="0" smtClean="0"/>
          </a:p>
          <a:p>
            <a:pPr>
              <a:buNone/>
            </a:pPr>
            <a:r>
              <a:rPr lang="en-US" altLang="ja-JP" sz="2800" dirty="0" smtClean="0"/>
              <a:t>X</a:t>
            </a:r>
            <a:r>
              <a:rPr lang="ja-JP" altLang="en-US" sz="2800" dirty="0" smtClean="0"/>
              <a:t>：その時、</a:t>
            </a:r>
            <a:r>
              <a:rPr lang="ja-JP" altLang="en-US" sz="2800" u="sng" dirty="0" smtClean="0"/>
              <a:t>スリにぼくのさいふを</a:t>
            </a:r>
            <a:r>
              <a:rPr lang="ja-JP" altLang="en-US" sz="2800" u="sng" dirty="0" smtClean="0">
                <a:solidFill>
                  <a:srgbClr val="FF0000"/>
                </a:solidFill>
              </a:rPr>
              <a:t>ぬすまれちゃった</a:t>
            </a:r>
            <a:r>
              <a:rPr lang="ja-JP" altLang="en-US" sz="2800" u="sng" dirty="0" smtClean="0"/>
              <a:t>んだ</a:t>
            </a:r>
            <a:r>
              <a:rPr lang="ja-JP" altLang="en-US" sz="2800" dirty="0" smtClean="0"/>
              <a:t>。</a:t>
            </a:r>
            <a:endParaRPr lang="en-US" altLang="ja-JP" sz="2800" dirty="0" smtClean="0"/>
          </a:p>
          <a:p>
            <a:pPr>
              <a:buNone/>
            </a:pPr>
            <a:r>
              <a:rPr lang="en-US" altLang="ja-JP" sz="2800" dirty="0" smtClean="0"/>
              <a:t>Y</a:t>
            </a:r>
            <a:r>
              <a:rPr lang="ja-JP" altLang="en-US" sz="2800" dirty="0" smtClean="0"/>
              <a:t>：それは大変だったね！</a:t>
            </a:r>
            <a:endParaRPr lang="en-US" altLang="ja-JP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/>
        </p:spPr>
        <p:txBody>
          <a:bodyPr/>
          <a:lstStyle/>
          <a:p>
            <a:r>
              <a:rPr lang="ja-JP" altLang="en-US" smtClean="0"/>
              <a:t>いやなこと</a:t>
            </a:r>
            <a:endParaRPr lang="ja-JP" alt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609600" indent="-609600">
              <a:buClr>
                <a:srgbClr val="343A1B"/>
              </a:buClr>
              <a:buSzPct val="90000"/>
              <a:buNone/>
            </a:pPr>
            <a:r>
              <a:rPr lang="en-US" altLang="ja-JP" dirty="0" smtClean="0">
                <a:latin typeface="Arial" charset="0"/>
              </a:rPr>
              <a:t>X</a:t>
            </a:r>
            <a:r>
              <a:rPr lang="ja-JP" altLang="en-US" smtClean="0">
                <a:latin typeface="Arial" charset="0"/>
              </a:rPr>
              <a:t>：子供の時、親</a:t>
            </a:r>
            <a:r>
              <a:rPr lang="ja-JP" altLang="en-US" smtClean="0">
                <a:solidFill>
                  <a:srgbClr val="FF0000"/>
                </a:solidFill>
                <a:latin typeface="Arial" charset="0"/>
              </a:rPr>
              <a:t>に</a:t>
            </a:r>
            <a:r>
              <a:rPr lang="ja-JP" altLang="en-US" smtClean="0">
                <a:latin typeface="Arial" charset="0"/>
              </a:rPr>
              <a:t>いやなことを</a:t>
            </a:r>
            <a:r>
              <a:rPr lang="ja-JP" altLang="en-US" smtClean="0">
                <a:solidFill>
                  <a:srgbClr val="FF0000"/>
                </a:solidFill>
                <a:latin typeface="Arial" charset="0"/>
              </a:rPr>
              <a:t>させられた</a:t>
            </a:r>
            <a:r>
              <a:rPr lang="ja-JP" altLang="en-US" smtClean="0">
                <a:latin typeface="Arial" charset="0"/>
              </a:rPr>
              <a:t>こと、ある？</a:t>
            </a:r>
            <a:endParaRPr lang="en-US" altLang="ja-JP" dirty="0" smtClean="0">
              <a:latin typeface="Arial" charset="0"/>
            </a:endParaRPr>
          </a:p>
          <a:p>
            <a:pPr marL="609600" indent="-609600">
              <a:buClr>
                <a:srgbClr val="343A1B"/>
              </a:buClr>
              <a:buSzPct val="90000"/>
              <a:buNone/>
            </a:pPr>
            <a:r>
              <a:rPr lang="en-US" altLang="ja-JP" dirty="0" smtClean="0">
                <a:latin typeface="Arial" charset="0"/>
              </a:rPr>
              <a:t>Y</a:t>
            </a:r>
            <a:r>
              <a:rPr lang="ja-JP" altLang="en-US" smtClean="0">
                <a:latin typeface="Arial" charset="0"/>
              </a:rPr>
              <a:t>：うん。毎週、ごみを</a:t>
            </a:r>
            <a:r>
              <a:rPr lang="ja-JP" altLang="en-US" smtClean="0">
                <a:solidFill>
                  <a:srgbClr val="FF0000"/>
                </a:solidFill>
                <a:latin typeface="Arial" charset="0"/>
              </a:rPr>
              <a:t>すてさせられて</a:t>
            </a:r>
            <a:r>
              <a:rPr lang="ja-JP" altLang="en-US" smtClean="0">
                <a:latin typeface="Arial" charset="0"/>
              </a:rPr>
              <a:t>、いやだった。</a:t>
            </a:r>
            <a:endParaRPr lang="en-US" altLang="ja-JP" dirty="0" smtClean="0">
              <a:latin typeface="Arial" charset="0"/>
            </a:endParaRPr>
          </a:p>
          <a:p>
            <a:pPr marL="609600" indent="-609600">
              <a:buClr>
                <a:srgbClr val="343A1B"/>
              </a:buClr>
              <a:buSzPct val="90000"/>
              <a:buNone/>
            </a:pPr>
            <a:r>
              <a:rPr lang="en-US" altLang="ja-JP" dirty="0" smtClean="0">
                <a:latin typeface="Arial" charset="0"/>
              </a:rPr>
              <a:t>X</a:t>
            </a:r>
            <a:r>
              <a:rPr lang="ja-JP" altLang="en-US" smtClean="0">
                <a:latin typeface="Arial" charset="0"/>
              </a:rPr>
              <a:t>：そう。じゃあ、どんなことを</a:t>
            </a:r>
            <a:r>
              <a:rPr lang="ja-JP" altLang="en-US" smtClean="0">
                <a:solidFill>
                  <a:srgbClr val="FF0000"/>
                </a:solidFill>
                <a:latin typeface="Arial" charset="0"/>
              </a:rPr>
              <a:t>させてもらって</a:t>
            </a:r>
            <a:r>
              <a:rPr lang="ja-JP" altLang="en-US" smtClean="0">
                <a:latin typeface="Arial" charset="0"/>
              </a:rPr>
              <a:t>、うれしかった？</a:t>
            </a:r>
            <a:endParaRPr lang="en-US" altLang="ja-JP" dirty="0" smtClean="0">
              <a:latin typeface="Arial" charset="0"/>
            </a:endParaRPr>
          </a:p>
          <a:p>
            <a:pPr marL="609600" indent="-609600">
              <a:buClr>
                <a:srgbClr val="343A1B"/>
              </a:buClr>
              <a:buSzPct val="90000"/>
              <a:buNone/>
            </a:pPr>
            <a:r>
              <a:rPr lang="en-US" altLang="ja-JP" dirty="0" smtClean="0">
                <a:latin typeface="Arial" charset="0"/>
              </a:rPr>
              <a:t>Y</a:t>
            </a:r>
            <a:r>
              <a:rPr lang="ja-JP" altLang="en-US" smtClean="0">
                <a:latin typeface="Arial" charset="0"/>
              </a:rPr>
              <a:t>：そうだね。日本のたいこを</a:t>
            </a:r>
            <a:r>
              <a:rPr lang="ja-JP" altLang="en-US" smtClean="0">
                <a:solidFill>
                  <a:srgbClr val="FF0000"/>
                </a:solidFill>
                <a:latin typeface="Arial" charset="0"/>
              </a:rPr>
              <a:t>習わせてもらって</a:t>
            </a:r>
            <a:r>
              <a:rPr lang="ja-JP" altLang="en-US" smtClean="0">
                <a:latin typeface="Arial" charset="0"/>
              </a:rPr>
              <a:t>、うれしかったな。すごく楽しかったから。</a:t>
            </a:r>
            <a:endParaRPr lang="en-US" altLang="ja-JP" dirty="0" smtClean="0">
              <a:latin typeface="Arial" charset="0"/>
            </a:endParaRPr>
          </a:p>
          <a:p>
            <a:pPr marL="609600" indent="-609600">
              <a:buClr>
                <a:srgbClr val="343A1B"/>
              </a:buClr>
              <a:buSzPct val="90000"/>
              <a:buNone/>
            </a:pPr>
            <a:r>
              <a:rPr lang="en-US" altLang="ja-JP" dirty="0" smtClean="0">
                <a:latin typeface="Arial" charset="0"/>
              </a:rPr>
              <a:t>X</a:t>
            </a:r>
            <a:r>
              <a:rPr lang="ja-JP" altLang="en-US" smtClean="0">
                <a:latin typeface="Arial" charset="0"/>
              </a:rPr>
              <a:t>：そう。よかったね。</a:t>
            </a:r>
            <a:endParaRPr lang="en-US" altLang="ja-JP" dirty="0" smtClean="0">
              <a:latin typeface="Arial" charset="0"/>
            </a:endParaRPr>
          </a:p>
          <a:p>
            <a:pPr marL="609600" indent="-609600">
              <a:buClr>
                <a:srgbClr val="343A1B"/>
              </a:buClr>
              <a:buSzPct val="90000"/>
              <a:buNone/>
            </a:pPr>
            <a:endParaRPr lang="en-US" altLang="ja-JP" dirty="0" smtClean="0">
              <a:latin typeface="Arial" charset="0"/>
            </a:endParaRPr>
          </a:p>
          <a:p>
            <a:pPr marL="609600" indent="-609600">
              <a:buClr>
                <a:srgbClr val="343A1B"/>
              </a:buClr>
              <a:buSzPct val="90000"/>
              <a:buFontTx/>
              <a:buAutoNum type="arabicPeriod"/>
            </a:pPr>
            <a:r>
              <a:rPr lang="ja-JP" altLang="en-US" smtClean="0">
                <a:latin typeface="Arial" charset="0"/>
              </a:rPr>
              <a:t>子供の時、親に</a:t>
            </a:r>
            <a:r>
              <a:rPr lang="en-US" altLang="ja-JP" dirty="0" smtClean="0">
                <a:latin typeface="Arial" charset="0"/>
              </a:rPr>
              <a:t>〜</a:t>
            </a:r>
            <a:r>
              <a:rPr lang="ja-JP" altLang="en-US" smtClean="0">
                <a:latin typeface="Arial" charset="0"/>
              </a:rPr>
              <a:t>？</a:t>
            </a:r>
            <a:endParaRPr lang="en-US" altLang="ja-JP" dirty="0" smtClean="0">
              <a:latin typeface="Arial" charset="0"/>
            </a:endParaRPr>
          </a:p>
          <a:p>
            <a:pPr marL="609600" indent="-609600">
              <a:buClr>
                <a:srgbClr val="343A1B"/>
              </a:buClr>
              <a:buSzPct val="90000"/>
              <a:buFontTx/>
              <a:buAutoNum type="arabicPeriod"/>
            </a:pPr>
            <a:r>
              <a:rPr lang="ja-JP" altLang="en-US" smtClean="0">
                <a:latin typeface="Arial" charset="0"/>
              </a:rPr>
              <a:t>彼女</a:t>
            </a:r>
            <a:r>
              <a:rPr lang="en-US" altLang="ja-JP" dirty="0" smtClean="0">
                <a:latin typeface="Arial" charset="0"/>
              </a:rPr>
              <a:t>/</a:t>
            </a:r>
            <a:r>
              <a:rPr lang="ja-JP" altLang="en-US" smtClean="0">
                <a:latin typeface="Arial" charset="0"/>
              </a:rPr>
              <a:t>彼に～？</a:t>
            </a:r>
            <a:endParaRPr lang="en-US" altLang="ja-JP" dirty="0" smtClean="0">
              <a:latin typeface="Arial" charset="0"/>
            </a:endParaRPr>
          </a:p>
          <a:p>
            <a:pPr marL="609600" indent="-609600">
              <a:buClr>
                <a:srgbClr val="343A1B"/>
              </a:buClr>
              <a:buSzPct val="90000"/>
              <a:buFontTx/>
              <a:buAutoNum type="arabicPeriod"/>
            </a:pPr>
            <a:r>
              <a:rPr lang="ja-JP" altLang="en-US" smtClean="0">
                <a:latin typeface="Arial" charset="0"/>
              </a:rPr>
              <a:t>日本語のクラスで、先生に</a:t>
            </a:r>
            <a:r>
              <a:rPr lang="en-US" altLang="ja-JP" dirty="0" smtClean="0">
                <a:latin typeface="Arial" charset="0"/>
              </a:rPr>
              <a:t>〜</a:t>
            </a:r>
            <a:r>
              <a:rPr lang="ja-JP" altLang="en-US" smtClean="0">
                <a:latin typeface="Arial" charset="0"/>
              </a:rPr>
              <a:t>？</a:t>
            </a:r>
            <a:endParaRPr lang="en-US" altLang="ja-JP" dirty="0" smtClean="0">
              <a:latin typeface="Arial" charset="0"/>
            </a:endParaRPr>
          </a:p>
          <a:p>
            <a:pPr marL="609600" indent="-609600">
              <a:buClr>
                <a:srgbClr val="343A1B"/>
              </a:buClr>
              <a:buSzPct val="90000"/>
              <a:buFontTx/>
              <a:buAutoNum type="arabicPeriod"/>
            </a:pPr>
            <a:r>
              <a:rPr lang="ja-JP" altLang="en-US" smtClean="0">
                <a:latin typeface="Arial" charset="0"/>
              </a:rPr>
              <a:t>アルバイト／インターンで、上司</a:t>
            </a:r>
            <a:r>
              <a:rPr lang="en-US" altLang="ja-JP" dirty="0" smtClean="0">
                <a:latin typeface="Arial" charset="0"/>
              </a:rPr>
              <a:t>(</a:t>
            </a:r>
            <a:r>
              <a:rPr lang="ja-JP" altLang="en-US" smtClean="0">
                <a:latin typeface="Arial" charset="0"/>
              </a:rPr>
              <a:t>じょうし</a:t>
            </a:r>
            <a:r>
              <a:rPr lang="en-US" altLang="ja-JP" dirty="0" smtClean="0">
                <a:latin typeface="Arial" charset="0"/>
              </a:rPr>
              <a:t>)</a:t>
            </a:r>
            <a:r>
              <a:rPr lang="ja-JP" altLang="en-US" smtClean="0">
                <a:latin typeface="Arial" charset="0"/>
              </a:rPr>
              <a:t>に</a:t>
            </a:r>
            <a:r>
              <a:rPr lang="en-US" altLang="ja-JP" dirty="0" smtClean="0">
                <a:latin typeface="Arial" charset="0"/>
              </a:rPr>
              <a:t>〜</a:t>
            </a:r>
            <a:r>
              <a:rPr lang="ja-JP" altLang="en-US" smtClean="0">
                <a:latin typeface="Arial" charset="0"/>
              </a:rPr>
              <a:t>？</a:t>
            </a:r>
            <a:endParaRPr lang="en-US" altLang="ja-JP" dirty="0" smtClean="0">
              <a:latin typeface="Arial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sz="3600" dirty="0" smtClean="0"/>
              <a:t>Causative-passive vs. </a:t>
            </a:r>
            <a:br>
              <a:rPr lang="en-US" altLang="ja-JP" sz="3600" dirty="0" smtClean="0"/>
            </a:br>
            <a:r>
              <a:rPr lang="en-US" altLang="ja-JP" sz="3600" dirty="0" smtClean="0"/>
              <a:t>Causative + giving/receiving verb</a:t>
            </a:r>
            <a:endParaRPr lang="ja-JP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r>
              <a:rPr lang="ja-JP" altLang="en-US" dirty="0" smtClean="0"/>
              <a:t>会話を作りましょう。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	</a:t>
            </a:r>
            <a:r>
              <a:rPr lang="ja-JP" altLang="en-US" smtClean="0"/>
              <a:t>日</a:t>
            </a:r>
            <a:r>
              <a:rPr lang="ja-JP" altLang="en-US" dirty="0" smtClean="0"/>
              <a:t>本語のクラス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X</a:t>
            </a:r>
            <a:r>
              <a:rPr lang="ja-JP" altLang="en-US" dirty="0" smtClean="0"/>
              <a:t>：</a:t>
            </a:r>
            <a:r>
              <a:rPr lang="en-US" altLang="ja-JP" dirty="0" smtClean="0"/>
              <a:t>Y</a:t>
            </a:r>
            <a:r>
              <a:rPr lang="ja-JP" altLang="en-US" dirty="0" smtClean="0"/>
              <a:t>さんは日本語のクラス、どう思う？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Y</a:t>
            </a:r>
            <a:r>
              <a:rPr lang="ja-JP" altLang="en-US" dirty="0" smtClean="0"/>
              <a:t>：面白いけど、</a:t>
            </a:r>
            <a:r>
              <a:rPr lang="ja-JP" altLang="en-US" u="sng" dirty="0" smtClean="0"/>
              <a:t>たくさん宿題を</a:t>
            </a:r>
            <a:r>
              <a:rPr lang="ja-JP" altLang="en-US" u="sng" dirty="0" smtClean="0">
                <a:solidFill>
                  <a:srgbClr val="FF0000"/>
                </a:solidFill>
              </a:rPr>
              <a:t>させら</a:t>
            </a:r>
            <a:r>
              <a:rPr lang="ja-JP" altLang="en-US" u="sng" smtClean="0">
                <a:solidFill>
                  <a:srgbClr val="FF0000"/>
                </a:solidFill>
              </a:rPr>
              <a:t>れる</a:t>
            </a:r>
            <a:r>
              <a:rPr lang="en-US" altLang="ja-JP" sz="2400" u="sng" dirty="0" smtClean="0">
                <a:solidFill>
                  <a:srgbClr val="FF0000"/>
                </a:solidFill>
              </a:rPr>
              <a:t>(being forced to do~)</a:t>
            </a:r>
            <a:r>
              <a:rPr lang="ja-JP" altLang="en-US" smtClean="0"/>
              <a:t>の</a:t>
            </a:r>
            <a:r>
              <a:rPr lang="ja-JP" altLang="en-US" dirty="0" smtClean="0"/>
              <a:t>は、大変だよね。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X</a:t>
            </a:r>
            <a:r>
              <a:rPr lang="ja-JP" altLang="en-US" dirty="0" smtClean="0"/>
              <a:t>：うん。それから、</a:t>
            </a:r>
            <a:r>
              <a:rPr lang="ja-JP" altLang="en-US" u="sng" dirty="0" smtClean="0"/>
              <a:t>時々英語で</a:t>
            </a:r>
            <a:r>
              <a:rPr lang="ja-JP" altLang="en-US" u="sng" dirty="0" smtClean="0">
                <a:solidFill>
                  <a:srgbClr val="FF0000"/>
                </a:solidFill>
              </a:rPr>
              <a:t>話させてもらい</a:t>
            </a:r>
            <a:r>
              <a:rPr lang="ja-JP" altLang="en-US" u="sng" smtClean="0">
                <a:solidFill>
                  <a:srgbClr val="FF0000"/>
                </a:solidFill>
              </a:rPr>
              <a:t>たい</a:t>
            </a:r>
            <a:r>
              <a:rPr lang="en-US" altLang="ja-JP" sz="2400" dirty="0" smtClean="0">
                <a:solidFill>
                  <a:srgbClr val="FF0000"/>
                </a:solidFill>
              </a:rPr>
              <a:t>(we want to be allowed to do~)</a:t>
            </a:r>
            <a:r>
              <a:rPr lang="ja-JP" altLang="en-US" smtClean="0"/>
              <a:t>ね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Y</a:t>
            </a:r>
            <a:r>
              <a:rPr lang="ja-JP" altLang="en-US" dirty="0" smtClean="0"/>
              <a:t>：うん、そうだね。でも、</a:t>
            </a:r>
            <a:r>
              <a:rPr lang="ja-JP" altLang="en-US" u="sng" dirty="0" smtClean="0"/>
              <a:t>メールで</a:t>
            </a:r>
            <a:r>
              <a:rPr lang="ja-JP" altLang="en-US" u="sng" dirty="0" smtClean="0">
                <a:solidFill>
                  <a:srgbClr val="FF0000"/>
                </a:solidFill>
              </a:rPr>
              <a:t>質問させてもら</a:t>
            </a:r>
            <a:r>
              <a:rPr lang="ja-JP" altLang="en-US" u="sng" smtClean="0">
                <a:solidFill>
                  <a:srgbClr val="FF0000"/>
                </a:solidFill>
              </a:rPr>
              <a:t>える</a:t>
            </a:r>
            <a:r>
              <a:rPr lang="en-US" altLang="ja-JP" sz="2400" u="sng" dirty="0" smtClean="0">
                <a:solidFill>
                  <a:srgbClr val="FF0000"/>
                </a:solidFill>
              </a:rPr>
              <a:t>(being allowed to do~)</a:t>
            </a:r>
            <a:r>
              <a:rPr lang="ja-JP" altLang="en-US" smtClean="0"/>
              <a:t>の</a:t>
            </a:r>
            <a:r>
              <a:rPr lang="ja-JP" altLang="en-US" dirty="0" smtClean="0"/>
              <a:t>は、ありがたいね。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X</a:t>
            </a:r>
            <a:r>
              <a:rPr lang="ja-JP" altLang="en-US" dirty="0" smtClean="0"/>
              <a:t>：うん、そうだね。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文法２</a:t>
            </a:r>
            <a:r>
              <a:rPr lang="en-US" altLang="ja-JP" dirty="0" smtClean="0"/>
              <a:t>-A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8600" y="2743200"/>
            <a:ext cx="8610600" cy="1981200"/>
          </a:xfrm>
        </p:spPr>
        <p:txBody>
          <a:bodyPr/>
          <a:lstStyle/>
          <a:p>
            <a:pPr marL="342900" indent="-342900"/>
            <a:r>
              <a:rPr lang="en-US" dirty="0" smtClean="0"/>
              <a:t>Expressing or requesting efforts to change behavior </a:t>
            </a:r>
          </a:p>
          <a:p>
            <a:pPr marL="342900" indent="-342900"/>
            <a:r>
              <a:rPr lang="en-US" dirty="0" smtClean="0"/>
              <a:t>Using the </a:t>
            </a:r>
            <a:r>
              <a:rPr lang="ja-JP" altLang="en-US" smtClean="0"/>
              <a:t>～ようにする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～ようにしてください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urusai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71800" y="1676400"/>
            <a:ext cx="2057400" cy="22339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en-US" altLang="ja-JP" sz="3200" dirty="0" smtClean="0">
                <a:cs typeface="ＭＳ Ｐゴシック" charset="-128"/>
              </a:rPr>
              <a:t>〜</a:t>
            </a:r>
            <a:r>
              <a:rPr lang="ja-JP" altLang="en-US" sz="3200" dirty="0" smtClean="0">
                <a:cs typeface="ＭＳ Ｐゴシック" charset="-128"/>
              </a:rPr>
              <a:t>ようにしてください</a:t>
            </a:r>
            <a:r>
              <a:rPr lang="en-US" altLang="ja-JP" dirty="0" smtClean="0">
                <a:cs typeface="ＭＳ Ｐゴシック" charset="-128"/>
              </a:rPr>
              <a:t/>
            </a:r>
            <a:br>
              <a:rPr lang="en-US" altLang="ja-JP" dirty="0" smtClean="0">
                <a:cs typeface="ＭＳ Ｐゴシック" charset="-128"/>
              </a:rPr>
            </a:br>
            <a:r>
              <a:rPr lang="en-US" altLang="ja-JP" sz="2400" dirty="0" smtClean="0">
                <a:cs typeface="ＭＳ Ｐゴシック" charset="-128"/>
              </a:rPr>
              <a:t>Requesting efforts to change behavior or to act a certain way</a:t>
            </a:r>
            <a:endParaRPr lang="ja-JP" altLang="en-US" sz="2400" dirty="0" smtClean="0">
              <a:cs typeface="ＭＳ Ｐゴシック" charset="-12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5029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spcBef>
                <a:spcPts val="2000"/>
              </a:spcBef>
              <a:buClr>
                <a:srgbClr val="6FB7D7"/>
              </a:buClr>
              <a:buSzPct val="110000"/>
            </a:pPr>
            <a:r>
              <a:rPr lang="ja-JP" altLang="en-US" sz="2400" smtClean="0">
                <a:latin typeface="ＭＳ Ｐゴシック" charset="-128"/>
              </a:rPr>
              <a:t>となりの部屋の人が、夜おそくまでさわぐので、寝られません。</a:t>
            </a:r>
            <a:endParaRPr lang="en-US" altLang="ja-JP" sz="2400" dirty="0" smtClean="0">
              <a:latin typeface="ＭＳ Ｐゴシック" charset="-128"/>
            </a:endParaRPr>
          </a:p>
          <a:p>
            <a:pPr>
              <a:spcBef>
                <a:spcPts val="2000"/>
              </a:spcBef>
              <a:buClr>
                <a:srgbClr val="6FB7D7"/>
              </a:buClr>
              <a:buSzPct val="110000"/>
            </a:pPr>
            <a:r>
              <a:rPr lang="en-US" altLang="ja-JP" sz="2400" dirty="0" smtClean="0">
                <a:latin typeface="ＭＳ Ｐゴシック" charset="-128"/>
              </a:rPr>
              <a:t>You: </a:t>
            </a:r>
            <a:r>
              <a:rPr lang="ja-JP" altLang="en-US" sz="2400" smtClean="0">
                <a:latin typeface="ＭＳ Ｐゴシック" charset="-128"/>
              </a:rPr>
              <a:t>夜、もう少し</a:t>
            </a:r>
            <a:r>
              <a:rPr lang="ja-JP" altLang="en-US" sz="2400" smtClean="0">
                <a:solidFill>
                  <a:srgbClr val="0000FF"/>
                </a:solidFill>
                <a:latin typeface="ＭＳ Ｐゴシック" charset="-128"/>
              </a:rPr>
              <a:t>静かにする</a:t>
            </a:r>
            <a:r>
              <a:rPr lang="ja-JP" altLang="en-US" sz="2400" u="sng" smtClean="0">
                <a:solidFill>
                  <a:srgbClr val="FF0000"/>
                </a:solidFill>
                <a:latin typeface="ＭＳ Ｐゴシック" charset="-128"/>
              </a:rPr>
              <a:t>ようにして</a:t>
            </a:r>
            <a:r>
              <a:rPr lang="ja-JP" altLang="en-US" sz="2400" u="sng" smtClean="0">
                <a:latin typeface="ＭＳ Ｐゴシック" charset="-128"/>
              </a:rPr>
              <a:t>下さいませんか</a:t>
            </a:r>
            <a:r>
              <a:rPr lang="ja-JP" altLang="en-US" sz="2400" smtClean="0">
                <a:latin typeface="ＭＳ Ｐゴシック" charset="-128"/>
              </a:rPr>
              <a:t>。</a:t>
            </a:r>
            <a:endParaRPr lang="en-US" altLang="ja-JP" sz="2400" dirty="0" smtClean="0">
              <a:latin typeface="ＭＳ Ｐゴシック" charset="-128"/>
            </a:endParaRPr>
          </a:p>
          <a:p>
            <a:pPr marL="349250" indent="-349250">
              <a:spcBef>
                <a:spcPts val="2000"/>
              </a:spcBef>
              <a:buClr>
                <a:srgbClr val="6FB7D7"/>
              </a:buClr>
              <a:buSzPct val="110000"/>
            </a:pPr>
            <a:r>
              <a:rPr lang="en-US" altLang="ja-JP" sz="2400" dirty="0" smtClean="0">
                <a:latin typeface="ＭＳ Ｐゴシック" charset="-128"/>
              </a:rPr>
              <a:t>You: </a:t>
            </a:r>
            <a:r>
              <a:rPr lang="ja-JP" altLang="en-US" sz="2400" smtClean="0">
                <a:latin typeface="ＭＳ Ｐゴシック" charset="-128"/>
              </a:rPr>
              <a:t>夜、</a:t>
            </a:r>
            <a:r>
              <a:rPr lang="ja-JP" altLang="en-US" sz="2400" smtClean="0">
                <a:solidFill>
                  <a:srgbClr val="0000FF"/>
                </a:solidFill>
                <a:latin typeface="ＭＳ Ｐゴシック" charset="-128"/>
              </a:rPr>
              <a:t>さわがない</a:t>
            </a:r>
            <a:r>
              <a:rPr lang="ja-JP" altLang="en-US" sz="2400" u="sng" smtClean="0">
                <a:solidFill>
                  <a:srgbClr val="FF0000"/>
                </a:solidFill>
                <a:latin typeface="ＭＳ Ｐゴシック" charset="-128"/>
              </a:rPr>
              <a:t>ようにして</a:t>
            </a:r>
            <a:r>
              <a:rPr lang="ja-JP" altLang="en-US" sz="2400" u="sng" smtClean="0">
                <a:latin typeface="ＭＳ Ｐゴシック" charset="-128"/>
              </a:rPr>
              <a:t>下さいませんか</a:t>
            </a:r>
            <a:r>
              <a:rPr lang="ja-JP" altLang="en-US" sz="2400" smtClean="0">
                <a:latin typeface="ＭＳ Ｐゴシック" charset="-128"/>
              </a:rPr>
              <a:t>。</a:t>
            </a:r>
            <a:endParaRPr lang="en-US" altLang="ja-JP" sz="2400" dirty="0" smtClean="0">
              <a:solidFill>
                <a:srgbClr val="595959"/>
              </a:solidFill>
              <a:latin typeface="ＭＳ Ｐゴシック" charset="-128"/>
            </a:endParaRPr>
          </a:p>
          <a:p>
            <a:pPr marL="349250" indent="-349250">
              <a:spcBef>
                <a:spcPts val="2000"/>
              </a:spcBef>
              <a:buClr>
                <a:srgbClr val="6FB7D7"/>
              </a:buClr>
              <a:buSzPct val="110000"/>
            </a:pPr>
            <a:r>
              <a:rPr lang="ja-JP" altLang="en-US" sz="2400" smtClean="0">
                <a:latin typeface="ＭＳ Ｐゴシック" charset="-128"/>
              </a:rPr>
              <a:t>となりの人：すみません。今度から気をつけます。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dirty="0" smtClean="0">
                <a:solidFill>
                  <a:schemeClr val="tx1"/>
                </a:solidFill>
              </a:rPr>
              <a:t>〜</a:t>
            </a:r>
            <a:r>
              <a:rPr lang="ja-JP" altLang="en-US" sz="3600" dirty="0" smtClean="0">
                <a:solidFill>
                  <a:schemeClr val="tx1"/>
                </a:solidFill>
              </a:rPr>
              <a:t>ようにして下さい</a:t>
            </a:r>
            <a:r>
              <a:rPr lang="en-US" altLang="ja-JP" sz="3600" dirty="0" smtClean="0">
                <a:solidFill>
                  <a:schemeClr val="tx1"/>
                </a:solidFill>
              </a:rPr>
              <a:t/>
            </a:r>
            <a:br>
              <a:rPr lang="en-US" altLang="ja-JP" sz="3600" dirty="0" smtClean="0">
                <a:solidFill>
                  <a:schemeClr val="tx1"/>
                </a:solidFill>
              </a:rPr>
            </a:br>
            <a:r>
              <a:rPr lang="en-US" altLang="ja-JP" sz="2700" dirty="0" smtClean="0">
                <a:solidFill>
                  <a:schemeClr val="tx1"/>
                </a:solidFill>
              </a:rPr>
              <a:t>Requesting </a:t>
            </a:r>
            <a:r>
              <a:rPr lang="en-US" altLang="ja-JP" sz="2700" dirty="0">
                <a:solidFill>
                  <a:schemeClr val="tx1"/>
                </a:solidFill>
              </a:rPr>
              <a:t>efforts to change behavior or to act a certain way</a:t>
            </a:r>
            <a:endParaRPr kumimoji="1" lang="ja-JP" altLang="en-US" sz="2700" dirty="0">
              <a:solidFill>
                <a:schemeClr val="tx1"/>
              </a:solidFill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altLang="ja-JP" dirty="0"/>
              <a:t>〜</a:t>
            </a:r>
            <a:r>
              <a:rPr lang="ja-JP" altLang="en-US"/>
              <a:t>ようにして下さい</a:t>
            </a:r>
            <a:r>
              <a:rPr lang="en-US" altLang="ja-JP" dirty="0"/>
              <a:t>, </a:t>
            </a:r>
            <a:r>
              <a:rPr lang="ja-JP" altLang="en-US"/>
              <a:t>くれませか、いただけませんか、</a:t>
            </a:r>
            <a:r>
              <a:rPr lang="en-US" altLang="ja-JP" dirty="0"/>
              <a:t>etc. are </a:t>
            </a:r>
            <a:r>
              <a:rPr lang="en-US" altLang="ja-JP" dirty="0">
                <a:solidFill>
                  <a:srgbClr val="FF0000"/>
                </a:solidFill>
              </a:rPr>
              <a:t>less direct </a:t>
            </a:r>
            <a:r>
              <a:rPr lang="en-US" altLang="ja-JP" dirty="0"/>
              <a:t>than 〜</a:t>
            </a:r>
            <a:r>
              <a:rPr lang="ja-JP" altLang="en-US"/>
              <a:t>て下さい、くれませんか、いただけませんか、</a:t>
            </a:r>
            <a:r>
              <a:rPr lang="en-US" altLang="ja-JP" dirty="0"/>
              <a:t>etc. and imply tat the speaker wants the listener </a:t>
            </a:r>
            <a:r>
              <a:rPr lang="en-US" altLang="ja-JP" dirty="0">
                <a:solidFill>
                  <a:srgbClr val="FF0000"/>
                </a:solidFill>
              </a:rPr>
              <a:t>a prolonged effort to change his or her behavior</a:t>
            </a:r>
            <a:r>
              <a:rPr lang="en-US" altLang="ja-JP" dirty="0"/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A. </a:t>
            </a:r>
            <a:r>
              <a:rPr kumimoji="1" lang="ja-JP" altLang="en-US" dirty="0" smtClean="0"/>
              <a:t>人と人のかんけい</a:t>
            </a:r>
            <a:endParaRPr kumimoji="1" lang="ja-JP" altLang="en-US" dirty="0"/>
          </a:p>
        </p:txBody>
      </p:sp>
      <p:pic>
        <p:nvPicPr>
          <p:cNvPr id="4" name="Picture 3" descr="vocab_A_p438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800"/>
            <a:ext cx="8592720" cy="192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93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5334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dirty="0" smtClean="0">
                <a:cs typeface="ＭＳ Ｐゴシック" charset="-128"/>
              </a:rPr>
              <a:t>〜(</a:t>
            </a:r>
            <a:r>
              <a:rPr lang="ja-JP" altLang="en-US" dirty="0" smtClean="0">
                <a:cs typeface="ＭＳ Ｐゴシック" charset="-128"/>
              </a:rPr>
              <a:t>ない</a:t>
            </a:r>
            <a:r>
              <a:rPr lang="en-US" altLang="ja-JP" dirty="0" smtClean="0">
                <a:cs typeface="ＭＳ Ｐゴシック" charset="-128"/>
              </a:rPr>
              <a:t>)</a:t>
            </a:r>
            <a:r>
              <a:rPr lang="ja-JP" altLang="en-US" dirty="0" smtClean="0">
                <a:cs typeface="ＭＳ Ｐゴシック" charset="-128"/>
              </a:rPr>
              <a:t>ようにして下さい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257800" y="1600200"/>
            <a:ext cx="3717925" cy="4267200"/>
          </a:xfrm>
          <a:solidFill>
            <a:srgbClr val="CCFFCC"/>
          </a:solidFill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ja-JP" altLang="en-US" dirty="0" smtClean="0">
                <a:cs typeface="ＭＳ Ｐゴシック" charset="-128"/>
              </a:rPr>
              <a:t>となりの人は：</a:t>
            </a:r>
            <a:endParaRPr lang="en-US" altLang="ja-JP" dirty="0" smtClean="0">
              <a:cs typeface="ＭＳ Ｐゴシック" charset="-128"/>
            </a:endParaRPr>
          </a:p>
          <a:p>
            <a:pPr eaLnBrk="1" hangingPunct="1">
              <a:buFont typeface="News Gothic MT" charset="0"/>
              <a:buAutoNum type="arabicPeriod"/>
            </a:pPr>
            <a:r>
              <a:rPr lang="ja-JP" altLang="en-US" dirty="0" smtClean="0">
                <a:cs typeface="ＭＳ Ｐゴシック" charset="-128"/>
              </a:rPr>
              <a:t>夜おそくまでパーティーをする</a:t>
            </a:r>
            <a:endParaRPr lang="en-US" altLang="ja-JP" dirty="0" smtClean="0">
              <a:cs typeface="ＭＳ Ｐゴシック" charset="-128"/>
            </a:endParaRPr>
          </a:p>
          <a:p>
            <a:pPr eaLnBrk="1" hangingPunct="1">
              <a:buFont typeface="News Gothic MT" charset="0"/>
              <a:buAutoNum type="arabicPeriod"/>
            </a:pPr>
            <a:r>
              <a:rPr lang="ja-JP" altLang="en-US" dirty="0" smtClean="0">
                <a:cs typeface="ＭＳ Ｐゴシック" charset="-128"/>
              </a:rPr>
              <a:t>毎晩大きい音でテレビを見る</a:t>
            </a:r>
            <a:endParaRPr lang="en-US" altLang="ja-JP" dirty="0" smtClean="0">
              <a:cs typeface="ＭＳ Ｐゴシック" charset="-128"/>
            </a:endParaRPr>
          </a:p>
          <a:p>
            <a:pPr eaLnBrk="1" hangingPunct="1">
              <a:buFont typeface="News Gothic MT" charset="0"/>
              <a:buAutoNum type="arabicPeriod"/>
            </a:pPr>
            <a:r>
              <a:rPr lang="ja-JP" altLang="en-US" dirty="0" smtClean="0">
                <a:cs typeface="ＭＳ Ｐゴシック" charset="-128"/>
              </a:rPr>
              <a:t>夜おそくピアノをひく</a:t>
            </a:r>
            <a:endParaRPr lang="en-US" altLang="ja-JP" dirty="0" smtClean="0">
              <a:cs typeface="ＭＳ Ｐゴシック" charset="-128"/>
            </a:endParaRPr>
          </a:p>
          <a:p>
            <a:pPr eaLnBrk="1" hangingPunct="1"/>
            <a:endParaRPr lang="en-US" altLang="ja-JP" dirty="0" smtClean="0"/>
          </a:p>
          <a:p>
            <a:pPr eaLnBrk="1" hangingPunct="1"/>
            <a:r>
              <a:rPr lang="ja-JP" altLang="en-US" dirty="0" smtClean="0"/>
              <a:t>となりの人に文句を言いましょう。</a:t>
            </a:r>
            <a:endParaRPr lang="ja-JP" altLang="en-US" dirty="0">
              <a:cs typeface="ＭＳ Ｐゴシック" charset="-128"/>
            </a:endParaRPr>
          </a:p>
        </p:txBody>
      </p:sp>
      <p:pic>
        <p:nvPicPr>
          <p:cNvPr id="16388" name="Picture 3" descr="L09_Page_13.jpg"/>
          <p:cNvPicPr>
            <a:picLocks noChangeAspect="1"/>
          </p:cNvPicPr>
          <p:nvPr/>
        </p:nvPicPr>
        <p:blipFill>
          <a:blip r:embed="rId3" cstate="print"/>
          <a:srcRect l="34985" t="10146" r="14348" b="13765"/>
          <a:stretch>
            <a:fillRect/>
          </a:stretch>
        </p:blipFill>
        <p:spPr bwMode="auto">
          <a:xfrm>
            <a:off x="228600" y="4343400"/>
            <a:ext cx="215265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9" name="Picture 4" descr="L05_Page_27.jpg"/>
          <p:cNvPicPr>
            <a:picLocks noChangeAspect="1"/>
          </p:cNvPicPr>
          <p:nvPr/>
        </p:nvPicPr>
        <p:blipFill>
          <a:blip r:embed="rId4" cstate="print"/>
          <a:srcRect l="10985" t="12901" r="12122" b="9427"/>
          <a:stretch>
            <a:fillRect/>
          </a:stretch>
        </p:blipFill>
        <p:spPr bwMode="auto">
          <a:xfrm>
            <a:off x="152400" y="2895600"/>
            <a:ext cx="2347913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90" name="Picture 5" descr="L09_Page_22.jpg"/>
          <p:cNvPicPr>
            <a:picLocks noChangeAspect="1"/>
          </p:cNvPicPr>
          <p:nvPr/>
        </p:nvPicPr>
        <p:blipFill>
          <a:blip r:embed="rId5" cstate="print"/>
          <a:srcRect l="18069" t="12070" r="22189" b="13101"/>
          <a:stretch>
            <a:fillRect/>
          </a:stretch>
        </p:blipFill>
        <p:spPr bwMode="auto">
          <a:xfrm>
            <a:off x="152400" y="914400"/>
            <a:ext cx="23241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91" name="Picture 7" descr="urusai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71800" y="2819400"/>
            <a:ext cx="2063750" cy="22415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Right Brace 7"/>
          <p:cNvSpPr/>
          <p:nvPr/>
        </p:nvSpPr>
        <p:spPr>
          <a:xfrm>
            <a:off x="2514600" y="1066800"/>
            <a:ext cx="460248" cy="53340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～ようにします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acher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8" r="5909" b="51218"/>
          <a:stretch/>
        </p:blipFill>
        <p:spPr>
          <a:xfrm>
            <a:off x="0" y="1447800"/>
            <a:ext cx="1975615" cy="2170517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877919" y="1484717"/>
            <a:ext cx="7190096" cy="2133600"/>
          </a:xfrm>
          <a:prstGeom prst="wedgeRoundRectCallout">
            <a:avLst>
              <a:gd name="adj1" fmla="val -57768"/>
              <a:gd name="adj2" fmla="val -11424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r>
              <a:rPr lang="ja-JP" altLang="en-US" sz="2400" dirty="0" smtClean="0">
                <a:solidFill>
                  <a:srgbClr val="000000"/>
                </a:solidFill>
                <a:cs typeface="ＭＳ Ｐゴシック" charset="-128"/>
              </a:rPr>
              <a:t>先生：</a:t>
            </a:r>
            <a:r>
              <a:rPr lang="ja-JP" altLang="en-US" sz="2400" dirty="0">
                <a:solidFill>
                  <a:srgbClr val="000000"/>
                </a:solidFill>
                <a:cs typeface="ＭＳ Ｐゴシック" charset="-128"/>
              </a:rPr>
              <a:t>授業に</a:t>
            </a:r>
            <a:r>
              <a:rPr lang="ja-JP" altLang="en-US" sz="2400" dirty="0" smtClean="0">
                <a:solidFill>
                  <a:srgbClr val="000000"/>
                </a:solidFill>
                <a:cs typeface="ＭＳ Ｐゴシック" charset="-128"/>
              </a:rPr>
              <a:t>遅</a:t>
            </a:r>
            <a:r>
              <a:rPr lang="en-US" altLang="ja-JP" sz="2400" dirty="0" smtClean="0">
                <a:solidFill>
                  <a:srgbClr val="000000"/>
                </a:solidFill>
                <a:cs typeface="ＭＳ Ｐゴシック" charset="-128"/>
              </a:rPr>
              <a:t>(</a:t>
            </a:r>
            <a:r>
              <a:rPr lang="ja-JP" altLang="en-US" sz="2400" dirty="0" smtClean="0">
                <a:solidFill>
                  <a:srgbClr val="000000"/>
                </a:solidFill>
                <a:cs typeface="ＭＳ Ｐゴシック" charset="-128"/>
              </a:rPr>
              <a:t>おく</a:t>
            </a:r>
            <a:r>
              <a:rPr lang="en-US" altLang="ja-JP" sz="2400" dirty="0" smtClean="0">
                <a:solidFill>
                  <a:srgbClr val="000000"/>
                </a:solidFill>
                <a:cs typeface="ＭＳ Ｐゴシック" charset="-128"/>
              </a:rPr>
              <a:t>)</a:t>
            </a:r>
            <a:r>
              <a:rPr lang="ja-JP" altLang="en-US" sz="2400" dirty="0" smtClean="0">
                <a:solidFill>
                  <a:srgbClr val="000000"/>
                </a:solidFill>
                <a:cs typeface="ＭＳ Ｐゴシック" charset="-128"/>
              </a:rPr>
              <a:t>れては</a:t>
            </a:r>
            <a:r>
              <a:rPr lang="ja-JP" altLang="en-US" sz="2400" dirty="0">
                <a:solidFill>
                  <a:srgbClr val="000000"/>
                </a:solidFill>
                <a:cs typeface="ＭＳ Ｐゴシック" charset="-128"/>
              </a:rPr>
              <a:t>いけませんよ！</a:t>
            </a:r>
            <a:endParaRPr lang="en-US" altLang="ja-JP" sz="2400" dirty="0">
              <a:solidFill>
                <a:srgbClr val="000000"/>
              </a:solidFill>
              <a:cs typeface="ＭＳ Ｐゴシック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2400" dirty="0">
                <a:solidFill>
                  <a:srgbClr val="000000"/>
                </a:solidFill>
                <a:cs typeface="ＭＳ Ｐゴシック" charset="-128"/>
              </a:rPr>
              <a:t>学生：</a:t>
            </a:r>
            <a:endParaRPr lang="en-US" altLang="ja-JP" sz="2400" dirty="0">
              <a:solidFill>
                <a:srgbClr val="000000"/>
              </a:solidFill>
              <a:cs typeface="ＭＳ Ｐゴシック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2400" dirty="0" smtClean="0">
                <a:solidFill>
                  <a:srgbClr val="000000"/>
                </a:solidFill>
                <a:cs typeface="ＭＳ Ｐゴシック" charset="-128"/>
              </a:rPr>
              <a:t>先生：</a:t>
            </a:r>
            <a:r>
              <a:rPr lang="ja-JP" altLang="en-US" sz="2400" dirty="0">
                <a:solidFill>
                  <a:srgbClr val="000000"/>
                </a:solidFill>
                <a:cs typeface="ＭＳ Ｐゴシック" charset="-128"/>
              </a:rPr>
              <a:t>宿題をもっと早く出して下さい！</a:t>
            </a:r>
            <a:endParaRPr lang="en-US" altLang="ja-JP" sz="2400" dirty="0">
              <a:solidFill>
                <a:srgbClr val="000000"/>
              </a:solidFill>
              <a:cs typeface="ＭＳ Ｐゴシック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2400" dirty="0">
                <a:solidFill>
                  <a:srgbClr val="000000"/>
                </a:solidFill>
                <a:cs typeface="ＭＳ Ｐゴシック" charset="-128"/>
              </a:rPr>
              <a:t>学生：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096357" y="4304117"/>
            <a:ext cx="7819258" cy="2362200"/>
          </a:xfrm>
          <a:prstGeom prst="wedgeRoundRectCallout">
            <a:avLst>
              <a:gd name="adj1" fmla="val -50509"/>
              <a:gd name="adj2" fmla="val -9888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r>
              <a:rPr lang="ja-JP" altLang="en-US" sz="2400" dirty="0" smtClean="0">
                <a:solidFill>
                  <a:srgbClr val="000000"/>
                </a:solidFill>
                <a:cs typeface="ＭＳ Ｐゴシック" charset="-128"/>
              </a:rPr>
              <a:t>先生：</a:t>
            </a:r>
            <a:r>
              <a:rPr lang="ja-JP" altLang="en-US" sz="2400" dirty="0">
                <a:solidFill>
                  <a:srgbClr val="000000"/>
                </a:solidFill>
                <a:cs typeface="ＭＳ Ｐゴシック" charset="-128"/>
              </a:rPr>
              <a:t>何回も</a:t>
            </a:r>
            <a:r>
              <a:rPr lang="en-US" altLang="ja-JP" sz="2400" dirty="0">
                <a:solidFill>
                  <a:srgbClr val="000000"/>
                </a:solidFill>
                <a:cs typeface="ＭＳ Ｐゴシック" charset="-128"/>
              </a:rPr>
              <a:t>CD</a:t>
            </a:r>
            <a:r>
              <a:rPr lang="ja-JP" altLang="en-US" sz="2400" dirty="0">
                <a:solidFill>
                  <a:srgbClr val="000000"/>
                </a:solidFill>
                <a:cs typeface="ＭＳ Ｐゴシック" charset="-128"/>
              </a:rPr>
              <a:t>を聞かなくてはいけませんよ！</a:t>
            </a:r>
            <a:endParaRPr lang="en-US" altLang="ja-JP" sz="2400" dirty="0">
              <a:solidFill>
                <a:srgbClr val="000000"/>
              </a:solidFill>
              <a:cs typeface="ＭＳ Ｐゴシック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2400" dirty="0">
                <a:solidFill>
                  <a:srgbClr val="000000"/>
                </a:solidFill>
                <a:cs typeface="ＭＳ Ｐゴシック" charset="-128"/>
              </a:rPr>
              <a:t>学生：</a:t>
            </a:r>
            <a:endParaRPr lang="en-US" altLang="ja-JP" sz="2400" dirty="0">
              <a:solidFill>
                <a:srgbClr val="000000"/>
              </a:solidFill>
              <a:cs typeface="ＭＳ Ｐゴシック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2400" dirty="0" smtClean="0">
                <a:solidFill>
                  <a:srgbClr val="000000"/>
                </a:solidFill>
                <a:cs typeface="ＭＳ Ｐゴシック" charset="-128"/>
              </a:rPr>
              <a:t>先生：</a:t>
            </a:r>
            <a:r>
              <a:rPr lang="ja-JP" altLang="en-US" sz="2400" dirty="0">
                <a:solidFill>
                  <a:srgbClr val="000000"/>
                </a:solidFill>
                <a:cs typeface="ＭＳ Ｐゴシック" charset="-128"/>
              </a:rPr>
              <a:t>もっと漢字をきれいに書いて下さい！</a:t>
            </a:r>
            <a:endParaRPr lang="en-US" altLang="ja-JP" sz="2400" dirty="0">
              <a:solidFill>
                <a:srgbClr val="000000"/>
              </a:solidFill>
              <a:cs typeface="ＭＳ Ｐゴシック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2400" dirty="0">
                <a:solidFill>
                  <a:srgbClr val="000000"/>
                </a:solidFill>
                <a:cs typeface="ＭＳ Ｐゴシック" charset="-128"/>
              </a:rPr>
              <a:t>学生：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89465" y="2094106"/>
            <a:ext cx="6026149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ja-JP" altLang="en-US" sz="2000" dirty="0">
                <a:solidFill>
                  <a:srgbClr val="0000FF"/>
                </a:solidFill>
                <a:latin typeface="News Gothic MT" charset="0"/>
              </a:rPr>
              <a:t>すみません。今度から授業に遅れない</a:t>
            </a:r>
            <a:r>
              <a:rPr lang="ja-JP" altLang="en-US" sz="2000" dirty="0">
                <a:solidFill>
                  <a:srgbClr val="FF0000"/>
                </a:solidFill>
                <a:latin typeface="News Gothic MT" charset="0"/>
              </a:rPr>
              <a:t>ようにします</a:t>
            </a:r>
            <a:r>
              <a:rPr lang="ja-JP" altLang="en-US" sz="2000" dirty="0">
                <a:solidFill>
                  <a:srgbClr val="0000FF"/>
                </a:solidFill>
                <a:latin typeface="News Gothic MT" charset="0"/>
              </a:rPr>
              <a:t>。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38678" y="2921873"/>
            <a:ext cx="6135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ja-JP" altLang="en-US" sz="2000" dirty="0">
                <a:solidFill>
                  <a:srgbClr val="0000FF"/>
                </a:solidFill>
                <a:latin typeface="News Gothic MT" charset="0"/>
              </a:rPr>
              <a:t>すみません。今度から宿題を早く出す</a:t>
            </a:r>
            <a:r>
              <a:rPr lang="ja-JP" altLang="en-US" sz="2000" dirty="0">
                <a:solidFill>
                  <a:srgbClr val="FF0000"/>
                </a:solidFill>
                <a:latin typeface="News Gothic MT" charset="0"/>
              </a:rPr>
              <a:t>ようにします</a:t>
            </a:r>
            <a:r>
              <a:rPr lang="ja-JP" altLang="en-US" sz="2000" dirty="0">
                <a:solidFill>
                  <a:srgbClr val="0000FF"/>
                </a:solidFill>
                <a:latin typeface="News Gothic MT" charset="0"/>
              </a:rPr>
              <a:t>。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092116" y="4862312"/>
            <a:ext cx="6423449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ja-JP" altLang="en-US" sz="2000" dirty="0">
                <a:solidFill>
                  <a:srgbClr val="0000FF"/>
                </a:solidFill>
                <a:latin typeface="News Gothic MT" charset="0"/>
              </a:rPr>
              <a:t>すみません。今度から何回も</a:t>
            </a:r>
            <a:r>
              <a:rPr lang="en-US" altLang="ja-JP" sz="2000" dirty="0">
                <a:solidFill>
                  <a:srgbClr val="0000FF"/>
                </a:solidFill>
                <a:latin typeface="News Gothic MT" charset="0"/>
              </a:rPr>
              <a:t>CD</a:t>
            </a:r>
            <a:r>
              <a:rPr lang="ja-JP" altLang="en-US" sz="2000" dirty="0">
                <a:solidFill>
                  <a:srgbClr val="0000FF"/>
                </a:solidFill>
                <a:latin typeface="News Gothic MT" charset="0"/>
              </a:rPr>
              <a:t>を聞く</a:t>
            </a:r>
            <a:r>
              <a:rPr lang="ja-JP" altLang="en-US" sz="2000" dirty="0">
                <a:solidFill>
                  <a:srgbClr val="FF0000"/>
                </a:solidFill>
                <a:latin typeface="News Gothic MT" charset="0"/>
              </a:rPr>
              <a:t>ようにします</a:t>
            </a:r>
            <a:r>
              <a:rPr lang="ja-JP" altLang="en-US" sz="2000" dirty="0">
                <a:solidFill>
                  <a:srgbClr val="0000FF"/>
                </a:solidFill>
                <a:latin typeface="News Gothic MT" charset="0"/>
              </a:rPr>
              <a:t>。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092116" y="5770967"/>
            <a:ext cx="663532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ja-JP" altLang="en-US" sz="2000" dirty="0">
                <a:solidFill>
                  <a:srgbClr val="0000FF"/>
                </a:solidFill>
                <a:latin typeface="News Gothic MT" charset="0"/>
              </a:rPr>
              <a:t>すみません。今度から漢字をきれいに書く</a:t>
            </a:r>
            <a:r>
              <a:rPr lang="ja-JP" altLang="en-US" sz="2000" dirty="0">
                <a:solidFill>
                  <a:srgbClr val="FF0000"/>
                </a:solidFill>
                <a:latin typeface="News Gothic MT" charset="0"/>
              </a:rPr>
              <a:t>ようにします</a:t>
            </a:r>
            <a:r>
              <a:rPr lang="ja-JP" altLang="en-US" sz="2000" dirty="0">
                <a:solidFill>
                  <a:srgbClr val="0000FF"/>
                </a:solidFill>
                <a:latin typeface="News Gothic MT" charset="0"/>
              </a:rPr>
              <a:t>。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ja-JP" kern="0" dirty="0" smtClean="0">
                <a:cs typeface="ＭＳ Ｐゴシック" charset="-128"/>
              </a:rPr>
              <a:t>〜</a:t>
            </a:r>
            <a:r>
              <a:rPr lang="ja-JP" altLang="en-US" kern="0" smtClean="0">
                <a:cs typeface="ＭＳ Ｐゴシック" charset="-128"/>
              </a:rPr>
              <a:t>ようにします</a:t>
            </a:r>
            <a:r>
              <a:rPr lang="en-US" altLang="ja-JP" kern="0" dirty="0" smtClean="0">
                <a:cs typeface="ＭＳ Ｐゴシック" charset="-128"/>
              </a:rPr>
              <a:t/>
            </a:r>
            <a:br>
              <a:rPr lang="en-US" altLang="ja-JP" kern="0" dirty="0" smtClean="0">
                <a:cs typeface="ＭＳ Ｐゴシック" charset="-128"/>
              </a:rPr>
            </a:br>
            <a:r>
              <a:rPr lang="en-US" altLang="ja-JP" sz="2400" kern="0" dirty="0" smtClean="0">
                <a:cs typeface="ＭＳ Ｐゴシック" charset="-128"/>
              </a:rPr>
              <a:t>expressing an effort to change behavior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/>
        </p:spPr>
        <p:txBody>
          <a:bodyPr>
            <a:normAutofit/>
          </a:bodyPr>
          <a:lstStyle/>
          <a:p>
            <a:pPr eaLnBrk="1" hangingPunct="1"/>
            <a:r>
              <a:rPr lang="en-US" altLang="ja-JP" dirty="0" smtClean="0"/>
              <a:t>〜</a:t>
            </a:r>
            <a:r>
              <a:rPr lang="ja-JP" altLang="en-US" dirty="0" smtClean="0"/>
              <a:t>ようにします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400" dirty="0" smtClean="0"/>
              <a:t>expressing an effort to change behavior</a:t>
            </a:r>
            <a:endParaRPr lang="ja-JP" altLang="en-US" sz="2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The plain present from of the verb + </a:t>
            </a:r>
            <a:r>
              <a:rPr lang="ja-JP" altLang="en-US" dirty="0"/>
              <a:t>ようにする </a:t>
            </a:r>
            <a:r>
              <a:rPr lang="en-US" altLang="ja-JP" dirty="0"/>
              <a:t>is used when the behavior changes are expressed with a verb phrase; it means </a:t>
            </a:r>
            <a:r>
              <a:rPr lang="en-US" altLang="ja-JP" i="1" dirty="0">
                <a:solidFill>
                  <a:srgbClr val="FF0000"/>
                </a:solidFill>
              </a:rPr>
              <a:t>to make an effort to do</a:t>
            </a:r>
            <a:r>
              <a:rPr lang="en-US" altLang="ja-JP" i="1" dirty="0" smtClean="0">
                <a:solidFill>
                  <a:srgbClr val="FF0000"/>
                </a:solidFill>
              </a:rPr>
              <a:t>~</a:t>
            </a:r>
            <a:r>
              <a:rPr lang="en-US" altLang="ja-JP" dirty="0" smtClean="0"/>
              <a:t>.</a:t>
            </a:r>
          </a:p>
          <a:p>
            <a:r>
              <a:rPr lang="ja-JP" altLang="en-US" dirty="0" smtClean="0"/>
              <a:t>運動する</a:t>
            </a:r>
            <a:r>
              <a:rPr lang="ja-JP" altLang="en-US" dirty="0"/>
              <a:t>ようにします。   </a:t>
            </a:r>
          </a:p>
          <a:p>
            <a:pPr marL="0" indent="0">
              <a:buNone/>
            </a:pPr>
            <a:r>
              <a:rPr lang="ja-JP" altLang="en-US" dirty="0"/>
              <a:t>	</a:t>
            </a:r>
            <a:r>
              <a:rPr lang="en-US" altLang="ja-JP" dirty="0"/>
              <a:t>I will try to exercise.</a:t>
            </a:r>
          </a:p>
          <a:p>
            <a:r>
              <a:rPr lang="ja-JP" altLang="en-US" dirty="0"/>
              <a:t>人のうわさはしないようにします。</a:t>
            </a:r>
          </a:p>
          <a:p>
            <a:pPr marL="0" indent="0">
              <a:buNone/>
            </a:pPr>
            <a:r>
              <a:rPr lang="en-US" altLang="ja-JP" dirty="0" smtClean="0"/>
              <a:t>	I </a:t>
            </a:r>
            <a:r>
              <a:rPr lang="en-US" altLang="ja-JP" dirty="0"/>
              <a:t>will try not to gossip</a:t>
            </a:r>
            <a:r>
              <a:rPr lang="en-US" altLang="ja-JP" dirty="0" smtClean="0"/>
              <a:t>.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/>
        </p:spPr>
        <p:txBody>
          <a:bodyPr>
            <a:normAutofit/>
          </a:bodyPr>
          <a:lstStyle/>
          <a:p>
            <a:pPr eaLnBrk="1" hangingPunct="1"/>
            <a:r>
              <a:rPr lang="en-US" altLang="ja-JP" dirty="0" smtClean="0"/>
              <a:t>〜</a:t>
            </a:r>
            <a:r>
              <a:rPr lang="ja-JP" altLang="en-US" smtClean="0"/>
              <a:t>ようにします</a:t>
            </a:r>
          </a:p>
        </p:txBody>
      </p:sp>
      <p:sp>
        <p:nvSpPr>
          <p:cNvPr id="104450" name="Rectangle 2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ja-JP" dirty="0" smtClean="0">
                <a:latin typeface="+mn-ea"/>
                <a:ea typeface="+mn-ea"/>
                <a:cs typeface="HG正楷書体-PRO" pitchFamily="65" charset="-128"/>
              </a:rPr>
              <a:t>The </a:t>
            </a:r>
            <a:r>
              <a:rPr lang="en-US" altLang="ja-JP" dirty="0">
                <a:latin typeface="+mn-ea"/>
                <a:ea typeface="+mn-ea"/>
                <a:cs typeface="HG正楷書体-PRO" pitchFamily="65" charset="-128"/>
              </a:rPr>
              <a:t>difference between a simple statement such as </a:t>
            </a:r>
            <a:r>
              <a:rPr lang="ja-JP" altLang="en-US" dirty="0">
                <a:latin typeface="+mn-ea"/>
                <a:ea typeface="+mn-ea"/>
                <a:cs typeface="HG正楷書体-PRO" pitchFamily="65" charset="-128"/>
              </a:rPr>
              <a:t>早く来ます</a:t>
            </a:r>
            <a:r>
              <a:rPr lang="en-US" altLang="ja-JP" dirty="0">
                <a:latin typeface="+mn-ea"/>
                <a:ea typeface="+mn-ea"/>
                <a:cs typeface="HG正楷書体-PRO" pitchFamily="65" charset="-128"/>
              </a:rPr>
              <a:t> and the use of 〜</a:t>
            </a:r>
            <a:r>
              <a:rPr lang="ja-JP" altLang="en-US" dirty="0">
                <a:latin typeface="+mn-ea"/>
                <a:ea typeface="+mn-ea"/>
                <a:cs typeface="HG正楷書体-PRO" pitchFamily="65" charset="-128"/>
              </a:rPr>
              <a:t>ようにする</a:t>
            </a:r>
            <a:r>
              <a:rPr lang="en-US" altLang="ja-JP" dirty="0">
                <a:latin typeface="+mn-ea"/>
                <a:ea typeface="+mn-ea"/>
                <a:cs typeface="HG正楷書体-PRO" pitchFamily="65" charset="-128"/>
              </a:rPr>
              <a:t>, such as </a:t>
            </a:r>
            <a:r>
              <a:rPr lang="ja-JP" altLang="en-US" dirty="0">
                <a:latin typeface="+mn-ea"/>
                <a:ea typeface="+mn-ea"/>
                <a:cs typeface="HG正楷書体-PRO" pitchFamily="65" charset="-128"/>
              </a:rPr>
              <a:t>早く来るようにします</a:t>
            </a:r>
            <a:r>
              <a:rPr lang="en-US" altLang="ja-JP" dirty="0">
                <a:latin typeface="+mn-ea"/>
                <a:ea typeface="+mn-ea"/>
                <a:cs typeface="HG正楷書体-PRO" pitchFamily="65" charset="-128"/>
              </a:rPr>
              <a:t>, is that the latter implies that the speaker will </a:t>
            </a:r>
            <a:r>
              <a:rPr lang="en-US" altLang="ja-JP" dirty="0">
                <a:solidFill>
                  <a:srgbClr val="FF1206"/>
                </a:solidFill>
                <a:latin typeface="+mn-ea"/>
                <a:ea typeface="+mn-ea"/>
                <a:cs typeface="HG正楷書体-PRO" pitchFamily="65" charset="-128"/>
              </a:rPr>
              <a:t>try to change his or her behavior for a prolonged period of time</a:t>
            </a:r>
            <a:r>
              <a:rPr lang="en-US" altLang="ja-JP" dirty="0">
                <a:latin typeface="+mn-ea"/>
                <a:ea typeface="+mn-ea"/>
                <a:cs typeface="HG正楷書体-PRO" pitchFamily="65" charset="-128"/>
              </a:rPr>
              <a:t> but he former describes one occasion only.</a:t>
            </a:r>
            <a:r>
              <a:rPr lang="en-US" altLang="ja-JP" dirty="0">
                <a:solidFill>
                  <a:srgbClr val="FF0000"/>
                </a:solidFill>
                <a:latin typeface="+mn-ea"/>
                <a:ea typeface="+mn-ea"/>
                <a:cs typeface="HG正楷書体-PRO" pitchFamily="65" charset="-128"/>
              </a:rPr>
              <a:t> </a:t>
            </a:r>
            <a:r>
              <a:rPr lang="en-US" altLang="ja-JP" dirty="0">
                <a:latin typeface="+mn-ea"/>
                <a:ea typeface="+mn-ea"/>
                <a:cs typeface="HG正楷書体-PRO" pitchFamily="65" charset="-128"/>
              </a:rPr>
              <a:t> </a:t>
            </a:r>
          </a:p>
          <a:p>
            <a:pPr>
              <a:lnSpc>
                <a:spcPct val="90000"/>
              </a:lnSpc>
            </a:pPr>
            <a:endParaRPr lang="en-US" altLang="ja-JP" dirty="0" smtClean="0">
              <a:latin typeface="+mn-ea"/>
              <a:ea typeface="+mn-ea"/>
              <a:cs typeface="HG正楷書体-PRO" pitchFamily="65" charset="-128"/>
            </a:endParaRPr>
          </a:p>
          <a:p>
            <a:pPr>
              <a:lnSpc>
                <a:spcPct val="90000"/>
              </a:lnSpc>
            </a:pPr>
            <a:r>
              <a:rPr lang="ja-JP" altLang="en-US" dirty="0" smtClean="0">
                <a:latin typeface="+mn-ea"/>
                <a:ea typeface="+mn-ea"/>
                <a:cs typeface="HG正楷書体-PRO" pitchFamily="65" charset="-128"/>
              </a:rPr>
              <a:t>早く</a:t>
            </a:r>
            <a:r>
              <a:rPr lang="ja-JP" altLang="en-US" dirty="0">
                <a:latin typeface="+mn-ea"/>
                <a:ea typeface="+mn-ea"/>
                <a:cs typeface="HG正楷書体-PRO" pitchFamily="65" charset="-128"/>
              </a:rPr>
              <a:t>来ます。   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ja-JP" dirty="0" smtClean="0">
                <a:latin typeface="+mn-ea"/>
                <a:ea typeface="+mn-ea"/>
                <a:cs typeface="HG正楷書体-PRO" pitchFamily="65" charset="-128"/>
              </a:rPr>
              <a:t>	I </a:t>
            </a:r>
            <a:r>
              <a:rPr lang="en-US" altLang="ja-JP" dirty="0">
                <a:latin typeface="+mn-ea"/>
                <a:ea typeface="+mn-ea"/>
                <a:cs typeface="HG正楷書体-PRO" pitchFamily="65" charset="-128"/>
              </a:rPr>
              <a:t>will come early</a:t>
            </a:r>
            <a:r>
              <a:rPr lang="en-US" altLang="ja-JP" dirty="0" smtClean="0">
                <a:latin typeface="+mn-ea"/>
                <a:ea typeface="+mn-ea"/>
                <a:cs typeface="HG正楷書体-PRO" pitchFamily="65" charset="-128"/>
              </a:rPr>
              <a:t>.</a:t>
            </a:r>
            <a:endParaRPr lang="en-US" altLang="ja-JP" dirty="0">
              <a:latin typeface="+mn-ea"/>
              <a:ea typeface="+mn-ea"/>
              <a:cs typeface="HG正楷書体-PRO" pitchFamily="65" charset="-128"/>
            </a:endParaRPr>
          </a:p>
          <a:p>
            <a:pPr>
              <a:lnSpc>
                <a:spcPct val="90000"/>
              </a:lnSpc>
            </a:pPr>
            <a:r>
              <a:rPr lang="ja-JP" altLang="en-US" dirty="0">
                <a:latin typeface="+mn-ea"/>
                <a:ea typeface="+mn-ea"/>
                <a:cs typeface="HG正楷書体-PRO" pitchFamily="65" charset="-128"/>
              </a:rPr>
              <a:t>早く来るようにします。</a:t>
            </a:r>
            <a:endParaRPr lang="en-US" altLang="ja-JP" dirty="0">
              <a:latin typeface="+mn-ea"/>
              <a:ea typeface="+mn-ea"/>
              <a:cs typeface="HG正楷書体-PRO" pitchFamily="65" charset="-128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ja-JP" dirty="0" smtClean="0">
                <a:latin typeface="+mn-ea"/>
                <a:ea typeface="+mn-ea"/>
                <a:cs typeface="HG正楷書体-PRO" pitchFamily="65" charset="-128"/>
              </a:rPr>
              <a:t>	I </a:t>
            </a:r>
            <a:r>
              <a:rPr lang="en-US" altLang="ja-JP" dirty="0">
                <a:latin typeface="+mn-ea"/>
                <a:ea typeface="+mn-ea"/>
                <a:cs typeface="HG正楷書体-PRO" pitchFamily="65" charset="-128"/>
              </a:rPr>
              <a:t>will try to come early from now on</a:t>
            </a:r>
            <a:r>
              <a:rPr lang="en-US" altLang="ja-JP" dirty="0" smtClean="0">
                <a:latin typeface="+mn-ea"/>
                <a:ea typeface="+mn-ea"/>
                <a:cs typeface="HG正楷書体-PRO" pitchFamily="65" charset="-128"/>
              </a:rPr>
              <a:t>.</a:t>
            </a:r>
            <a:endParaRPr lang="en-US" altLang="ja-JP" dirty="0">
              <a:latin typeface="+mn-ea"/>
              <a:ea typeface="+mn-ea"/>
              <a:cs typeface="HG正楷書体-PRO" pitchFamily="65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〜</a:t>
            </a:r>
            <a:r>
              <a:rPr kumimoji="1" lang="ja-JP" altLang="en-US" dirty="0" smtClean="0"/>
              <a:t>ようにします</a:t>
            </a:r>
            <a:endParaRPr kumimoji="1" lang="ja-JP" altLang="en-US" dirty="0"/>
          </a:p>
        </p:txBody>
      </p:sp>
      <p:sp>
        <p:nvSpPr>
          <p:cNvPr id="107526" name="Rectangle 6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 fontScale="92500" lnSpcReduction="20000"/>
          </a:bodyPr>
          <a:lstStyle/>
          <a:p>
            <a:pPr marL="381000" indent="-381000"/>
            <a:r>
              <a:rPr lang="ja-JP" altLang="en-US" dirty="0"/>
              <a:t>もっと勉強してください</a:t>
            </a:r>
            <a:r>
              <a:rPr lang="ja-JP" altLang="en-US"/>
              <a:t>ね</a:t>
            </a:r>
            <a:r>
              <a:rPr lang="ja-JP" altLang="en-US" smtClean="0"/>
              <a:t>。</a:t>
            </a:r>
            <a:endParaRPr lang="en-US" altLang="ja-JP" dirty="0" smtClean="0"/>
          </a:p>
          <a:p>
            <a:pPr marL="381000" indent="-381000">
              <a:buNone/>
            </a:pPr>
            <a:r>
              <a:rPr lang="en-US" altLang="ja-JP" dirty="0" smtClean="0"/>
              <a:t>	</a:t>
            </a:r>
            <a:r>
              <a:rPr lang="ja-JP" altLang="en-US" smtClean="0"/>
              <a:t>→</a:t>
            </a:r>
            <a:r>
              <a:rPr lang="ja-JP" altLang="en-US" dirty="0"/>
              <a:t>はい</a:t>
            </a:r>
            <a:r>
              <a:rPr lang="ja-JP" altLang="en-US" dirty="0" smtClean="0"/>
              <a:t>、もっと</a:t>
            </a:r>
            <a:r>
              <a:rPr lang="ja-JP" altLang="en-US" u="sng" dirty="0" smtClean="0">
                <a:solidFill>
                  <a:srgbClr val="FF0000"/>
                </a:solidFill>
              </a:rPr>
              <a:t>勉強</a:t>
            </a:r>
            <a:r>
              <a:rPr lang="ja-JP" altLang="en-US" u="sng" dirty="0">
                <a:solidFill>
                  <a:srgbClr val="FF0000"/>
                </a:solidFill>
              </a:rPr>
              <a:t>する</a:t>
            </a:r>
            <a:r>
              <a:rPr lang="ja-JP" altLang="en-US" dirty="0">
                <a:solidFill>
                  <a:srgbClr val="FF0000"/>
                </a:solidFill>
              </a:rPr>
              <a:t>ようにします</a:t>
            </a:r>
            <a:r>
              <a:rPr lang="ja-JP" altLang="en-US" dirty="0"/>
              <a:t>。</a:t>
            </a:r>
          </a:p>
          <a:p>
            <a:pPr marL="381000" indent="-381000"/>
            <a:r>
              <a:rPr lang="ja-JP" altLang="en-US" dirty="0"/>
              <a:t>授業</a:t>
            </a:r>
            <a:r>
              <a:rPr lang="ja-JP" altLang="en-US" dirty="0" smtClean="0"/>
              <a:t>におくれないで</a:t>
            </a:r>
            <a:r>
              <a:rPr lang="ja-JP" altLang="en-US" dirty="0"/>
              <a:t>下さい</a:t>
            </a:r>
            <a:r>
              <a:rPr lang="ja-JP" altLang="en-US"/>
              <a:t>ね</a:t>
            </a:r>
            <a:r>
              <a:rPr lang="ja-JP" altLang="en-US" smtClean="0"/>
              <a:t>。</a:t>
            </a:r>
            <a:endParaRPr lang="en-US" altLang="ja-JP" dirty="0" smtClean="0"/>
          </a:p>
          <a:p>
            <a:pPr marL="381000" indent="-381000">
              <a:buNone/>
            </a:pPr>
            <a:r>
              <a:rPr lang="en-US" altLang="ja-JP" dirty="0" smtClean="0"/>
              <a:t>	</a:t>
            </a:r>
            <a:r>
              <a:rPr lang="ja-JP" altLang="en-US" smtClean="0"/>
              <a:t>→</a:t>
            </a:r>
            <a:r>
              <a:rPr lang="ja-JP" altLang="en-US" dirty="0" smtClean="0"/>
              <a:t>すみません。授業に</a:t>
            </a:r>
            <a:r>
              <a:rPr lang="ja-JP" altLang="en-US" u="sng" dirty="0" smtClean="0">
                <a:solidFill>
                  <a:srgbClr val="FF0000"/>
                </a:solidFill>
              </a:rPr>
              <a:t>おくれない</a:t>
            </a:r>
            <a:r>
              <a:rPr lang="ja-JP" altLang="en-US" dirty="0">
                <a:solidFill>
                  <a:srgbClr val="FF0000"/>
                </a:solidFill>
              </a:rPr>
              <a:t>ようにします</a:t>
            </a:r>
            <a:r>
              <a:rPr lang="ja-JP" altLang="en-US" dirty="0"/>
              <a:t>。</a:t>
            </a:r>
          </a:p>
          <a:p>
            <a:pPr marL="381000" indent="-381000">
              <a:buFont typeface="Wingdings" charset="2"/>
              <a:buNone/>
            </a:pPr>
            <a:endParaRPr lang="ja-JP" altLang="en-US" dirty="0"/>
          </a:p>
          <a:p>
            <a:pPr marL="381000" indent="-381000">
              <a:buFontTx/>
              <a:buAutoNum type="arabicPeriod"/>
            </a:pPr>
            <a:r>
              <a:rPr lang="ja-JP" altLang="en-US" dirty="0"/>
              <a:t>朝</a:t>
            </a:r>
            <a:r>
              <a:rPr lang="ja-JP" altLang="en-US" dirty="0" smtClean="0"/>
              <a:t>ごはんを</a:t>
            </a:r>
            <a:r>
              <a:rPr lang="ja-JP" altLang="en-US" dirty="0"/>
              <a:t>食べた方がいいですよ。</a:t>
            </a:r>
          </a:p>
          <a:p>
            <a:pPr marL="381000" indent="-381000">
              <a:buFontTx/>
              <a:buAutoNum type="arabicPeriod"/>
            </a:pPr>
            <a:r>
              <a:rPr lang="ja-JP" altLang="en-US" dirty="0" smtClean="0"/>
              <a:t>人をからかっては</a:t>
            </a:r>
            <a:r>
              <a:rPr lang="ja-JP" altLang="en-US" dirty="0"/>
              <a:t>いけませんよ。</a:t>
            </a:r>
          </a:p>
          <a:p>
            <a:pPr marL="381000" indent="-381000">
              <a:buFontTx/>
              <a:buAutoNum type="arabicPeriod"/>
            </a:pPr>
            <a:r>
              <a:rPr lang="ja-JP" altLang="en-US" dirty="0"/>
              <a:t>毎日運動したほうがいいですよ。</a:t>
            </a:r>
          </a:p>
          <a:p>
            <a:pPr marL="381000" indent="-381000">
              <a:buFontTx/>
              <a:buAutoNum type="arabicPeriod"/>
            </a:pPr>
            <a:r>
              <a:rPr lang="ja-JP" altLang="en-US" dirty="0"/>
              <a:t>早く寝た方がいいですよ。</a:t>
            </a:r>
          </a:p>
          <a:p>
            <a:pPr marL="381000" indent="-381000">
              <a:buFontTx/>
              <a:buAutoNum type="arabicPeriod"/>
            </a:pPr>
            <a:r>
              <a:rPr lang="ja-JP" altLang="en-US" dirty="0" smtClean="0"/>
              <a:t>ビール</a:t>
            </a:r>
            <a:r>
              <a:rPr lang="ja-JP" altLang="en-US" dirty="0"/>
              <a:t>を飲みすぎてはいけませんよ。</a:t>
            </a:r>
          </a:p>
          <a:p>
            <a:pPr marL="381000" indent="-381000">
              <a:buFontTx/>
              <a:buAutoNum type="arabicPeriod"/>
            </a:pPr>
            <a:r>
              <a:rPr lang="ja-JP" altLang="en-US" dirty="0" smtClean="0"/>
              <a:t>もう</a:t>
            </a:r>
            <a:r>
              <a:rPr lang="ja-JP" altLang="en-US" dirty="0"/>
              <a:t>少し静かにしてくださいね。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en-US" altLang="ja-JP" sz="4000" dirty="0" smtClean="0">
                <a:cs typeface="ＭＳ Ｐゴシック" charset="-128"/>
              </a:rPr>
              <a:t>〜</a:t>
            </a:r>
            <a:r>
              <a:rPr lang="ja-JP" altLang="en-US" sz="4000" dirty="0" smtClean="0">
                <a:cs typeface="ＭＳ Ｐゴシック" charset="-128"/>
              </a:rPr>
              <a:t>ようにしている</a:t>
            </a:r>
            <a:r>
              <a:rPr lang="en-US" altLang="ja-JP" dirty="0" smtClean="0">
                <a:cs typeface="ＭＳ Ｐゴシック" charset="-128"/>
              </a:rPr>
              <a:t/>
            </a:r>
            <a:br>
              <a:rPr lang="en-US" altLang="ja-JP" dirty="0" smtClean="0">
                <a:cs typeface="ＭＳ Ｐゴシック" charset="-128"/>
              </a:rPr>
            </a:br>
            <a:r>
              <a:rPr lang="en-US" altLang="ja-JP" sz="2800" dirty="0" smtClean="0">
                <a:cs typeface="ＭＳ Ｐゴシック" charset="-128"/>
              </a:rPr>
              <a:t>making efforts for ~/I make it a rule to~</a:t>
            </a:r>
            <a:endParaRPr lang="ja-JP" altLang="en-US" sz="2800" dirty="0" smtClean="0"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ja-JP" altLang="en-US" dirty="0" smtClean="0">
                <a:cs typeface="ＭＳ Ｐゴシック" charset="-128"/>
              </a:rPr>
              <a:t>私は一週間に一度、部屋をかたづける</a:t>
            </a:r>
            <a:r>
              <a:rPr lang="ja-JP" altLang="en-US" dirty="0" smtClean="0">
                <a:solidFill>
                  <a:srgbClr val="FF0000"/>
                </a:solidFill>
                <a:cs typeface="ＭＳ Ｐゴシック" charset="-128"/>
              </a:rPr>
              <a:t>ようにしま</a:t>
            </a:r>
            <a:r>
              <a:rPr lang="ja-JP" altLang="en-US" smtClean="0">
                <a:solidFill>
                  <a:srgbClr val="FF0000"/>
                </a:solidFill>
                <a:cs typeface="ＭＳ Ｐゴシック" charset="-128"/>
              </a:rPr>
              <a:t>す</a:t>
            </a:r>
            <a:r>
              <a:rPr lang="ja-JP" altLang="en-US" smtClean="0">
                <a:cs typeface="ＭＳ Ｐゴシック" charset="-128"/>
              </a:rPr>
              <a:t>。</a:t>
            </a:r>
            <a:endParaRPr lang="en-US" altLang="ja-JP" dirty="0" smtClean="0">
              <a:cs typeface="ＭＳ Ｐゴシック" charset="-128"/>
            </a:endParaRPr>
          </a:p>
          <a:p>
            <a:pPr eaLnBrk="1" hangingPunct="1"/>
            <a:r>
              <a:rPr lang="en-US" altLang="ja-JP" sz="2000" dirty="0" smtClean="0">
                <a:cs typeface="ＭＳ Ｐゴシック" charset="-128"/>
              </a:rPr>
              <a:t>I will make an effort to clean the room once a week.</a:t>
            </a:r>
          </a:p>
          <a:p>
            <a:pPr eaLnBrk="1" hangingPunct="1"/>
            <a:r>
              <a:rPr lang="ja-JP" altLang="en-US" dirty="0" smtClean="0">
                <a:cs typeface="ＭＳ Ｐゴシック" charset="-128"/>
              </a:rPr>
              <a:t>私は一週間に一度、部屋をかたづける</a:t>
            </a:r>
            <a:r>
              <a:rPr lang="ja-JP" altLang="en-US" dirty="0" smtClean="0">
                <a:solidFill>
                  <a:srgbClr val="FF0000"/>
                </a:solidFill>
                <a:cs typeface="ＭＳ Ｐゴシック" charset="-128"/>
              </a:rPr>
              <a:t>ようにしていま</a:t>
            </a:r>
            <a:r>
              <a:rPr lang="ja-JP" altLang="en-US" smtClean="0">
                <a:solidFill>
                  <a:srgbClr val="FF0000"/>
                </a:solidFill>
                <a:cs typeface="ＭＳ Ｐゴシック" charset="-128"/>
              </a:rPr>
              <a:t>す</a:t>
            </a:r>
            <a:r>
              <a:rPr lang="ja-JP" altLang="en-US" smtClean="0">
                <a:cs typeface="ＭＳ Ｐゴシック" charset="-128"/>
              </a:rPr>
              <a:t>。</a:t>
            </a:r>
            <a:endParaRPr lang="en-US" altLang="ja-JP" dirty="0" smtClean="0">
              <a:cs typeface="ＭＳ Ｐゴシック" charset="-128"/>
            </a:endParaRPr>
          </a:p>
          <a:p>
            <a:pPr eaLnBrk="1" hangingPunct="1"/>
            <a:r>
              <a:rPr lang="en-US" altLang="ja-JP" sz="2000" dirty="0" smtClean="0">
                <a:cs typeface="ＭＳ Ｐゴシック" charset="-128"/>
              </a:rPr>
              <a:t>I make it a rule to clean the room once a week.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文法２</a:t>
            </a:r>
            <a:r>
              <a:rPr lang="en-US" altLang="ja-JP" dirty="0" smtClean="0"/>
              <a:t>-b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Describing what efforts are being made to attain a specific goal </a:t>
            </a:r>
          </a:p>
          <a:p>
            <a:r>
              <a:rPr lang="en-US" dirty="0" smtClean="0"/>
              <a:t>Using </a:t>
            </a:r>
            <a:r>
              <a:rPr lang="ja-JP" altLang="en-US" smtClean="0"/>
              <a:t>～ように、～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ja-JP" sz="3200" dirty="0">
                <a:latin typeface="News Gothic MT" charset="0"/>
              </a:rPr>
              <a:t>X</a:t>
            </a:r>
            <a:r>
              <a:rPr lang="ja-JP" altLang="en-US" sz="3200" dirty="0">
                <a:latin typeface="News Gothic MT" charset="0"/>
              </a:rPr>
              <a:t>ように</a:t>
            </a:r>
            <a:r>
              <a:rPr lang="en-US" altLang="ja-JP" sz="3200" dirty="0">
                <a:latin typeface="News Gothic MT" charset="0"/>
              </a:rPr>
              <a:t>Y</a:t>
            </a:r>
            <a:br>
              <a:rPr lang="en-US" altLang="ja-JP" sz="3200" dirty="0">
                <a:latin typeface="News Gothic MT" charset="0"/>
              </a:rPr>
            </a:br>
            <a:r>
              <a:rPr lang="en-US" altLang="ja-JP" sz="2700" dirty="0">
                <a:latin typeface="News Gothic MT" charset="0"/>
              </a:rPr>
              <a:t>describing what efforts are being made to attain a specific goal</a:t>
            </a:r>
            <a:endParaRPr kumimoji="1" lang="ja-JP" alt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9250" indent="-349250" defTabSz="914400">
              <a:spcBef>
                <a:spcPts val="200"/>
              </a:spcBef>
              <a:buClr>
                <a:srgbClr val="6FB7D7"/>
              </a:buClr>
              <a:buSzPct val="110000"/>
              <a:buFont typeface="Wingdings 2" charset="2"/>
              <a:buChar char=""/>
            </a:pPr>
            <a:r>
              <a:rPr lang="ja-JP" altLang="en-US" dirty="0">
                <a:solidFill>
                  <a:schemeClr val="tx1"/>
                </a:solidFill>
                <a:latin typeface="News Gothic MT" charset="0"/>
              </a:rPr>
              <a:t>日本語が上手になる</a:t>
            </a:r>
            <a:r>
              <a:rPr lang="ja-JP" altLang="en-US" u="sng" dirty="0">
                <a:solidFill>
                  <a:srgbClr val="FF0000"/>
                </a:solidFill>
                <a:latin typeface="News Gothic MT" charset="0"/>
              </a:rPr>
              <a:t>ように</a:t>
            </a:r>
            <a:r>
              <a:rPr lang="ja-JP" altLang="en-US" dirty="0">
                <a:solidFill>
                  <a:schemeClr val="tx1"/>
                </a:solidFill>
                <a:latin typeface="News Gothic MT" charset="0"/>
              </a:rPr>
              <a:t>、毎日何回も</a:t>
            </a:r>
            <a:r>
              <a:rPr lang="en-US" altLang="ja-JP" dirty="0">
                <a:solidFill>
                  <a:schemeClr val="tx1"/>
                </a:solidFill>
                <a:latin typeface="News Gothic MT" charset="0"/>
              </a:rPr>
              <a:t>CD</a:t>
            </a:r>
            <a:r>
              <a:rPr lang="ja-JP" altLang="en-US" dirty="0">
                <a:solidFill>
                  <a:schemeClr val="tx1"/>
                </a:solidFill>
                <a:latin typeface="News Gothic MT" charset="0"/>
              </a:rPr>
              <a:t>を聞いています。</a:t>
            </a:r>
            <a:endParaRPr lang="en-US" altLang="ja-JP" dirty="0">
              <a:solidFill>
                <a:schemeClr val="tx1"/>
              </a:solidFill>
              <a:latin typeface="News Gothic MT" charset="0"/>
            </a:endParaRPr>
          </a:p>
          <a:p>
            <a:pPr marL="678434" lvl="1" indent="-349250" defTabSz="914400">
              <a:spcBef>
                <a:spcPts val="200"/>
              </a:spcBef>
              <a:buClr>
                <a:srgbClr val="6FB7D7"/>
              </a:buClr>
              <a:buSzPct val="110000"/>
              <a:buFont typeface="Wingdings 2" charset="2"/>
              <a:buChar char=""/>
            </a:pPr>
            <a:r>
              <a:rPr lang="en-US" altLang="ja-JP" sz="2000" dirty="0">
                <a:solidFill>
                  <a:schemeClr val="tx1"/>
                </a:solidFill>
                <a:latin typeface="News Gothic MT" charset="0"/>
              </a:rPr>
              <a:t>I am listening to the CD so that my Japanese will get better.</a:t>
            </a:r>
          </a:p>
          <a:p>
            <a:pPr marL="349250" indent="-349250" defTabSz="914400">
              <a:spcBef>
                <a:spcPts val="200"/>
              </a:spcBef>
              <a:buClr>
                <a:srgbClr val="6FB7D7"/>
              </a:buClr>
              <a:buSzPct val="110000"/>
              <a:buFont typeface="Wingdings 2" charset="2"/>
              <a:buChar char=""/>
            </a:pPr>
            <a:r>
              <a:rPr lang="ja-JP" altLang="en-US" dirty="0">
                <a:solidFill>
                  <a:schemeClr val="tx1"/>
                </a:solidFill>
                <a:latin typeface="News Gothic MT" charset="0"/>
              </a:rPr>
              <a:t>日本語が上手になる</a:t>
            </a:r>
            <a:r>
              <a:rPr lang="ja-JP" altLang="en-US" u="sng" dirty="0">
                <a:solidFill>
                  <a:srgbClr val="FF0000"/>
                </a:solidFill>
                <a:latin typeface="News Gothic MT" charset="0"/>
              </a:rPr>
              <a:t>ように</a:t>
            </a:r>
            <a:r>
              <a:rPr lang="ja-JP" altLang="en-US" dirty="0">
                <a:solidFill>
                  <a:schemeClr val="tx1"/>
                </a:solidFill>
                <a:latin typeface="News Gothic MT" charset="0"/>
              </a:rPr>
              <a:t>、毎日何回も</a:t>
            </a:r>
            <a:r>
              <a:rPr lang="en-US" altLang="ja-JP" dirty="0">
                <a:solidFill>
                  <a:schemeClr val="tx1"/>
                </a:solidFill>
                <a:latin typeface="News Gothic MT" charset="0"/>
              </a:rPr>
              <a:t>CD</a:t>
            </a:r>
            <a:r>
              <a:rPr lang="ja-JP" altLang="en-US" dirty="0">
                <a:solidFill>
                  <a:schemeClr val="tx1"/>
                </a:solidFill>
                <a:latin typeface="News Gothic MT" charset="0"/>
              </a:rPr>
              <a:t>を</a:t>
            </a:r>
            <a:r>
              <a:rPr lang="ja-JP" altLang="en-US" u="sng" dirty="0">
                <a:solidFill>
                  <a:schemeClr val="tx1"/>
                </a:solidFill>
                <a:latin typeface="News Gothic MT" charset="0"/>
              </a:rPr>
              <a:t>聞くようにしています</a:t>
            </a:r>
            <a:r>
              <a:rPr lang="ja-JP" altLang="en-US" dirty="0">
                <a:solidFill>
                  <a:schemeClr val="tx1"/>
                </a:solidFill>
                <a:latin typeface="News Gothic MT" charset="0"/>
              </a:rPr>
              <a:t>。</a:t>
            </a:r>
            <a:endParaRPr lang="en-US" altLang="ja-JP" dirty="0">
              <a:solidFill>
                <a:schemeClr val="tx1"/>
              </a:solidFill>
              <a:latin typeface="News Gothic MT" charset="0"/>
            </a:endParaRPr>
          </a:p>
          <a:p>
            <a:pPr marL="678434" lvl="1" indent="-349250" defTabSz="914400">
              <a:spcBef>
                <a:spcPts val="200"/>
              </a:spcBef>
              <a:buClr>
                <a:srgbClr val="6FB7D7"/>
              </a:buClr>
              <a:buSzPct val="110000"/>
              <a:buFont typeface="Wingdings 2" charset="2"/>
              <a:buChar char=""/>
            </a:pPr>
            <a:r>
              <a:rPr lang="en-US" altLang="ja-JP" sz="2000" dirty="0">
                <a:solidFill>
                  <a:schemeClr val="tx1"/>
                </a:solidFill>
                <a:latin typeface="News Gothic MT" charset="0"/>
              </a:rPr>
              <a:t>I make it a rule to listen to the CD so that my Japanese will get better.</a:t>
            </a:r>
          </a:p>
          <a:p>
            <a:pPr marL="349250" indent="-349250" defTabSz="914400">
              <a:spcBef>
                <a:spcPts val="200"/>
              </a:spcBef>
              <a:buClr>
                <a:srgbClr val="6FB7D7"/>
              </a:buClr>
              <a:buSzPct val="110000"/>
              <a:buFont typeface="Wingdings 2" charset="2"/>
              <a:buChar char=""/>
            </a:pPr>
            <a:r>
              <a:rPr lang="en-US" altLang="ja-JP" dirty="0">
                <a:solidFill>
                  <a:schemeClr val="tx1"/>
                </a:solidFill>
                <a:latin typeface="News Gothic MT" charset="0"/>
              </a:rPr>
              <a:t>Q:</a:t>
            </a:r>
            <a:r>
              <a:rPr lang="ja-JP" altLang="en-US" dirty="0">
                <a:solidFill>
                  <a:schemeClr val="tx1"/>
                </a:solidFill>
                <a:latin typeface="News Gothic MT" charset="0"/>
              </a:rPr>
              <a:t>みなさんは、日本語が上手になる</a:t>
            </a:r>
            <a:r>
              <a:rPr lang="ja-JP" altLang="en-US" u="sng" dirty="0">
                <a:solidFill>
                  <a:srgbClr val="FF0000"/>
                </a:solidFill>
                <a:latin typeface="News Gothic MT" charset="0"/>
              </a:rPr>
              <a:t>ように</a:t>
            </a:r>
            <a:r>
              <a:rPr lang="ja-JP" altLang="en-US" dirty="0">
                <a:solidFill>
                  <a:srgbClr val="000000"/>
                </a:solidFill>
                <a:latin typeface="News Gothic MT" charset="0"/>
              </a:rPr>
              <a:t>、毎日、何を</a:t>
            </a:r>
            <a:r>
              <a:rPr lang="ja-JP" altLang="en-US" u="sng" dirty="0">
                <a:solidFill>
                  <a:srgbClr val="000000"/>
                </a:solidFill>
                <a:latin typeface="News Gothic MT" charset="0"/>
              </a:rPr>
              <a:t>するようにしています</a:t>
            </a:r>
            <a:r>
              <a:rPr lang="ja-JP" altLang="en-US" dirty="0">
                <a:solidFill>
                  <a:srgbClr val="000000"/>
                </a:solidFill>
                <a:latin typeface="News Gothic MT" charset="0"/>
              </a:rPr>
              <a:t>か</a:t>
            </a:r>
            <a:r>
              <a:rPr lang="ja-JP" altLang="en-US" dirty="0" smtClean="0">
                <a:solidFill>
                  <a:srgbClr val="000000"/>
                </a:solidFill>
                <a:latin typeface="News Gothic MT" charset="0"/>
              </a:rPr>
              <a:t>。</a:t>
            </a:r>
            <a:endParaRPr lang="en-US" altLang="ja-JP" dirty="0">
              <a:solidFill>
                <a:srgbClr val="000000"/>
              </a:solidFill>
              <a:latin typeface="News Gothic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442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2_A1_p453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6" y="1636133"/>
            <a:ext cx="8539164" cy="424532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005503" y="3289868"/>
            <a:ext cx="1074648" cy="23556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594640" y="3683159"/>
            <a:ext cx="1485511" cy="3443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594640" y="4027539"/>
            <a:ext cx="1485511" cy="11622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758705" y="3683159"/>
            <a:ext cx="321446" cy="7550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854664" y="4438224"/>
            <a:ext cx="1225487" cy="4072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854664" y="3392589"/>
            <a:ext cx="1225487" cy="17972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747040" y="4920774"/>
            <a:ext cx="1333111" cy="6726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ja-JP" sz="4400" smtClean="0">
                <a:latin typeface="News Gothic MT" charset="0"/>
              </a:rPr>
              <a:t>X</a:t>
            </a:r>
            <a:r>
              <a:rPr lang="ja-JP" altLang="en-US" sz="4400" smtClean="0">
                <a:latin typeface="News Gothic MT" charset="0"/>
              </a:rPr>
              <a:t>ように</a:t>
            </a:r>
            <a:r>
              <a:rPr lang="en-US" altLang="ja-JP" sz="4400" dirty="0" smtClean="0">
                <a:latin typeface="News Gothic MT" charset="0"/>
              </a:rPr>
              <a:t>Y</a:t>
            </a:r>
            <a:br>
              <a:rPr lang="en-US" altLang="ja-JP" sz="4400" dirty="0" smtClean="0">
                <a:latin typeface="News Gothic MT" charset="0"/>
              </a:rPr>
            </a:br>
            <a:r>
              <a:rPr lang="en-US" altLang="ja-JP" sz="2700" dirty="0" smtClean="0">
                <a:latin typeface="News Gothic MT" charset="0"/>
              </a:rPr>
              <a:t>describing what efforts are being made to attain a specific goal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495882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B. </a:t>
            </a:r>
            <a:r>
              <a:rPr kumimoji="1" lang="ja-JP" altLang="en-US" dirty="0" smtClean="0"/>
              <a:t>めいわくなこと</a:t>
            </a:r>
            <a:endParaRPr kumimoji="1" lang="ja-JP" altLang="en-US" dirty="0"/>
          </a:p>
        </p:txBody>
      </p:sp>
      <p:pic>
        <p:nvPicPr>
          <p:cNvPr id="4" name="Picture 3" descr="vocab_B_p439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8543083" cy="472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86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会話練習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buFont typeface="Wingdings" charset="2"/>
              <a:buNone/>
            </a:pPr>
            <a:r>
              <a:rPr lang="en-US" altLang="ja-JP" dirty="0"/>
              <a:t>X</a:t>
            </a:r>
            <a:r>
              <a:rPr lang="ja-JP" altLang="en-US" dirty="0"/>
              <a:t>：</a:t>
            </a:r>
            <a:r>
              <a:rPr lang="ja-JP" altLang="en-US" u="sng" dirty="0"/>
              <a:t>日本語が上手になりたい</a:t>
            </a:r>
            <a:r>
              <a:rPr lang="ja-JP" altLang="en-US" dirty="0"/>
              <a:t>んだけど、どうしたらいいと思う？</a:t>
            </a:r>
            <a:endParaRPr lang="en-US" altLang="ja-JP" dirty="0"/>
          </a:p>
          <a:p>
            <a:pPr marL="609600" indent="-609600">
              <a:buFont typeface="Wingdings" charset="2"/>
              <a:buNone/>
            </a:pPr>
            <a:r>
              <a:rPr lang="en-US" altLang="ja-JP" dirty="0"/>
              <a:t>Y</a:t>
            </a:r>
            <a:r>
              <a:rPr lang="ja-JP" altLang="en-US" dirty="0"/>
              <a:t>：そうだねぇ</a:t>
            </a:r>
            <a:r>
              <a:rPr lang="ja-JP" altLang="en-US" dirty="0" smtClean="0"/>
              <a:t>。</a:t>
            </a:r>
            <a:r>
              <a:rPr lang="ja-JP" altLang="en-US" u="sng" dirty="0" smtClean="0"/>
              <a:t>日本語が上手になる</a:t>
            </a:r>
            <a:r>
              <a:rPr lang="ja-JP" altLang="en-US" dirty="0" smtClean="0">
                <a:solidFill>
                  <a:srgbClr val="FF0000"/>
                </a:solidFill>
              </a:rPr>
              <a:t>ように</a:t>
            </a:r>
            <a:r>
              <a:rPr lang="ja-JP" altLang="en-US" dirty="0" smtClean="0"/>
              <a:t>、</a:t>
            </a:r>
            <a:r>
              <a:rPr lang="ja-JP" altLang="en-US" u="sng" dirty="0" smtClean="0"/>
              <a:t>毎日</a:t>
            </a:r>
            <a:r>
              <a:rPr lang="ja-JP" altLang="en-US" u="sng" dirty="0"/>
              <a:t>日本のテレビを見るようにしたら</a:t>
            </a:r>
            <a:r>
              <a:rPr lang="ja-JP" altLang="en-US" dirty="0"/>
              <a:t>どう？</a:t>
            </a:r>
            <a:endParaRPr lang="en-US" altLang="ja-JP" dirty="0"/>
          </a:p>
          <a:p>
            <a:pPr marL="609600" indent="-609600">
              <a:buFont typeface="Wingdings" charset="2"/>
              <a:buNone/>
            </a:pPr>
            <a:endParaRPr lang="ja-JP" altLang="en-US" dirty="0"/>
          </a:p>
          <a:p>
            <a:pPr marL="609600" indent="-609600">
              <a:buFont typeface="+mj-lt"/>
              <a:buAutoNum type="arabicPeriod"/>
            </a:pPr>
            <a:r>
              <a:rPr lang="ja-JP" altLang="en-US" dirty="0"/>
              <a:t>日本語が上手になる。</a:t>
            </a:r>
            <a:endParaRPr lang="en-US" altLang="ja-JP" dirty="0"/>
          </a:p>
          <a:p>
            <a:pPr marL="609600" indent="-609600">
              <a:buFont typeface="+mj-lt"/>
              <a:buAutoNum type="arabicPeriod"/>
            </a:pPr>
            <a:r>
              <a:rPr lang="ja-JP" altLang="en-US" dirty="0"/>
              <a:t>健康</a:t>
            </a:r>
            <a:r>
              <a:rPr lang="en-US" altLang="ja-JP" dirty="0"/>
              <a:t>(</a:t>
            </a:r>
            <a:r>
              <a:rPr lang="ja-JP" altLang="en-US" dirty="0"/>
              <a:t>けんこう</a:t>
            </a:r>
            <a:r>
              <a:rPr lang="en-US" altLang="ja-JP" dirty="0"/>
              <a:t>)</a:t>
            </a:r>
            <a:r>
              <a:rPr lang="ja-JP" altLang="en-US" dirty="0"/>
              <a:t>になる。</a:t>
            </a:r>
            <a:endParaRPr lang="en-US" altLang="ja-JP" dirty="0"/>
          </a:p>
          <a:p>
            <a:pPr marL="609600" indent="-609600">
              <a:buFont typeface="+mj-lt"/>
              <a:buAutoNum type="arabicPeriod"/>
            </a:pPr>
            <a:r>
              <a:rPr lang="ja-JP" altLang="en-US" dirty="0"/>
              <a:t>いい成績</a:t>
            </a:r>
            <a:r>
              <a:rPr lang="en-US" altLang="ja-JP" dirty="0"/>
              <a:t>(</a:t>
            </a:r>
            <a:r>
              <a:rPr lang="ja-JP" altLang="en-US" dirty="0"/>
              <a:t>せいせき</a:t>
            </a:r>
            <a:r>
              <a:rPr lang="en-US" altLang="ja-JP" dirty="0"/>
              <a:t>)</a:t>
            </a:r>
            <a:r>
              <a:rPr lang="ja-JP" altLang="en-US" dirty="0"/>
              <a:t>がとりたい</a:t>
            </a:r>
            <a:r>
              <a:rPr lang="ja-JP" altLang="en-US" dirty="0" smtClean="0"/>
              <a:t>。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8987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文</a:t>
            </a:r>
            <a:r>
              <a:rPr lang="ja-JP" altLang="en-US" smtClean="0"/>
              <a:t>法３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dirty="0" smtClean="0"/>
              <a:t>Expressing unchanged conditions </a:t>
            </a:r>
          </a:p>
          <a:p>
            <a:pPr marL="342900" indent="-342900"/>
            <a:r>
              <a:rPr lang="en-US" dirty="0" smtClean="0"/>
              <a:t>using </a:t>
            </a:r>
            <a:r>
              <a:rPr lang="ja-JP" altLang="en-US" smtClean="0"/>
              <a:t>～まま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〜</a:t>
            </a:r>
            <a:r>
              <a:rPr kumimoji="1" lang="ja-JP" altLang="en-US" dirty="0" smtClean="0"/>
              <a:t>まま</a:t>
            </a:r>
            <a:endParaRPr kumimoji="1" lang="ja-JP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14800" y="1600200"/>
            <a:ext cx="4800600" cy="1600200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近所のめいわくになるから、まどを開けた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まま</a:t>
            </a:r>
            <a:r>
              <a:rPr kumimoji="1" lang="ja-JP" altLang="en-US" sz="2800" dirty="0" smtClean="0"/>
              <a:t>、さわがないほうがいいよ。</a:t>
            </a:r>
            <a:endParaRPr kumimoji="1" lang="ja-JP" altLang="en-US" sz="2800" dirty="0"/>
          </a:p>
        </p:txBody>
      </p:sp>
      <p:pic>
        <p:nvPicPr>
          <p:cNvPr id="6" name="Picture 5" descr="la_10_0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08"/>
          <a:stretch/>
        </p:blipFill>
        <p:spPr>
          <a:xfrm>
            <a:off x="990600" y="1524000"/>
            <a:ext cx="2846157" cy="2789879"/>
          </a:xfrm>
          <a:prstGeom prst="rect">
            <a:avLst/>
          </a:prstGeom>
        </p:spPr>
      </p:pic>
      <p:pic>
        <p:nvPicPr>
          <p:cNvPr id="8" name="Picture 7" descr="la_08_3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495800"/>
            <a:ext cx="2732126" cy="2050756"/>
          </a:xfrm>
          <a:prstGeom prst="rect">
            <a:avLst/>
          </a:prstGeom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4191000" y="4724400"/>
            <a:ext cx="4953000" cy="157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kumimoji="1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kumimoji="1"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 smtClean="0"/>
              <a:t>あ、つくえの上にさいふがおいた</a:t>
            </a:r>
            <a:r>
              <a:rPr lang="ja-JP" altLang="en-US" sz="2800" dirty="0" smtClean="0">
                <a:solidFill>
                  <a:srgbClr val="FF0000"/>
                </a:solidFill>
              </a:rPr>
              <a:t>まま</a:t>
            </a:r>
            <a:r>
              <a:rPr lang="ja-JP" altLang="en-US" sz="2800" dirty="0" smtClean="0">
                <a:solidFill>
                  <a:schemeClr val="tx1"/>
                </a:solidFill>
              </a:rPr>
              <a:t>だよ。ぬすまれちゃうよ</a:t>
            </a:r>
            <a:r>
              <a:rPr lang="ja-JP" altLang="en-US" sz="2800" dirty="0" smtClean="0"/>
              <a:t>。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6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〜</a:t>
            </a:r>
            <a:r>
              <a:rPr kumimoji="1" lang="ja-JP" altLang="en-US" dirty="0" smtClean="0"/>
              <a:t>まま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まま</a:t>
            </a:r>
            <a:r>
              <a:rPr lang="en-US" altLang="ja-JP" dirty="0"/>
              <a:t> </a:t>
            </a:r>
            <a:r>
              <a:rPr lang="en-US" altLang="ja-JP" dirty="0" smtClean="0"/>
              <a:t>(noun) --- expresses a lack of change in something</a:t>
            </a:r>
          </a:p>
          <a:p>
            <a:r>
              <a:rPr lang="en-US" altLang="ja-JP" dirty="0" smtClean="0"/>
              <a:t>It can be translated in a variety of ways in English.</a:t>
            </a:r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まどを開けた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まま</a:t>
            </a:r>
            <a:r>
              <a:rPr kumimoji="1" lang="ja-JP" altLang="en-US" dirty="0" smtClean="0"/>
              <a:t>、寝てしまった。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	I slept with the window open.</a:t>
            </a:r>
          </a:p>
          <a:p>
            <a:r>
              <a:rPr kumimoji="1" lang="ja-JP" altLang="en-US" dirty="0" smtClean="0"/>
              <a:t>その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まま</a:t>
            </a:r>
            <a:r>
              <a:rPr kumimoji="1" lang="ja-JP" altLang="en-US" dirty="0" smtClean="0"/>
              <a:t>来て下さい。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	Please come as you are.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8578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〜</a:t>
            </a:r>
            <a:r>
              <a:rPr kumimoji="1" lang="ja-JP" altLang="en-US" dirty="0" smtClean="0"/>
              <a:t>まま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まま</a:t>
            </a:r>
            <a:r>
              <a:rPr lang="en-US" altLang="ja-JP" dirty="0" smtClean="0"/>
              <a:t> works like a regular noun.</a:t>
            </a:r>
          </a:p>
        </p:txBody>
      </p:sp>
      <p:pic>
        <p:nvPicPr>
          <p:cNvPr id="4" name="Picture 3" descr="G3_p454.pn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951"/>
          <a:stretch/>
        </p:blipFill>
        <p:spPr>
          <a:xfrm>
            <a:off x="935091" y="2430416"/>
            <a:ext cx="7511861" cy="273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07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〜</a:t>
            </a:r>
            <a:r>
              <a:rPr kumimoji="1" lang="ja-JP" altLang="en-US" dirty="0" smtClean="0"/>
              <a:t>まま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It can be modified by a noun, an adjective or a verb.</a:t>
            </a:r>
            <a:endParaRPr kumimoji="1" lang="ja-JP" altLang="en-US" dirty="0"/>
          </a:p>
        </p:txBody>
      </p:sp>
      <p:pic>
        <p:nvPicPr>
          <p:cNvPr id="4" name="Picture 3" descr="G3_p454.pn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018"/>
          <a:stretch/>
        </p:blipFill>
        <p:spPr>
          <a:xfrm>
            <a:off x="119596" y="1659845"/>
            <a:ext cx="8978863" cy="1815071"/>
          </a:xfrm>
          <a:prstGeom prst="rect">
            <a:avLst/>
          </a:prstGeom>
        </p:spPr>
      </p:pic>
      <p:pic>
        <p:nvPicPr>
          <p:cNvPr id="5" name="Picture 4" descr="G3_p455.pn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90" y="3248793"/>
            <a:ext cx="8188758" cy="264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58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〜</a:t>
            </a:r>
            <a:r>
              <a:rPr kumimoji="1" lang="ja-JP" altLang="en-US" dirty="0" smtClean="0"/>
              <a:t>まま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kumimoji="1" lang="ja-JP" altLang="en-US" dirty="0" smtClean="0"/>
              <a:t>＿＿＿にてきとうな言葉を入れて下さい。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457200" indent="-457200">
              <a:buFont typeface="+mj-lt"/>
              <a:buAutoNum type="arabicPeriod"/>
            </a:pPr>
            <a:r>
              <a:rPr lang="ja-JP" altLang="en-US" dirty="0" smtClean="0"/>
              <a:t>＿＿＿＿＿まま寝たら、かぜをひいてしまった。</a:t>
            </a:r>
            <a:endParaRPr lang="en-US" altLang="ja-JP" dirty="0" smtClean="0"/>
          </a:p>
          <a:p>
            <a:pPr marL="457200" indent="-457200">
              <a:buFont typeface="+mj-lt"/>
              <a:buAutoNum type="arabicPeriod"/>
            </a:pPr>
            <a:r>
              <a:rPr lang="ja-JP" altLang="en-US" dirty="0" smtClean="0"/>
              <a:t>＿＿＿＿＿まま食べないほうがいいよ。おなかが痛くなるよ。</a:t>
            </a:r>
            <a:endParaRPr lang="en-US" altLang="ja-JP" dirty="0" smtClean="0"/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dirty="0" smtClean="0"/>
              <a:t>＿＿＿＿＿まま学校に来たので、みんなに笑われてしまった。</a:t>
            </a:r>
            <a:endParaRPr kumimoji="1" lang="en-US" altLang="ja-JP" dirty="0" smtClean="0"/>
          </a:p>
          <a:p>
            <a:pPr marL="457200" indent="-457200">
              <a:buFont typeface="+mj-lt"/>
              <a:buAutoNum type="arabicPeriod"/>
            </a:pPr>
            <a:r>
              <a:rPr lang="ja-JP" altLang="en-US" dirty="0"/>
              <a:t>部屋をかたづけないまま＿＿＿＿から、＿＿＿＿。</a:t>
            </a: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dirty="0" smtClean="0"/>
              <a:t>文法が分からないまま＿＿＿＿＿と、＿＿＿＿。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6202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〜</a:t>
            </a:r>
            <a:r>
              <a:rPr lang="ja-JP" altLang="en-US" dirty="0" smtClean="0"/>
              <a:t>まま</a:t>
            </a:r>
            <a:endParaRPr kumimoji="1" lang="ja-JP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kumimoji="1" lang="ja-JP" altLang="en-US" dirty="0" smtClean="0"/>
              <a:t>状況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じょうきょう</a:t>
            </a:r>
            <a:r>
              <a:rPr kumimoji="1" lang="en-US" altLang="ja-JP" dirty="0" smtClean="0"/>
              <a:t>situation)</a:t>
            </a:r>
            <a:r>
              <a:rPr kumimoji="1" lang="ja-JP" altLang="en-US" dirty="0" smtClean="0"/>
              <a:t>：手紙を書きましたが、その後、出していません。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en-US" altLang="ja-JP" dirty="0" smtClean="0"/>
              <a:t>X</a:t>
            </a:r>
            <a:r>
              <a:rPr kumimoji="1" lang="ja-JP" altLang="en-US" dirty="0" smtClean="0"/>
              <a:t>：手紙、もう出した？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Y</a:t>
            </a:r>
            <a:r>
              <a:rPr lang="ja-JP" altLang="en-US" dirty="0" smtClean="0"/>
              <a:t>：ううん、</a:t>
            </a:r>
            <a:r>
              <a:rPr lang="ja-JP" altLang="en-US" u="sng" dirty="0" smtClean="0"/>
              <a:t>書いた</a:t>
            </a:r>
            <a:r>
              <a:rPr lang="ja-JP" altLang="en-US" dirty="0" smtClean="0">
                <a:solidFill>
                  <a:srgbClr val="FF0000"/>
                </a:solidFill>
              </a:rPr>
              <a:t>まま</a:t>
            </a:r>
            <a:r>
              <a:rPr lang="ja-JP" altLang="en-US" dirty="0" smtClean="0"/>
              <a:t>、まだ出してない。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dirty="0" smtClean="0"/>
              <a:t>窓を開けましたが、その後、しめていません。</a:t>
            </a:r>
            <a:endParaRPr lang="en-US" altLang="ja-JP" dirty="0" smtClean="0"/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dirty="0" smtClean="0"/>
              <a:t>車をぬすまれたが、その後、見つかっていません</a:t>
            </a:r>
            <a:r>
              <a:rPr kumimoji="1" lang="en-US" altLang="ja-JP" dirty="0" smtClean="0"/>
              <a:t>(not be found)</a:t>
            </a:r>
            <a:r>
              <a:rPr kumimoji="1" lang="ja-JP" altLang="en-US" dirty="0" smtClean="0"/>
              <a:t>。</a:t>
            </a:r>
            <a:endParaRPr kumimoji="1" lang="en-US" altLang="ja-JP" dirty="0" smtClean="0"/>
          </a:p>
          <a:p>
            <a:pPr marL="457200" indent="-457200">
              <a:buFont typeface="+mj-lt"/>
              <a:buAutoNum type="arabicPeriod"/>
            </a:pPr>
            <a:r>
              <a:rPr lang="ja-JP" altLang="en-US" dirty="0" smtClean="0"/>
              <a:t>こくばんに落書きをしましたが、その後、消していません。</a:t>
            </a:r>
            <a:endParaRPr lang="en-US" altLang="ja-JP" dirty="0" smtClean="0"/>
          </a:p>
          <a:p>
            <a:pPr marL="457200" indent="-457200">
              <a:buFont typeface="+mj-lt"/>
              <a:buAutoNum type="arabicPeriod"/>
            </a:pPr>
            <a:r>
              <a:rPr lang="ja-JP" altLang="en-US" dirty="0" smtClean="0"/>
              <a:t>服がよごれましたが、その後、洗っていません。</a:t>
            </a:r>
            <a:endParaRPr lang="en-US" altLang="ja-JP" dirty="0" smtClean="0"/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dirty="0" smtClean="0"/>
              <a:t>部屋がきたなかったですが、今もきたないです。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711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〜</a:t>
            </a:r>
            <a:r>
              <a:rPr kumimoji="1" lang="ja-JP" altLang="en-US" dirty="0" smtClean="0"/>
              <a:t>まま</a:t>
            </a:r>
            <a:endParaRPr kumimoji="1" lang="ja-JP" altLang="en-US" dirty="0"/>
          </a:p>
        </p:txBody>
      </p:sp>
      <p:pic>
        <p:nvPicPr>
          <p:cNvPr id="5" name="Picture 4" descr="G3_A3_p456.pn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47" r="25654" b="65610"/>
          <a:stretch/>
        </p:blipFill>
        <p:spPr>
          <a:xfrm>
            <a:off x="4291804" y="1676400"/>
            <a:ext cx="4852196" cy="2027163"/>
          </a:xfrm>
          <a:prstGeom prst="rect">
            <a:avLst/>
          </a:prstGeom>
        </p:spPr>
      </p:pic>
      <p:pic>
        <p:nvPicPr>
          <p:cNvPr id="6" name="Picture 5" descr="la_10_26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35382"/>
            <a:ext cx="3124200" cy="20342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3962400"/>
            <a:ext cx="4124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ja-JP" dirty="0"/>
              <a:t>2</a:t>
            </a:r>
            <a:r>
              <a:rPr kumimoji="1" lang="en-US" altLang="ja-JP" dirty="0" smtClean="0"/>
              <a:t>. </a:t>
            </a:r>
            <a:r>
              <a:rPr kumimoji="1" lang="ja-JP" altLang="en-US" dirty="0" smtClean="0"/>
              <a:t>女の人</a:t>
            </a:r>
            <a:r>
              <a:rPr kumimoji="1" lang="en-US" altLang="ja-JP" dirty="0" smtClean="0"/>
              <a:t>→</a:t>
            </a:r>
            <a:r>
              <a:rPr kumimoji="1" lang="ja-JP" altLang="en-US" dirty="0" smtClean="0"/>
              <a:t>おまわりさん</a:t>
            </a:r>
            <a:r>
              <a:rPr kumimoji="1" lang="en-US" altLang="ja-JP" dirty="0" smtClean="0"/>
              <a:t>(police officer)</a:t>
            </a:r>
            <a:endParaRPr kumimoji="1" lang="ja-JP" altLang="en-US" dirty="0"/>
          </a:p>
        </p:txBody>
      </p:sp>
      <p:pic>
        <p:nvPicPr>
          <p:cNvPr id="14" name="Picture 13" descr="la_10_3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329188"/>
            <a:ext cx="3276600" cy="25288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3400" y="1524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1. </a:t>
            </a:r>
            <a:r>
              <a:rPr kumimoji="1" lang="ja-JP" altLang="en-US" dirty="0" smtClean="0"/>
              <a:t>友達</a:t>
            </a:r>
            <a:endParaRPr kumimoji="1" lang="ja-JP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11853" y="4572000"/>
            <a:ext cx="47307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女：おまわりさん、見てください、このかべ。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お：うーん。だれかが車をぶつけたまま、</a:t>
            </a:r>
            <a:endParaRPr kumimoji="1" lang="en-US" altLang="ja-JP" sz="2000" dirty="0" smtClean="0"/>
          </a:p>
          <a:p>
            <a:r>
              <a:rPr kumimoji="1" lang="ja-JP" altLang="ja-JP" sz="2000" dirty="0"/>
              <a:t>　</a:t>
            </a:r>
            <a:r>
              <a:rPr kumimoji="1" lang="ja-JP" altLang="en-US" sz="2000" dirty="0" smtClean="0"/>
              <a:t>　にげたようですね。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女：もう、ほんとにめいわくだわ！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97277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〜</a:t>
            </a:r>
            <a:r>
              <a:rPr kumimoji="1" lang="ja-JP" altLang="en-US" dirty="0" smtClean="0"/>
              <a:t>まま</a:t>
            </a:r>
            <a:endParaRPr kumimoji="1" lang="ja-JP" altLang="en-US" dirty="0"/>
          </a:p>
        </p:txBody>
      </p:sp>
      <p:pic>
        <p:nvPicPr>
          <p:cNvPr id="7" name="Picture 6" descr="la_10_3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3105953" cy="2557844"/>
          </a:xfrm>
          <a:prstGeom prst="rect">
            <a:avLst/>
          </a:prstGeom>
        </p:spPr>
      </p:pic>
      <p:pic>
        <p:nvPicPr>
          <p:cNvPr id="9" name="Picture 8" descr="la_10_3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72000"/>
            <a:ext cx="2647424" cy="1923019"/>
          </a:xfrm>
          <a:prstGeom prst="rect">
            <a:avLst/>
          </a:prstGeom>
        </p:spPr>
      </p:pic>
      <p:pic>
        <p:nvPicPr>
          <p:cNvPr id="10" name="Picture 9" descr="la_10_3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343400"/>
            <a:ext cx="2771331" cy="20701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152400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ja-JP" dirty="0"/>
              <a:t>3</a:t>
            </a:r>
            <a:r>
              <a:rPr kumimoji="1" lang="en-US" altLang="ja-JP" dirty="0" smtClean="0"/>
              <a:t>. </a:t>
            </a:r>
            <a:r>
              <a:rPr kumimoji="1" lang="ja-JP" altLang="en-US" dirty="0" smtClean="0"/>
              <a:t>母</a:t>
            </a:r>
            <a:r>
              <a:rPr kumimoji="1" lang="en-US" altLang="ja-JP" dirty="0" smtClean="0"/>
              <a:t>→</a:t>
            </a:r>
            <a:r>
              <a:rPr kumimoji="1" lang="ja-JP" altLang="en-US" dirty="0" smtClean="0"/>
              <a:t>子供</a:t>
            </a:r>
            <a:endParaRPr kumimoji="1" lang="ja-JP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426720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ja-JP" dirty="0"/>
              <a:t>4</a:t>
            </a:r>
            <a:r>
              <a:rPr kumimoji="1" lang="en-US" altLang="ja-JP" dirty="0" smtClean="0"/>
              <a:t>. </a:t>
            </a:r>
            <a:r>
              <a:rPr kumimoji="1" lang="ja-JP" altLang="en-US" dirty="0" smtClean="0"/>
              <a:t>母</a:t>
            </a:r>
            <a:r>
              <a:rPr kumimoji="1" lang="en-US" altLang="ja-JP" dirty="0" smtClean="0"/>
              <a:t>→</a:t>
            </a:r>
            <a:r>
              <a:rPr kumimoji="1" lang="ja-JP" altLang="en-US" dirty="0" smtClean="0"/>
              <a:t>子供</a:t>
            </a:r>
            <a:endParaRPr kumimoji="1" lang="ja-JP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72703" y="3783636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ja-JP" dirty="0"/>
              <a:t>5</a:t>
            </a:r>
            <a:r>
              <a:rPr kumimoji="1" lang="en-US" altLang="ja-JP" dirty="0" smtClean="0"/>
              <a:t>. </a:t>
            </a:r>
            <a:r>
              <a:rPr kumimoji="1" lang="ja-JP" altLang="en-US" dirty="0" smtClean="0"/>
              <a:t>先生</a:t>
            </a:r>
            <a:r>
              <a:rPr kumimoji="1" lang="en-US" altLang="ja-JP" dirty="0" smtClean="0"/>
              <a:t>→</a:t>
            </a:r>
            <a:r>
              <a:rPr kumimoji="1" lang="ja-JP" altLang="en-US" dirty="0" smtClean="0"/>
              <a:t>学生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59085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B. </a:t>
            </a:r>
            <a:r>
              <a:rPr kumimoji="1" lang="ja-JP" altLang="en-US" dirty="0" smtClean="0"/>
              <a:t>めいわくなこと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439</a:t>
            </a:r>
            <a:r>
              <a:rPr kumimoji="1" lang="ja-JP" altLang="en-US" dirty="0" smtClean="0"/>
              <a:t>ページから言葉をえらんで＿＿に入れて下さい。</a:t>
            </a:r>
            <a:endParaRPr kumimoji="1" lang="en-US" altLang="ja-JP" dirty="0" smtClean="0"/>
          </a:p>
          <a:p>
            <a:pPr marL="457200" indent="-457200">
              <a:buFont typeface="+mj-lt"/>
              <a:buAutoNum type="arabicPeriod"/>
            </a:pPr>
            <a:r>
              <a:rPr lang="ja-JP" altLang="en-US" dirty="0" smtClean="0"/>
              <a:t>ぼくは彼女</a:t>
            </a:r>
            <a:r>
              <a:rPr lang="en-US" altLang="ja-JP" dirty="0" smtClean="0"/>
              <a:t>(</a:t>
            </a:r>
            <a:r>
              <a:rPr lang="ja-JP" altLang="en-US" dirty="0" smtClean="0"/>
              <a:t>かのじょ</a:t>
            </a:r>
            <a:r>
              <a:rPr lang="en-US" altLang="ja-JP" dirty="0" smtClean="0"/>
              <a:t>)</a:t>
            </a:r>
            <a:r>
              <a:rPr lang="ja-JP" altLang="en-US" dirty="0" smtClean="0"/>
              <a:t>が好きだから、＿＿＿＿てしまう。</a:t>
            </a:r>
            <a:endParaRPr lang="en-US" altLang="ja-JP" dirty="0" smtClean="0"/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dirty="0" smtClean="0"/>
              <a:t>教室のかべに＿＿＿＿＿て、先生にしかられた。</a:t>
            </a:r>
            <a:endParaRPr kumimoji="1" lang="en-US" altLang="ja-JP" dirty="0" smtClean="0"/>
          </a:p>
          <a:p>
            <a:pPr marL="457200" indent="-457200">
              <a:buFont typeface="+mj-lt"/>
              <a:buAutoNum type="arabicPeriod"/>
            </a:pPr>
            <a:r>
              <a:rPr lang="ja-JP" altLang="en-US" dirty="0" smtClean="0"/>
              <a:t>となりの人が夜中</a:t>
            </a:r>
            <a:r>
              <a:rPr lang="en-US" altLang="ja-JP" dirty="0" smtClean="0"/>
              <a:t>(</a:t>
            </a:r>
            <a:r>
              <a:rPr lang="ja-JP" altLang="en-US" dirty="0" smtClean="0"/>
              <a:t>よなか</a:t>
            </a:r>
            <a:r>
              <a:rPr lang="en-US" altLang="ja-JP" dirty="0" smtClean="0"/>
              <a:t>)</a:t>
            </a:r>
            <a:r>
              <a:rPr lang="ja-JP" altLang="en-US" dirty="0" smtClean="0"/>
              <a:t>にパーティーをして＿＿＿＿ので、寝られない。</a:t>
            </a:r>
            <a:endParaRPr lang="en-US" altLang="ja-JP" dirty="0" smtClean="0"/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dirty="0" smtClean="0"/>
              <a:t>雨の日に道を歩いていたら、車に服を＿＿＿＿た。</a:t>
            </a:r>
            <a:endParaRPr kumimoji="1" lang="en-US" altLang="ja-JP" dirty="0" smtClean="0"/>
          </a:p>
          <a:p>
            <a:pPr marL="457200" indent="-457200">
              <a:buFont typeface="+mj-lt"/>
              <a:buAutoNum type="arabicPeriod"/>
            </a:pPr>
            <a:r>
              <a:rPr lang="ja-JP" altLang="en-US" dirty="0" smtClean="0"/>
              <a:t>あの学生は毎日授業に＿＿＿＿ので、先生が困っている。</a:t>
            </a:r>
            <a:endParaRPr lang="en-US" altLang="ja-JP" dirty="0" smtClean="0"/>
          </a:p>
          <a:p>
            <a:pPr marL="457200" indent="-457200">
              <a:buFont typeface="+mj-lt"/>
              <a:buAutoNum type="arabicPeriod"/>
            </a:pPr>
            <a:r>
              <a:rPr lang="ja-JP" altLang="en-US" dirty="0" smtClean="0"/>
              <a:t>寝られないから、夜、ピアノを＿＿＿＿でくれない？</a:t>
            </a:r>
            <a:endParaRPr lang="en-US" altLang="ja-JP" dirty="0" smtClean="0"/>
          </a:p>
          <a:p>
            <a:pPr marL="457200" indent="-457200">
              <a:buFont typeface="+mj-lt"/>
              <a:buAutoNum type="arabicPeriod"/>
            </a:pPr>
            <a:r>
              <a:rPr lang="ja-JP" altLang="en-US" dirty="0" smtClean="0"/>
              <a:t>子供が友達に頭を＿＿＿＿て、ないている。</a:t>
            </a:r>
            <a:endParaRPr lang="en-US" altLang="ja-JP" dirty="0" smtClean="0"/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dirty="0" smtClean="0"/>
              <a:t>赤ちゃんが寝ているので、音を＿＿＿＿で。</a:t>
            </a:r>
            <a:endParaRPr kumimoji="1" lang="en-US" altLang="ja-JP" dirty="0" smtClean="0"/>
          </a:p>
          <a:p>
            <a:pPr marL="457200" indent="-457200">
              <a:buFont typeface="+mj-lt"/>
              <a:buAutoNum type="arabicPeriod"/>
            </a:pPr>
            <a:r>
              <a:rPr lang="ja-JP" altLang="en-US" dirty="0" smtClean="0"/>
              <a:t>人に＿＿＿＿を＿＿＿たら、あやまらなければいけない。</a:t>
            </a:r>
            <a:endParaRPr kumimoji="1" lang="ja-JP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20574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からかっ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236220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らくがきをし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200" y="2743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さわぐ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35814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よごされ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39624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おくれる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47244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ひかない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51054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たたかれ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54864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たてない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58674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めいわく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59436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かけ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26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文</a:t>
            </a:r>
            <a:r>
              <a:rPr lang="ja-JP" altLang="en-US" smtClean="0"/>
              <a:t>法４</a:t>
            </a:r>
            <a:r>
              <a:rPr lang="en-US" altLang="ja-JP" dirty="0" smtClean="0"/>
              <a:t>-A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dirty="0" smtClean="0"/>
              <a:t>Using the conditional </a:t>
            </a:r>
            <a:r>
              <a:rPr lang="ja-JP" altLang="en-US" smtClean="0"/>
              <a:t>～ても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〜</a:t>
            </a:r>
            <a:r>
              <a:rPr lang="ja-JP" altLang="en-US" dirty="0" smtClean="0"/>
              <a:t>て</a:t>
            </a:r>
            <a:r>
              <a:rPr lang="ja-JP" altLang="en-US" smtClean="0"/>
              <a:t>も</a:t>
            </a:r>
            <a:r>
              <a:rPr lang="en-US" altLang="ja-JP" dirty="0" smtClean="0"/>
              <a:t> </a:t>
            </a:r>
            <a:br>
              <a:rPr lang="en-US" altLang="ja-JP" dirty="0" smtClean="0"/>
            </a:br>
            <a:r>
              <a:rPr lang="en-US" altLang="ja-JP" dirty="0" smtClean="0"/>
              <a:t>even if; even though</a:t>
            </a:r>
            <a:endParaRPr kumimoji="1" lang="ja-JP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19600" y="1600200"/>
            <a:ext cx="4495800" cy="213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 smtClean="0"/>
              <a:t>X</a:t>
            </a:r>
            <a:r>
              <a:rPr kumimoji="1" lang="ja-JP" altLang="en-US" sz="2400" dirty="0" smtClean="0"/>
              <a:t>：となり、うるさいね。文句を言わないの？</a:t>
            </a:r>
            <a:endParaRPr kumimoji="1" lang="en-US" altLang="ja-JP" sz="2400" dirty="0" smtClean="0"/>
          </a:p>
          <a:p>
            <a:pPr marL="0" indent="0">
              <a:buNone/>
            </a:pPr>
            <a:r>
              <a:rPr lang="en-US" altLang="ja-JP" sz="2400" dirty="0" smtClean="0"/>
              <a:t>Y</a:t>
            </a:r>
            <a:r>
              <a:rPr lang="ja-JP" altLang="en-US" sz="2400" dirty="0" smtClean="0"/>
              <a:t>：となり、やくざみたいな人たちなんだ。</a:t>
            </a:r>
            <a:r>
              <a:rPr lang="ja-JP" altLang="en-US" sz="2400" dirty="0" smtClean="0">
                <a:solidFill>
                  <a:srgbClr val="FF0000"/>
                </a:solidFill>
              </a:rPr>
              <a:t>うるさくても</a:t>
            </a:r>
            <a:r>
              <a:rPr lang="ja-JP" altLang="en-US" sz="2400" dirty="0" smtClean="0"/>
              <a:t>、こわいから何も言えないよ。</a:t>
            </a:r>
            <a:endParaRPr kumimoji="1" lang="ja-JP" altLang="en-US" sz="2400" dirty="0"/>
          </a:p>
        </p:txBody>
      </p:sp>
      <p:pic>
        <p:nvPicPr>
          <p:cNvPr id="6" name="Picture 5" descr="la_10_0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2915820" cy="1811854"/>
          </a:xfrm>
          <a:prstGeom prst="rect">
            <a:avLst/>
          </a:prstGeom>
        </p:spPr>
      </p:pic>
      <p:pic>
        <p:nvPicPr>
          <p:cNvPr id="7" name="Picture 6" descr="la_10_09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67200"/>
            <a:ext cx="4219822" cy="2268775"/>
          </a:xfrm>
          <a:prstGeom prst="rect">
            <a:avLst/>
          </a:prstGeom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4546600" y="4089399"/>
            <a:ext cx="4305300" cy="2268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kumimoji="1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kumimoji="1"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r>
              <a:rPr lang="en-US" altLang="ja-JP" dirty="0" smtClean="0">
                <a:latin typeface="+mn-ea"/>
              </a:rPr>
              <a:t>X</a:t>
            </a:r>
            <a:r>
              <a:rPr lang="ja-JP" altLang="en-US" dirty="0" smtClean="0">
                <a:latin typeface="+mn-ea"/>
              </a:rPr>
              <a:t>：今日もクラスメートにからかわれていたわね。</a:t>
            </a:r>
            <a:endParaRPr lang="en-US" altLang="ja-JP" dirty="0" smtClean="0">
              <a:latin typeface="+mn-ea"/>
            </a:endParaRPr>
          </a:p>
          <a:p>
            <a:pPr marL="0" indent="0">
              <a:buFont typeface="Rage Italic" pitchFamily="66" charset="0"/>
              <a:buNone/>
            </a:pPr>
            <a:r>
              <a:rPr lang="en-US" altLang="ja-JP" dirty="0" smtClean="0">
                <a:latin typeface="+mn-ea"/>
              </a:rPr>
              <a:t>Y</a:t>
            </a:r>
            <a:r>
              <a:rPr lang="ja-JP" altLang="en-US" dirty="0" smtClean="0">
                <a:latin typeface="+mn-ea"/>
              </a:rPr>
              <a:t>：うん、でも、いいの。</a:t>
            </a:r>
            <a:endParaRPr lang="en-US" altLang="ja-JP" dirty="0" smtClean="0">
              <a:latin typeface="+mn-ea"/>
            </a:endParaRPr>
          </a:p>
          <a:p>
            <a:pPr marL="0" indent="0">
              <a:buFont typeface="Rage Italic" pitchFamily="66" charset="0"/>
              <a:buNone/>
            </a:pPr>
            <a:r>
              <a:rPr lang="ja-JP" altLang="ja-JP" dirty="0">
                <a:solidFill>
                  <a:srgbClr val="FF0000"/>
                </a:solidFill>
                <a:latin typeface="+mn-ea"/>
              </a:rPr>
              <a:t>　</a:t>
            </a:r>
            <a:r>
              <a:rPr lang="ja-JP" altLang="en-US" dirty="0" smtClean="0">
                <a:solidFill>
                  <a:srgbClr val="FF0000"/>
                </a:solidFill>
                <a:latin typeface="+mn-ea"/>
              </a:rPr>
              <a:t>からかわれても</a:t>
            </a:r>
            <a:r>
              <a:rPr lang="ja-JP" altLang="en-US" dirty="0" smtClean="0">
                <a:latin typeface="+mn-ea"/>
              </a:rPr>
              <a:t>、彼</a:t>
            </a:r>
            <a:r>
              <a:rPr lang="en-US" altLang="ja-JP" dirty="0" smtClean="0">
                <a:latin typeface="+mn-ea"/>
              </a:rPr>
              <a:t>(</a:t>
            </a:r>
            <a:r>
              <a:rPr lang="ja-JP" altLang="en-US" dirty="0" smtClean="0">
                <a:latin typeface="+mn-ea"/>
              </a:rPr>
              <a:t>かれ</a:t>
            </a:r>
            <a:r>
              <a:rPr lang="en-US" altLang="ja-JP" dirty="0" smtClean="0">
                <a:latin typeface="+mn-ea"/>
              </a:rPr>
              <a:t>)</a:t>
            </a:r>
            <a:r>
              <a:rPr lang="ja-JP" altLang="en-US" dirty="0" smtClean="0">
                <a:latin typeface="+mn-ea"/>
              </a:rPr>
              <a:t>といっしょなら、だいじょうぶ。</a:t>
            </a:r>
            <a:endParaRPr lang="en-US" altLang="ja-JP" dirty="0" smtClean="0">
              <a:latin typeface="+mn-ea"/>
            </a:endParaRPr>
          </a:p>
          <a:p>
            <a:pPr marL="0" indent="0">
              <a:buFont typeface="Rage Italic" pitchFamily="66" charset="0"/>
              <a:buNone/>
            </a:pPr>
            <a:r>
              <a:rPr lang="en-US" altLang="ja-JP" dirty="0" smtClean="0">
                <a:latin typeface="+mn-ea"/>
              </a:rPr>
              <a:t>X</a:t>
            </a:r>
            <a:r>
              <a:rPr lang="ja-JP" altLang="en-US" dirty="0" smtClean="0">
                <a:latin typeface="+mn-ea"/>
              </a:rPr>
              <a:t>：ああ、そう。よかったね。</a:t>
            </a:r>
            <a:endParaRPr lang="ja-JP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64986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〜</a:t>
            </a:r>
            <a:r>
              <a:rPr kumimoji="1" lang="ja-JP" altLang="en-US" dirty="0" smtClean="0"/>
              <a:t>ても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The conditional </a:t>
            </a:r>
            <a:r>
              <a:rPr kumimoji="1" lang="ja-JP" altLang="en-US" dirty="0" smtClean="0"/>
              <a:t>ても</a:t>
            </a:r>
            <a:r>
              <a:rPr kumimoji="1" lang="en-US" altLang="ja-JP" dirty="0" smtClean="0"/>
              <a:t> expresses future and hypothetical conditions.</a:t>
            </a:r>
          </a:p>
          <a:p>
            <a:pPr lvl="1"/>
            <a:r>
              <a:rPr lang="ja-JP" altLang="en-US" dirty="0" smtClean="0"/>
              <a:t>好きだから、お金が</a:t>
            </a:r>
            <a:r>
              <a:rPr lang="ja-JP" altLang="en-US" u="sng" dirty="0" smtClean="0"/>
              <a:t>なくても</a:t>
            </a:r>
            <a:r>
              <a:rPr lang="ja-JP" altLang="en-US" dirty="0" smtClean="0"/>
              <a:t>結婚します。</a:t>
            </a:r>
            <a:endParaRPr lang="en-US" altLang="ja-JP" dirty="0" smtClean="0"/>
          </a:p>
          <a:p>
            <a:pPr marL="329184" lvl="1" indent="0">
              <a:buNone/>
            </a:pPr>
            <a:r>
              <a:rPr lang="en-US" altLang="ja-JP" dirty="0" smtClean="0"/>
              <a:t>Because </a:t>
            </a:r>
            <a:r>
              <a:rPr kumimoji="1" lang="en-US" altLang="ja-JP" dirty="0" smtClean="0"/>
              <a:t>I love him, I will marry him even if he </a:t>
            </a:r>
            <a:r>
              <a:rPr lang="en-US" altLang="ja-JP" dirty="0" smtClean="0"/>
              <a:t>does</a:t>
            </a:r>
            <a:r>
              <a:rPr kumimoji="1" lang="en-US" altLang="ja-JP" dirty="0" smtClean="0"/>
              <a:t>n’t have any money.</a:t>
            </a:r>
          </a:p>
          <a:p>
            <a:pPr lvl="1"/>
            <a:r>
              <a:rPr lang="ja-JP" altLang="en-US" dirty="0" smtClean="0"/>
              <a:t>好きだったら、お金が</a:t>
            </a:r>
            <a:r>
              <a:rPr lang="ja-JP" altLang="en-US" u="sng" dirty="0" smtClean="0"/>
              <a:t>なくても</a:t>
            </a:r>
            <a:r>
              <a:rPr lang="ja-JP" altLang="en-US" dirty="0" smtClean="0"/>
              <a:t>結婚していました。</a:t>
            </a:r>
            <a:endParaRPr lang="en-US" altLang="ja-JP" dirty="0" smtClean="0"/>
          </a:p>
          <a:p>
            <a:pPr marL="329184" lvl="1" indent="0">
              <a:buNone/>
            </a:pPr>
            <a:r>
              <a:rPr kumimoji="1" lang="en-US" altLang="ja-JP" dirty="0" smtClean="0"/>
              <a:t>If I had loved him, I would have married him even if he didn’t have any money.</a:t>
            </a:r>
          </a:p>
        </p:txBody>
      </p:sp>
    </p:spTree>
    <p:extLst>
      <p:ext uri="{BB962C8B-B14F-4D97-AF65-F5344CB8AC3E}">
        <p14:creationId xmlns:p14="http://schemas.microsoft.com/office/powerpoint/2010/main" val="3195518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〜</a:t>
            </a:r>
            <a:r>
              <a:rPr kumimoji="1" lang="ja-JP" altLang="en-US" dirty="0" smtClean="0"/>
              <a:t>ても／けれど／が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〜</a:t>
            </a:r>
            <a:r>
              <a:rPr kumimoji="1" lang="ja-JP" altLang="en-US" dirty="0" smtClean="0"/>
              <a:t>ても</a:t>
            </a:r>
            <a:r>
              <a:rPr kumimoji="1" lang="en-US" altLang="ja-JP" dirty="0" smtClean="0"/>
              <a:t> can be used with a factual situation. In this case, 〜</a:t>
            </a:r>
            <a:r>
              <a:rPr kumimoji="1" lang="ja-JP" altLang="en-US" dirty="0" smtClean="0"/>
              <a:t>ても</a:t>
            </a:r>
            <a:r>
              <a:rPr kumimoji="1" lang="en-US" altLang="ja-JP" dirty="0" smtClean="0"/>
              <a:t> may be replaced by 〜</a:t>
            </a:r>
            <a:r>
              <a:rPr kumimoji="1" lang="ja-JP" altLang="en-US" dirty="0" smtClean="0"/>
              <a:t>けれど</a:t>
            </a:r>
            <a:r>
              <a:rPr kumimoji="1" lang="en-US" altLang="ja-JP" dirty="0" smtClean="0"/>
              <a:t> or 〜</a:t>
            </a:r>
            <a:r>
              <a:rPr kumimoji="1" lang="ja-JP" altLang="en-US" dirty="0" smtClean="0"/>
              <a:t>が</a:t>
            </a:r>
            <a:r>
              <a:rPr kumimoji="1" lang="en-US" altLang="ja-JP" dirty="0" smtClean="0"/>
              <a:t>.</a:t>
            </a:r>
          </a:p>
          <a:p>
            <a:r>
              <a:rPr lang="en-US" altLang="ja-JP" dirty="0" smtClean="0"/>
              <a:t>〜</a:t>
            </a:r>
            <a:r>
              <a:rPr lang="ja-JP" altLang="en-US" dirty="0" smtClean="0"/>
              <a:t>ても</a:t>
            </a:r>
            <a:r>
              <a:rPr lang="en-US" altLang="ja-JP" dirty="0" smtClean="0"/>
              <a:t> implies a stronger affective involvement of the speaker than </a:t>
            </a:r>
            <a:r>
              <a:rPr lang="en-US" altLang="ja-JP" dirty="0"/>
              <a:t>〜</a:t>
            </a:r>
            <a:r>
              <a:rPr lang="ja-JP" altLang="en-US" dirty="0"/>
              <a:t>けれど</a:t>
            </a:r>
            <a:r>
              <a:rPr lang="en-US" altLang="ja-JP" dirty="0"/>
              <a:t> or 〜</a:t>
            </a:r>
            <a:r>
              <a:rPr lang="ja-JP" altLang="en-US" dirty="0" smtClean="0"/>
              <a:t>が</a:t>
            </a:r>
            <a:r>
              <a:rPr lang="en-US" altLang="ja-JP" dirty="0" smtClean="0"/>
              <a:t>.</a:t>
            </a:r>
          </a:p>
          <a:p>
            <a:r>
              <a:rPr lang="en-US" altLang="ja-JP" dirty="0"/>
              <a:t>If the speaker is not expressing a strong emotion, 〜</a:t>
            </a:r>
            <a:r>
              <a:rPr lang="ja-JP" altLang="en-US" dirty="0"/>
              <a:t>けれど</a:t>
            </a:r>
            <a:r>
              <a:rPr lang="en-US" altLang="ja-JP" dirty="0"/>
              <a:t> or 〜</a:t>
            </a:r>
            <a:r>
              <a:rPr lang="ja-JP" altLang="en-US" dirty="0"/>
              <a:t>が</a:t>
            </a:r>
            <a:r>
              <a:rPr lang="en-US" altLang="ja-JP" dirty="0"/>
              <a:t> cannot be replaced with 〜</a:t>
            </a:r>
            <a:r>
              <a:rPr lang="ja-JP" altLang="en-US" dirty="0"/>
              <a:t>ても</a:t>
            </a:r>
            <a:r>
              <a:rPr lang="en-US" altLang="ja-JP" dirty="0" smtClean="0"/>
              <a:t>.</a:t>
            </a:r>
          </a:p>
          <a:p>
            <a:endParaRPr lang="en-US" altLang="ja-JP" dirty="0"/>
          </a:p>
          <a:p>
            <a:r>
              <a:rPr kumimoji="1" lang="ja-JP" altLang="en-US" dirty="0" smtClean="0"/>
              <a:t>お金がなくても、しあわせです。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r>
              <a:rPr lang="ja-JP" altLang="en-US" dirty="0" smtClean="0"/>
              <a:t>お金がないけれど、しあわせです。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r>
              <a:rPr kumimoji="1" lang="ja-JP" altLang="en-US" dirty="0" smtClean="0"/>
              <a:t>お金がありませんが、しあわせです。</a:t>
            </a:r>
            <a:endParaRPr kumimoji="1" lang="ja-JP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3134" y="4565792"/>
            <a:ext cx="5459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I am happy even though I don’t have any money.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3134" y="5307424"/>
            <a:ext cx="4880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I am happy though I don’t have any money.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3134" y="6089421"/>
            <a:ext cx="452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I don’t have any money, but I am happy.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41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〜</a:t>
            </a:r>
            <a:r>
              <a:rPr kumimoji="1" lang="ja-JP" altLang="en-US" dirty="0" smtClean="0"/>
              <a:t>ても／けれど／が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When </a:t>
            </a:r>
            <a:r>
              <a:rPr lang="en-US" altLang="ja-JP" dirty="0"/>
              <a:t>〜</a:t>
            </a:r>
            <a:r>
              <a:rPr lang="ja-JP" altLang="en-US" dirty="0"/>
              <a:t>けれど</a:t>
            </a:r>
            <a:r>
              <a:rPr lang="en-US" altLang="ja-JP" dirty="0"/>
              <a:t> or 〜</a:t>
            </a:r>
            <a:r>
              <a:rPr lang="ja-JP" altLang="en-US" dirty="0" smtClean="0"/>
              <a:t>が</a:t>
            </a:r>
            <a:r>
              <a:rPr lang="en-US" altLang="ja-JP" dirty="0" smtClean="0"/>
              <a:t> is used to introduce a topic, it cannot </a:t>
            </a:r>
            <a:r>
              <a:rPr lang="en-US" altLang="ja-JP" dirty="0"/>
              <a:t>be replaced with 〜</a:t>
            </a:r>
            <a:r>
              <a:rPr lang="ja-JP" altLang="en-US" dirty="0"/>
              <a:t>ても</a:t>
            </a:r>
            <a:r>
              <a:rPr lang="en-US" altLang="ja-JP" dirty="0" smtClean="0"/>
              <a:t>.</a:t>
            </a:r>
          </a:p>
          <a:p>
            <a:endParaRPr lang="en-US" altLang="ja-JP" dirty="0"/>
          </a:p>
          <a:p>
            <a:r>
              <a:rPr lang="ja-JP" altLang="en-US" dirty="0" smtClean="0"/>
              <a:t>宿題ですけど、明日出してもいいですか。</a:t>
            </a:r>
            <a:endParaRPr lang="en-US" altLang="ja-JP" dirty="0" smtClean="0"/>
          </a:p>
          <a:p>
            <a:r>
              <a:rPr lang="ja-JP" altLang="en-US" dirty="0" smtClean="0"/>
              <a:t>宿題ですが、明日出してもいいですか。</a:t>
            </a:r>
            <a:endParaRPr lang="en-US" altLang="ja-JP" dirty="0" smtClean="0"/>
          </a:p>
          <a:p>
            <a:r>
              <a:rPr lang="ja-JP" altLang="en-US" strike="sngStrike" dirty="0" smtClean="0"/>
              <a:t>宿題でも、明日出してもいいですか。</a:t>
            </a:r>
            <a:endParaRPr lang="en-US" altLang="ja-JP" strike="sngStrike" dirty="0"/>
          </a:p>
        </p:txBody>
      </p:sp>
    </p:spTree>
    <p:extLst>
      <p:ext uri="{BB962C8B-B14F-4D97-AF65-F5344CB8AC3E}">
        <p14:creationId xmlns:p14="http://schemas.microsoft.com/office/powerpoint/2010/main" val="841549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〜</a:t>
            </a:r>
            <a:r>
              <a:rPr kumimoji="1" lang="ja-JP" altLang="en-US" dirty="0" smtClean="0"/>
              <a:t>ても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Verb</a:t>
            </a:r>
            <a:r>
              <a:rPr kumimoji="1" lang="ja-JP" altLang="en-US" dirty="0" smtClean="0"/>
              <a:t>＋ても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>
                <a:solidFill>
                  <a:srgbClr val="FF0000"/>
                </a:solidFill>
              </a:rPr>
              <a:t>ひっこしても</a:t>
            </a:r>
            <a:r>
              <a:rPr kumimoji="1" lang="ja-JP" altLang="en-US" dirty="0" smtClean="0"/>
              <a:t>、私のことをわすれないでね。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スミスさんが</a:t>
            </a:r>
            <a:r>
              <a:rPr lang="ja-JP" altLang="en-US" dirty="0" smtClean="0">
                <a:solidFill>
                  <a:srgbClr val="FF0000"/>
                </a:solidFill>
              </a:rPr>
              <a:t>ゆるしても</a:t>
            </a:r>
            <a:r>
              <a:rPr lang="ja-JP" altLang="en-US" dirty="0" smtClean="0"/>
              <a:t>、私がゆるさない。</a:t>
            </a:r>
            <a:endParaRPr lang="en-US" altLang="ja-JP" dirty="0" smtClean="0"/>
          </a:p>
          <a:p>
            <a:r>
              <a:rPr kumimoji="1" lang="en-US" altLang="ja-JP" dirty="0" smtClean="0"/>
              <a:t>Adj.</a:t>
            </a:r>
            <a:r>
              <a:rPr kumimoji="1" lang="ja-JP" altLang="en-US" dirty="0" smtClean="0"/>
              <a:t>＋ても</a:t>
            </a:r>
            <a:endParaRPr kumimoji="1" lang="en-US" altLang="ja-JP" dirty="0" smtClean="0"/>
          </a:p>
          <a:p>
            <a:pPr lvl="1"/>
            <a:r>
              <a:rPr lang="ja-JP" altLang="en-US" dirty="0" smtClean="0">
                <a:solidFill>
                  <a:srgbClr val="FF0000"/>
                </a:solidFill>
              </a:rPr>
              <a:t>安くても</a:t>
            </a:r>
            <a:r>
              <a:rPr lang="ja-JP" altLang="en-US" dirty="0" smtClean="0"/>
              <a:t>、きたない所には泊まりたくない。</a:t>
            </a:r>
            <a:endParaRPr lang="en-US" altLang="ja-JP" dirty="0" smtClean="0"/>
          </a:p>
          <a:p>
            <a:r>
              <a:rPr kumimoji="1" lang="en-US" altLang="ja-JP" dirty="0" smtClean="0"/>
              <a:t>Copular verb</a:t>
            </a:r>
            <a:r>
              <a:rPr kumimoji="1" lang="ja-JP" altLang="en-US" dirty="0" smtClean="0"/>
              <a:t>＋ても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それが</a:t>
            </a:r>
            <a:r>
              <a:rPr lang="ja-JP" altLang="en-US" dirty="0" smtClean="0">
                <a:solidFill>
                  <a:srgbClr val="FF0000"/>
                </a:solidFill>
              </a:rPr>
              <a:t>本当でも</a:t>
            </a:r>
            <a:r>
              <a:rPr lang="ja-JP" altLang="en-US" dirty="0" smtClean="0"/>
              <a:t>、言わない方がいいと思う。</a:t>
            </a:r>
            <a:endParaRPr lang="en-US" altLang="ja-JP" dirty="0" smtClean="0"/>
          </a:p>
          <a:p>
            <a:pPr lvl="1"/>
            <a:r>
              <a:rPr lang="ja-JP" altLang="en-US" dirty="0" smtClean="0">
                <a:solidFill>
                  <a:srgbClr val="FF0000"/>
                </a:solidFill>
              </a:rPr>
              <a:t>大人でも</a:t>
            </a:r>
            <a:r>
              <a:rPr lang="ja-JP" altLang="en-US" dirty="0" smtClean="0"/>
              <a:t>、泣きたい時は泣くんだ。</a:t>
            </a:r>
            <a:endParaRPr lang="en-US" altLang="ja-JP" dirty="0" smtClean="0"/>
          </a:p>
          <a:p>
            <a:r>
              <a:rPr lang="en-US" altLang="ja-JP" dirty="0" smtClean="0"/>
              <a:t>Adverb </a:t>
            </a:r>
            <a:r>
              <a:rPr lang="ja-JP" altLang="en-US" dirty="0" smtClean="0"/>
              <a:t>たとえ</a:t>
            </a:r>
            <a:r>
              <a:rPr lang="en-US" altLang="ja-JP" dirty="0" smtClean="0"/>
              <a:t> (even if)</a:t>
            </a:r>
          </a:p>
          <a:p>
            <a:pPr lvl="1"/>
            <a:r>
              <a:rPr lang="ja-JP" altLang="en-US" u="sng" dirty="0" smtClean="0"/>
              <a:t>たとえ</a:t>
            </a:r>
            <a:r>
              <a:rPr lang="ja-JP" altLang="en-US" dirty="0" smtClean="0">
                <a:solidFill>
                  <a:srgbClr val="FF0000"/>
                </a:solidFill>
              </a:rPr>
              <a:t>しんでも</a:t>
            </a:r>
            <a:r>
              <a:rPr lang="ja-JP" altLang="en-US" dirty="0" smtClean="0"/>
              <a:t>、あなたのことはわすれない。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943801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10G4_A1_p459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145"/>
            <a:ext cx="9144000" cy="635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05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10G4_A2_p459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0" y="0"/>
            <a:ext cx="8267020" cy="654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72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文法４</a:t>
            </a:r>
            <a:r>
              <a:rPr lang="en-US" altLang="ja-JP" dirty="0" smtClean="0"/>
              <a:t>-B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question word </a:t>
            </a:r>
            <a:r>
              <a:rPr lang="ja-JP" altLang="en-US" smtClean="0"/>
              <a:t>～ても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QW</a:t>
            </a:r>
            <a:r>
              <a:rPr lang="en-US" altLang="ja-JP" dirty="0" smtClean="0"/>
              <a:t>〜</a:t>
            </a:r>
            <a:r>
              <a:rPr lang="ja-JP" altLang="en-US" dirty="0" smtClean="0"/>
              <a:t>ても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200" dirty="0" smtClean="0"/>
              <a:t>No matter (who/what/when/where/etc.)</a:t>
            </a:r>
            <a:endParaRPr kumimoji="1" lang="ja-JP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ja-JP" altLang="en-US" sz="2800" dirty="0" smtClean="0">
                <a:solidFill>
                  <a:srgbClr val="FF0000"/>
                </a:solidFill>
              </a:rPr>
              <a:t>何</a:t>
            </a:r>
            <a:r>
              <a:rPr kumimoji="1" lang="ja-JP" altLang="en-US" sz="2800" u="sng" dirty="0" smtClean="0"/>
              <a:t>を食べても</a:t>
            </a:r>
            <a:r>
              <a:rPr kumimoji="1" lang="ja-JP" altLang="en-US" sz="2800" dirty="0" smtClean="0"/>
              <a:t>おいしいです。</a:t>
            </a:r>
            <a:endParaRPr kumimoji="1" lang="en-US" altLang="ja-JP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ja-JP" altLang="en-US" sz="2800" dirty="0" smtClean="0"/>
              <a:t>このレストランの料理は</a:t>
            </a:r>
            <a:r>
              <a:rPr lang="ja-JP" altLang="en-US" sz="2800" dirty="0" smtClean="0">
                <a:solidFill>
                  <a:srgbClr val="FF0000"/>
                </a:solidFill>
              </a:rPr>
              <a:t>だれ</a:t>
            </a:r>
            <a:r>
              <a:rPr lang="ja-JP" altLang="en-US" sz="2800" u="sng" dirty="0" smtClean="0"/>
              <a:t>が食べても</a:t>
            </a:r>
            <a:r>
              <a:rPr lang="ja-JP" altLang="en-US" sz="2800" dirty="0" smtClean="0"/>
              <a:t>おいしいと言うと思う。</a:t>
            </a:r>
            <a:endParaRPr kumimoji="1" lang="en-US" altLang="ja-JP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ja-JP" altLang="en-US" sz="2800" dirty="0" smtClean="0"/>
              <a:t>バッハ</a:t>
            </a:r>
            <a:r>
              <a:rPr lang="en-US" altLang="ja-JP" sz="2800" dirty="0" smtClean="0"/>
              <a:t>(Bach)</a:t>
            </a:r>
            <a:r>
              <a:rPr lang="ja-JP" altLang="en-US" sz="2800" dirty="0" smtClean="0"/>
              <a:t>は</a:t>
            </a:r>
            <a:r>
              <a:rPr lang="ja-JP" altLang="en-US" sz="2800" dirty="0" smtClean="0">
                <a:solidFill>
                  <a:srgbClr val="FF0000"/>
                </a:solidFill>
              </a:rPr>
              <a:t>何度</a:t>
            </a:r>
            <a:r>
              <a:rPr lang="ja-JP" altLang="en-US" sz="2800" u="sng" dirty="0" smtClean="0"/>
              <a:t>聞いても</a:t>
            </a:r>
            <a:r>
              <a:rPr lang="ja-JP" altLang="en-US" sz="2800" dirty="0" smtClean="0"/>
              <a:t>いい音楽だ。</a:t>
            </a:r>
            <a:endParaRPr lang="en-US" altLang="ja-JP" sz="2800" dirty="0" smtClean="0"/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sz="2800" dirty="0" smtClean="0"/>
              <a:t>バッハは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いつ</a:t>
            </a:r>
            <a:r>
              <a:rPr kumimoji="1" lang="ja-JP" altLang="en-US" sz="2800" u="sng" dirty="0" smtClean="0"/>
              <a:t>聞いても</a:t>
            </a:r>
            <a:r>
              <a:rPr kumimoji="1" lang="ja-JP" altLang="en-US" sz="2800" dirty="0" smtClean="0"/>
              <a:t>気持ちがいい。</a:t>
            </a:r>
            <a:endParaRPr kumimoji="1" lang="en-US" altLang="ja-JP" sz="2800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sz="2800" dirty="0" smtClean="0">
                <a:solidFill>
                  <a:srgbClr val="FF0000"/>
                </a:solidFill>
              </a:rPr>
              <a:t>いくら</a:t>
            </a:r>
            <a:r>
              <a:rPr lang="ja-JP" altLang="en-US" sz="2800" u="sng" dirty="0" smtClean="0"/>
              <a:t>練習しても</a:t>
            </a:r>
            <a:r>
              <a:rPr lang="ja-JP" altLang="en-US" sz="2800" dirty="0" smtClean="0"/>
              <a:t>絵が上手にならない。</a:t>
            </a:r>
            <a:endParaRPr lang="en-US" altLang="ja-JP" sz="2800" dirty="0" smtClean="0"/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sz="2800" dirty="0" smtClean="0">
                <a:solidFill>
                  <a:srgbClr val="FF0000"/>
                </a:solidFill>
              </a:rPr>
              <a:t>どんなに</a:t>
            </a:r>
            <a:r>
              <a:rPr kumimoji="1" lang="ja-JP" altLang="en-US" sz="2800" u="sng" dirty="0" smtClean="0"/>
              <a:t>下手でも</a:t>
            </a:r>
            <a:r>
              <a:rPr kumimoji="1" lang="ja-JP" altLang="en-US" sz="2800" dirty="0" smtClean="0"/>
              <a:t>絵を描</a:t>
            </a:r>
            <a:r>
              <a:rPr kumimoji="1" lang="en-US" altLang="ja-JP" sz="2800" dirty="0" smtClean="0"/>
              <a:t>(</a:t>
            </a:r>
            <a:r>
              <a:rPr kumimoji="1" lang="ja-JP" altLang="en-US" sz="2800" dirty="0" smtClean="0"/>
              <a:t>か</a:t>
            </a:r>
            <a:r>
              <a:rPr kumimoji="1" lang="en-US" altLang="ja-JP" sz="2800" dirty="0" smtClean="0"/>
              <a:t>)</a:t>
            </a:r>
            <a:r>
              <a:rPr kumimoji="1" lang="ja-JP" altLang="en-US" sz="2800" dirty="0" smtClean="0"/>
              <a:t>くのはやめられない。</a:t>
            </a:r>
            <a:endParaRPr kumimoji="1" lang="ja-JP" altLang="en-US" sz="2800" dirty="0"/>
          </a:p>
        </p:txBody>
      </p:sp>
      <p:pic>
        <p:nvPicPr>
          <p:cNvPr id="4" name="Picture 4" descr="C:\Users\tokumasu\Desktop\Nakama1_2nd\illustration-web\ch7\la_07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5257800"/>
            <a:ext cx="1612570" cy="1205303"/>
          </a:xfrm>
          <a:prstGeom prst="rect">
            <a:avLst/>
          </a:prstGeom>
          <a:noFill/>
        </p:spPr>
      </p:pic>
      <p:pic>
        <p:nvPicPr>
          <p:cNvPr id="5" name="Picture 8" descr="C:\Users\tokumasu\Desktop\Nakama1_2nd\illustration-web\ch6\la_06_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5486400"/>
            <a:ext cx="2035588" cy="1111342"/>
          </a:xfrm>
          <a:prstGeom prst="rect">
            <a:avLst/>
          </a:prstGeom>
          <a:noFill/>
        </p:spPr>
      </p:pic>
      <p:pic>
        <p:nvPicPr>
          <p:cNvPr id="6" name="Picture 2" descr="C:\Users\tokumasu\Desktop\Nakama1_2nd\illustration-web\ch7\la_07_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5257800"/>
            <a:ext cx="1496832" cy="1292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0950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31461"/>
            <a:ext cx="8041440" cy="1172898"/>
          </a:xfrm>
        </p:spPr>
        <p:txBody>
          <a:bodyPr/>
          <a:lstStyle/>
          <a:p>
            <a:r>
              <a:rPr kumimoji="1" lang="en-US" altLang="ja-JP" dirty="0" smtClean="0"/>
              <a:t>C. </a:t>
            </a:r>
            <a:r>
              <a:rPr kumimoji="1" lang="ja-JP" altLang="en-US" dirty="0" smtClean="0"/>
              <a:t>文句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もんく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を言う</a:t>
            </a:r>
            <a:endParaRPr kumimoji="1" lang="ja-JP" altLang="en-US" dirty="0"/>
          </a:p>
        </p:txBody>
      </p:sp>
      <p:pic>
        <p:nvPicPr>
          <p:cNvPr id="4" name="Picture 3" descr="Vocab_C_p441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7326696" cy="3837793"/>
          </a:xfrm>
          <a:prstGeom prst="rect">
            <a:avLst/>
          </a:prstGeom>
        </p:spPr>
      </p:pic>
      <p:pic>
        <p:nvPicPr>
          <p:cNvPr id="5" name="Picture 4" descr="Vocab_C_Q.pn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12029"/>
            <a:ext cx="8592720" cy="154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63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QW</a:t>
            </a:r>
            <a:r>
              <a:rPr kumimoji="1" lang="en-US" altLang="ja-JP" dirty="0" smtClean="0"/>
              <a:t>〜</a:t>
            </a:r>
            <a:r>
              <a:rPr kumimoji="1" lang="ja-JP" altLang="en-US" dirty="0" smtClean="0"/>
              <a:t>ても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ja-JP" altLang="en-US" dirty="0" smtClean="0">
                <a:solidFill>
                  <a:srgbClr val="FF0000"/>
                </a:solidFill>
              </a:rPr>
              <a:t>何を</a:t>
            </a:r>
            <a:r>
              <a:rPr kumimoji="1" lang="en-US" altLang="ja-JP" dirty="0" smtClean="0">
                <a:solidFill>
                  <a:srgbClr val="FF0000"/>
                </a:solidFill>
              </a:rPr>
              <a:t>〜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ても</a:t>
            </a:r>
            <a:r>
              <a:rPr kumimoji="1" lang="en-US" altLang="ja-JP" dirty="0" smtClean="0">
                <a:solidFill>
                  <a:srgbClr val="FF0000"/>
                </a:solidFill>
              </a:rPr>
              <a:t>〜</a:t>
            </a:r>
          </a:p>
          <a:p>
            <a:pPr lvl="1"/>
            <a:r>
              <a:rPr lang="ja-JP" altLang="en-US" dirty="0" smtClean="0"/>
              <a:t>食べる、読む、聞く、見る。。。</a:t>
            </a:r>
            <a:endParaRPr lang="en-US" altLang="ja-JP" dirty="0" smtClean="0"/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 smtClean="0">
                <a:solidFill>
                  <a:srgbClr val="FF0000"/>
                </a:solidFill>
              </a:rPr>
              <a:t>X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は、だれが</a:t>
            </a:r>
            <a:r>
              <a:rPr kumimoji="1" lang="en-US" altLang="ja-JP" dirty="0" smtClean="0">
                <a:solidFill>
                  <a:srgbClr val="FF0000"/>
                </a:solidFill>
              </a:rPr>
              <a:t>〜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ても、</a:t>
            </a:r>
            <a:r>
              <a:rPr kumimoji="1" lang="en-US" altLang="ja-JP" dirty="0" smtClean="0">
                <a:solidFill>
                  <a:srgbClr val="FF0000"/>
                </a:solidFill>
              </a:rPr>
              <a:t>〜</a:t>
            </a:r>
          </a:p>
          <a:p>
            <a:pPr lvl="1"/>
            <a:r>
              <a:rPr lang="ja-JP" altLang="en-US" dirty="0"/>
              <a:t>食べる、読む、聞く、見る。。。</a:t>
            </a: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 smtClean="0">
                <a:solidFill>
                  <a:srgbClr val="FF0000"/>
                </a:solidFill>
              </a:rPr>
              <a:t>X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は、いつ</a:t>
            </a:r>
            <a:r>
              <a:rPr kumimoji="1" lang="en-US" altLang="ja-JP" dirty="0" smtClean="0">
                <a:solidFill>
                  <a:srgbClr val="FF0000"/>
                </a:solidFill>
              </a:rPr>
              <a:t>〜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ても、</a:t>
            </a:r>
            <a:r>
              <a:rPr kumimoji="1" lang="en-US" altLang="ja-JP" dirty="0" smtClean="0">
                <a:solidFill>
                  <a:srgbClr val="FF0000"/>
                </a:solidFill>
              </a:rPr>
              <a:t>〜</a:t>
            </a:r>
          </a:p>
          <a:p>
            <a:pPr lvl="1"/>
            <a:r>
              <a:rPr lang="ja-JP" altLang="en-US" dirty="0" smtClean="0"/>
              <a:t>行く、食べる</a:t>
            </a:r>
            <a:r>
              <a:rPr lang="ja-JP" altLang="en-US" dirty="0"/>
              <a:t>、読む、聞く、見る。。。</a:t>
            </a: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 smtClean="0">
                <a:solidFill>
                  <a:srgbClr val="FF0000"/>
                </a:solidFill>
              </a:rPr>
              <a:t>X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は</a:t>
            </a:r>
            <a:r>
              <a:rPr lang="ja-JP" altLang="en-US" dirty="0" smtClean="0">
                <a:solidFill>
                  <a:srgbClr val="FF0000"/>
                </a:solidFill>
              </a:rPr>
              <a:t>、何度</a:t>
            </a:r>
            <a:r>
              <a:rPr lang="en-US" altLang="ja-JP" dirty="0" smtClean="0">
                <a:solidFill>
                  <a:srgbClr val="FF0000"/>
                </a:solidFill>
              </a:rPr>
              <a:t>〜</a:t>
            </a:r>
            <a:r>
              <a:rPr lang="ja-JP" altLang="en-US" dirty="0" smtClean="0">
                <a:solidFill>
                  <a:srgbClr val="FF0000"/>
                </a:solidFill>
              </a:rPr>
              <a:t>ても、</a:t>
            </a:r>
            <a:r>
              <a:rPr lang="en-US" altLang="ja-JP" dirty="0" smtClean="0">
                <a:solidFill>
                  <a:srgbClr val="FF0000"/>
                </a:solidFill>
              </a:rPr>
              <a:t>〜</a:t>
            </a:r>
          </a:p>
          <a:p>
            <a:pPr lvl="1"/>
            <a:r>
              <a:rPr lang="ja-JP" altLang="en-US" dirty="0"/>
              <a:t>食べる、読む、聞く、見る。。。</a:t>
            </a:r>
            <a:endParaRPr kumimoji="1" lang="en-US" altLang="ja-JP" dirty="0" smtClean="0"/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 smtClean="0">
                <a:solidFill>
                  <a:srgbClr val="FF0000"/>
                </a:solidFill>
              </a:rPr>
              <a:t>X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は、いくら</a:t>
            </a:r>
            <a:r>
              <a:rPr kumimoji="1" lang="en-US" altLang="ja-JP" dirty="0" smtClean="0">
                <a:solidFill>
                  <a:srgbClr val="FF0000"/>
                </a:solidFill>
              </a:rPr>
              <a:t>〜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ても、</a:t>
            </a:r>
            <a:r>
              <a:rPr kumimoji="1" lang="en-US" altLang="ja-JP" dirty="0" smtClean="0">
                <a:solidFill>
                  <a:srgbClr val="FF0000"/>
                </a:solidFill>
              </a:rPr>
              <a:t>〜</a:t>
            </a:r>
          </a:p>
          <a:p>
            <a:pPr lvl="1"/>
            <a:r>
              <a:rPr lang="ja-JP" altLang="en-US" dirty="0" smtClean="0"/>
              <a:t>高い、安い、忙しい、大変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練習する、勉強する</a:t>
            </a:r>
            <a:endParaRPr kumimoji="1" lang="en-US" altLang="ja-JP" dirty="0" smtClean="0"/>
          </a:p>
          <a:p>
            <a:pPr marL="457200" indent="-457200">
              <a:buFont typeface="+mj-lt"/>
              <a:buAutoNum type="arabicPeriod"/>
            </a:pPr>
            <a:r>
              <a:rPr lang="ja-JP" altLang="en-US" dirty="0" smtClean="0">
                <a:solidFill>
                  <a:srgbClr val="FF0000"/>
                </a:solidFill>
              </a:rPr>
              <a:t>どんなに</a:t>
            </a:r>
            <a:r>
              <a:rPr lang="en-US" altLang="ja-JP" dirty="0" smtClean="0">
                <a:solidFill>
                  <a:srgbClr val="FF0000"/>
                </a:solidFill>
              </a:rPr>
              <a:t>〜</a:t>
            </a:r>
            <a:r>
              <a:rPr lang="ja-JP" altLang="en-US" dirty="0" smtClean="0">
                <a:solidFill>
                  <a:srgbClr val="FF0000"/>
                </a:solidFill>
              </a:rPr>
              <a:t>ても、</a:t>
            </a:r>
            <a:r>
              <a:rPr lang="en-US" altLang="ja-JP" dirty="0" smtClean="0">
                <a:solidFill>
                  <a:srgbClr val="FF0000"/>
                </a:solidFill>
              </a:rPr>
              <a:t>〜</a:t>
            </a:r>
          </a:p>
          <a:p>
            <a:pPr lvl="1"/>
            <a:r>
              <a:rPr lang="ja-JP" altLang="en-US" dirty="0"/>
              <a:t>高い</a:t>
            </a:r>
            <a:r>
              <a:rPr lang="ja-JP" altLang="en-US" dirty="0" smtClean="0"/>
              <a:t>、忙しい、なかがいい、なかがわるい</a:t>
            </a:r>
            <a:endParaRPr lang="en-US" altLang="ja-JP" dirty="0"/>
          </a:p>
          <a:p>
            <a:pPr lvl="1"/>
            <a:r>
              <a:rPr lang="ja-JP" altLang="en-US" dirty="0"/>
              <a:t>練習する、勉強</a:t>
            </a:r>
            <a:r>
              <a:rPr lang="ja-JP" altLang="en-US" dirty="0" smtClean="0"/>
              <a:t>する、しかられる</a:t>
            </a:r>
            <a:endParaRPr kumimoji="1" lang="en-US" altLang="ja-JP" dirty="0" smtClean="0"/>
          </a:p>
          <a:p>
            <a:pPr marL="457200" indent="-457200">
              <a:buFont typeface="+mj-lt"/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9491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10G4_A3_p46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873" y="140630"/>
            <a:ext cx="6401557" cy="6493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151" y="226804"/>
            <a:ext cx="107519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Activity3</a:t>
            </a:r>
          </a:p>
          <a:p>
            <a:r>
              <a:rPr kumimoji="1" lang="en-US" altLang="ja-JP" dirty="0" smtClean="0"/>
              <a:t>p.460</a:t>
            </a:r>
            <a:endParaRPr kumimoji="1" lang="ja-JP" altLang="en-US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804160" y="731520"/>
            <a:ext cx="1158240" cy="1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017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10G4_A4_p460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38" y="176698"/>
            <a:ext cx="7676934" cy="3949580"/>
          </a:xfrm>
          <a:prstGeom prst="rect">
            <a:avLst/>
          </a:prstGeom>
        </p:spPr>
      </p:pic>
      <p:pic>
        <p:nvPicPr>
          <p:cNvPr id="3" name="Picture 2" descr="Ch10G4_p461.pn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719" y="4226969"/>
            <a:ext cx="6218374" cy="156327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910840" y="3581400"/>
            <a:ext cx="2092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982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文</a:t>
            </a:r>
            <a:r>
              <a:rPr lang="ja-JP" altLang="en-US" smtClean="0"/>
              <a:t>法５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dirty="0" smtClean="0"/>
              <a:t>Using the plain form + </a:t>
            </a:r>
            <a:r>
              <a:rPr lang="ja-JP" altLang="en-US" smtClean="0"/>
              <a:t>のに</a:t>
            </a:r>
            <a:endParaRPr lang="en-US" altLang="ja-JP" dirty="0" smtClean="0"/>
          </a:p>
          <a:p>
            <a:pPr marL="342900" indent="-342900"/>
            <a:r>
              <a:rPr lang="en-US" altLang="ja-JP" dirty="0" smtClean="0"/>
              <a:t>despite </a:t>
            </a:r>
            <a:r>
              <a:rPr lang="ja-JP" altLang="en-US" smtClean="0"/>
              <a:t>～</a:t>
            </a:r>
            <a:r>
              <a:rPr lang="en-US" altLang="ja-JP" dirty="0" smtClean="0"/>
              <a:t>, although </a:t>
            </a:r>
            <a:r>
              <a:rPr lang="ja-JP" altLang="en-US" smtClean="0"/>
              <a:t>～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Plain form + </a:t>
            </a:r>
            <a:r>
              <a:rPr kumimoji="1" lang="ja-JP" altLang="en-US" dirty="0" smtClean="0"/>
              <a:t>のに</a:t>
            </a:r>
            <a:endParaRPr kumimoji="1" lang="ja-JP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46565" y="2038388"/>
            <a:ext cx="5346155" cy="3951337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u="sng" dirty="0" smtClean="0"/>
              <a:t>ダイエットしている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のに</a:t>
            </a:r>
            <a:r>
              <a:rPr kumimoji="1" lang="ja-JP" altLang="en-US" dirty="0" smtClean="0"/>
              <a:t>、ぜんぜんやせない。</a:t>
            </a:r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静かにしてほしいと何度も</a:t>
            </a:r>
            <a:r>
              <a:rPr kumimoji="1" lang="ja-JP" altLang="en-US" u="sng" dirty="0" smtClean="0"/>
              <a:t>言った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のに</a:t>
            </a:r>
            <a:r>
              <a:rPr kumimoji="1" lang="ja-JP" altLang="en-US" dirty="0" smtClean="0"/>
              <a:t>、となりは静かにしてくれない。</a:t>
            </a:r>
            <a:endParaRPr kumimoji="1" lang="ja-JP" altLang="en-US" dirty="0"/>
          </a:p>
        </p:txBody>
      </p:sp>
      <p:pic>
        <p:nvPicPr>
          <p:cNvPr id="6" name="Picture 5" descr="Screen shot 2011-11-25 at 11.06.22 AM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31" y="1770195"/>
            <a:ext cx="2063813" cy="2144521"/>
          </a:xfrm>
          <a:prstGeom prst="rect">
            <a:avLst/>
          </a:prstGeom>
        </p:spPr>
      </p:pic>
      <p:pic>
        <p:nvPicPr>
          <p:cNvPr id="8" name="Picture 7" descr="Screen shot 2011-11-25 at 11.10.34 AM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65" y="4071668"/>
            <a:ext cx="26670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Plain form + </a:t>
            </a:r>
            <a:r>
              <a:rPr kumimoji="1" lang="ja-JP" altLang="en-US" dirty="0" smtClean="0"/>
              <a:t>のに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2180175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dirty="0" smtClean="0"/>
              <a:t>S</a:t>
            </a:r>
            <a:r>
              <a:rPr kumimoji="1" lang="ja-JP" altLang="en-US" dirty="0" smtClean="0"/>
              <a:t>１のに、</a:t>
            </a:r>
            <a:r>
              <a:rPr kumimoji="1" lang="en-US" altLang="ja-JP" dirty="0" smtClean="0"/>
              <a:t>S</a:t>
            </a:r>
            <a:r>
              <a:rPr kumimoji="1" lang="ja-JP" altLang="en-US" dirty="0" smtClean="0"/>
              <a:t>２</a:t>
            </a:r>
            <a:r>
              <a:rPr kumimoji="1" lang="en-US" altLang="ja-JP" dirty="0" smtClean="0"/>
              <a:t> (strong contract between S1 and S2)</a:t>
            </a:r>
          </a:p>
          <a:p>
            <a:r>
              <a:rPr lang="en-US" altLang="ja-JP" dirty="0" smtClean="0"/>
              <a:t>Opposite of 〜</a:t>
            </a:r>
            <a:r>
              <a:rPr lang="ja-JP" altLang="en-US" dirty="0" smtClean="0"/>
              <a:t>ので</a:t>
            </a:r>
            <a:r>
              <a:rPr lang="en-US" altLang="ja-JP" dirty="0" smtClean="0"/>
              <a:t> (because)</a:t>
            </a:r>
          </a:p>
          <a:p>
            <a:r>
              <a:rPr lang="en-US" altLang="ja-JP" dirty="0" smtClean="0"/>
              <a:t>“disbelief, surprise, regret, sorrow, frustration, opposition to a situation that is the opposite of his/her expectations”</a:t>
            </a:r>
          </a:p>
          <a:p>
            <a:endParaRPr kumimoji="1" lang="ja-JP" altLang="en-US" dirty="0"/>
          </a:p>
        </p:txBody>
      </p:sp>
      <p:pic>
        <p:nvPicPr>
          <p:cNvPr id="4" name="Picture 3" descr="Ch10_G5_explain5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14" y="4369669"/>
            <a:ext cx="8305800" cy="153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68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1-25 at 11.38.13 AM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88" y="1202063"/>
            <a:ext cx="8536640" cy="429751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1280" y="221099"/>
            <a:ext cx="8041440" cy="788181"/>
          </a:xfrm>
        </p:spPr>
        <p:txBody>
          <a:bodyPr/>
          <a:lstStyle/>
          <a:p>
            <a:r>
              <a:rPr kumimoji="1" lang="en-US" altLang="ja-JP" dirty="0" smtClean="0"/>
              <a:t>Plain form + </a:t>
            </a:r>
            <a:r>
              <a:rPr kumimoji="1" lang="ja-JP" altLang="en-US" dirty="0" smtClean="0"/>
              <a:t>のに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5371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Restriction of </a:t>
            </a:r>
            <a:r>
              <a:rPr kumimoji="1" lang="ja-JP" altLang="en-US" dirty="0" smtClean="0"/>
              <a:t>のに</a:t>
            </a:r>
            <a:endParaRPr kumimoji="1" lang="ja-JP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/>
              <a:t>S2 = statement or question</a:t>
            </a:r>
          </a:p>
          <a:p>
            <a:r>
              <a:rPr lang="en-US" altLang="ja-JP" sz="2800" dirty="0"/>
              <a:t>S2 </a:t>
            </a:r>
            <a:r>
              <a:rPr lang="en-US" altLang="ja-JP" sz="2800" dirty="0" err="1"/>
              <a:t>canNOT</a:t>
            </a:r>
            <a:r>
              <a:rPr lang="en-US" altLang="ja-JP" sz="2800" dirty="0"/>
              <a:t> express request, command, suggestion, offer, invitation, etc. </a:t>
            </a:r>
            <a:r>
              <a:rPr lang="en-US" altLang="ja-JP" sz="2800" dirty="0">
                <a:sym typeface="Wingdings"/>
              </a:rPr>
              <a:t> use 〜</a:t>
            </a:r>
            <a:r>
              <a:rPr lang="ja-JP" altLang="en-US" sz="2800" dirty="0">
                <a:sym typeface="Wingdings"/>
              </a:rPr>
              <a:t>け</a:t>
            </a:r>
            <a:r>
              <a:rPr lang="en-US" altLang="ja-JP" sz="2800" dirty="0">
                <a:sym typeface="Wingdings"/>
              </a:rPr>
              <a:t>(</a:t>
            </a:r>
            <a:r>
              <a:rPr lang="ja-JP" altLang="en-US" sz="2800" dirty="0">
                <a:sym typeface="Wingdings"/>
              </a:rPr>
              <a:t>れ</a:t>
            </a:r>
            <a:r>
              <a:rPr lang="en-US" altLang="ja-JP" sz="2800" dirty="0">
                <a:sym typeface="Wingdings"/>
              </a:rPr>
              <a:t>)</a:t>
            </a:r>
            <a:r>
              <a:rPr lang="ja-JP" altLang="en-US" sz="2800" dirty="0">
                <a:sym typeface="Wingdings"/>
              </a:rPr>
              <a:t>ど</a:t>
            </a:r>
            <a:r>
              <a:rPr lang="en-US" altLang="ja-JP" sz="2800" dirty="0">
                <a:sym typeface="Wingdings"/>
              </a:rPr>
              <a:t> or 〜</a:t>
            </a:r>
            <a:r>
              <a:rPr lang="ja-JP" altLang="en-US" sz="2800" dirty="0" smtClean="0">
                <a:sym typeface="Wingdings"/>
              </a:rPr>
              <a:t>が</a:t>
            </a:r>
            <a:endParaRPr lang="en-US" altLang="ja-JP" sz="2800" dirty="0"/>
          </a:p>
        </p:txBody>
      </p:sp>
      <p:pic>
        <p:nvPicPr>
          <p:cNvPr id="3" name="Picture 2" descr="Ch10_G5_explain3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537"/>
          <a:stretch/>
        </p:blipFill>
        <p:spPr>
          <a:xfrm>
            <a:off x="324487" y="3430631"/>
            <a:ext cx="8407053" cy="1327235"/>
          </a:xfrm>
          <a:prstGeom prst="rect">
            <a:avLst/>
          </a:prstGeom>
        </p:spPr>
      </p:pic>
      <p:pic>
        <p:nvPicPr>
          <p:cNvPr id="6" name="Picture 5" descr="Ch10_G5_explain4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87" y="4757866"/>
            <a:ext cx="7815922" cy="148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38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dirty="0" smtClean="0"/>
              <a:t>〜</a:t>
            </a:r>
            <a:r>
              <a:rPr kumimoji="1" lang="ja-JP" altLang="en-US" sz="4000" dirty="0" smtClean="0"/>
              <a:t>が／けれど、</a:t>
            </a:r>
            <a:r>
              <a:rPr kumimoji="1" lang="en-US" altLang="ja-JP" sz="4000" dirty="0" smtClean="0"/>
              <a:t>〜</a:t>
            </a:r>
            <a:r>
              <a:rPr kumimoji="1" lang="ja-JP" altLang="en-US" sz="4000" dirty="0" smtClean="0"/>
              <a:t>ても、</a:t>
            </a:r>
            <a:r>
              <a:rPr kumimoji="1" lang="en-US" altLang="ja-JP" sz="4000" dirty="0" smtClean="0"/>
              <a:t>〜</a:t>
            </a:r>
            <a:r>
              <a:rPr kumimoji="1" lang="ja-JP" altLang="en-US" sz="4000" dirty="0" smtClean="0"/>
              <a:t>のに</a:t>
            </a:r>
            <a:endParaRPr kumimoji="1" lang="ja-JP" altLang="en-US" sz="4000" dirty="0"/>
          </a:p>
        </p:txBody>
      </p:sp>
      <p:pic>
        <p:nvPicPr>
          <p:cNvPr id="5" name="Picture 4" descr="Ch10_G5_explain6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03" y="1981299"/>
            <a:ext cx="8248169" cy="393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38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Formation of </a:t>
            </a:r>
            <a:r>
              <a:rPr kumimoji="1" lang="ja-JP" altLang="en-US" dirty="0" smtClean="0"/>
              <a:t>のに</a:t>
            </a:r>
            <a:endParaRPr kumimoji="1" lang="ja-JP" altLang="en-US" dirty="0"/>
          </a:p>
        </p:txBody>
      </p:sp>
      <p:pic>
        <p:nvPicPr>
          <p:cNvPr id="4" name="Picture 3" descr="Ch10_G5_explain2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9" y="2308110"/>
            <a:ext cx="8592720" cy="345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68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D. </a:t>
            </a:r>
            <a:r>
              <a:rPr kumimoji="1" lang="ja-JP" altLang="en-US" dirty="0" smtClean="0"/>
              <a:t>させられたくないこ</a:t>
            </a:r>
            <a:r>
              <a:rPr lang="ja-JP" altLang="en-US" dirty="0" smtClean="0"/>
              <a:t>と</a:t>
            </a:r>
            <a:endParaRPr kumimoji="1" lang="ja-JP" altLang="en-US" dirty="0"/>
          </a:p>
        </p:txBody>
      </p:sp>
      <p:pic>
        <p:nvPicPr>
          <p:cNvPr id="4" name="Picture 3" descr="Vocab_D_442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05000"/>
            <a:ext cx="5680687" cy="284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56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10_G5_A1_p463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91" y="238144"/>
            <a:ext cx="7829151" cy="623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43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10_G5_A2_p463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012"/>
          <a:stretch/>
        </p:blipFill>
        <p:spPr>
          <a:xfrm>
            <a:off x="1043247" y="249484"/>
            <a:ext cx="6486273" cy="846360"/>
          </a:xfrm>
          <a:prstGeom prst="rect">
            <a:avLst/>
          </a:prstGeom>
        </p:spPr>
      </p:pic>
      <p:pic>
        <p:nvPicPr>
          <p:cNvPr id="3" name="Picture 2" descr="Ch10_G5_A2_p464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47" y="1071187"/>
            <a:ext cx="6894499" cy="554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00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10_G5_A3_p464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34" y="170102"/>
            <a:ext cx="7372574" cy="649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81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上手な聞き方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聞き上手話し上手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dirty="0" smtClean="0"/>
              <a:t>Expressing complaints or anger, and making apologies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000" dirty="0" smtClean="0"/>
              <a:t>文句を言う、あやまる</a:t>
            </a:r>
            <a:endParaRPr kumimoji="1" lang="ja-JP" alt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“Complains threaten the “face”</a:t>
            </a:r>
          </a:p>
          <a:p>
            <a:r>
              <a:rPr lang="en-US" altLang="ja-JP" dirty="0" smtClean="0">
                <a:sym typeface="Wingdings"/>
              </a:rPr>
              <a:t> talk around the problem (mentioning the topic and leaving out the verbal phrase)</a:t>
            </a:r>
          </a:p>
          <a:p>
            <a:r>
              <a:rPr kumimoji="1" lang="en-US" altLang="ja-JP" dirty="0" smtClean="0">
                <a:sym typeface="Wingdings"/>
              </a:rPr>
              <a:t>If the person does not realize the situation, be more explicit</a:t>
            </a:r>
          </a:p>
          <a:p>
            <a:r>
              <a:rPr lang="en-US" altLang="ja-JP" dirty="0" smtClean="0">
                <a:sym typeface="Wingdings"/>
              </a:rPr>
              <a:t>Japanese people apologize frequently.</a:t>
            </a:r>
          </a:p>
          <a:p>
            <a:r>
              <a:rPr kumimoji="1" lang="en-US" altLang="ja-JP" dirty="0" smtClean="0">
                <a:sym typeface="Wingdings"/>
              </a:rPr>
              <a:t>** apologies </a:t>
            </a:r>
            <a:r>
              <a:rPr lang="ja-JP" altLang="ja-JP" dirty="0" smtClean="0"/>
              <a:t>≠</a:t>
            </a:r>
            <a:r>
              <a:rPr lang="en-US" altLang="ja-JP" dirty="0" smtClean="0"/>
              <a:t> </a:t>
            </a:r>
            <a:r>
              <a:rPr kumimoji="1" lang="en-US" altLang="ja-JP" dirty="0" smtClean="0">
                <a:sym typeface="Wingdings"/>
              </a:rPr>
              <a:t>one’s failure/guilt</a:t>
            </a:r>
          </a:p>
          <a:p>
            <a:r>
              <a:rPr lang="ja-JP" altLang="en-US" dirty="0" smtClean="0">
                <a:sym typeface="Wingdings"/>
              </a:rPr>
              <a:t>気がつかなくて。</a:t>
            </a:r>
            <a:endParaRPr lang="en-US" altLang="ja-JP" dirty="0" smtClean="0">
              <a:sym typeface="Wingdings"/>
            </a:endParaRPr>
          </a:p>
          <a:p>
            <a:r>
              <a:rPr kumimoji="1" lang="ja-JP" altLang="en-US" dirty="0" smtClean="0">
                <a:sym typeface="Wingdings"/>
              </a:rPr>
              <a:t>これから気をつけます。</a:t>
            </a:r>
            <a:endParaRPr kumimoji="1" lang="en-US" altLang="ja-JP" dirty="0" smtClean="0">
              <a:sym typeface="Wingdings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9668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dirty="0"/>
              <a:t>文句を言う</a:t>
            </a:r>
            <a:r>
              <a:rPr lang="ja-JP" altLang="en-US" sz="4000" dirty="0" smtClean="0"/>
              <a:t>、あやまる</a:t>
            </a:r>
            <a:endParaRPr kumimoji="1" lang="ja-JP" altLang="en-US" sz="4000" dirty="0"/>
          </a:p>
        </p:txBody>
      </p:sp>
      <p:pic>
        <p:nvPicPr>
          <p:cNvPr id="4" name="Picture 3" descr="Screen shot 2011-11-25 at 12.45.57 PM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43" y="1735145"/>
            <a:ext cx="8432800" cy="2222500"/>
          </a:xfrm>
          <a:prstGeom prst="rect">
            <a:avLst/>
          </a:prstGeom>
        </p:spPr>
      </p:pic>
      <p:pic>
        <p:nvPicPr>
          <p:cNvPr id="5" name="Picture 4" descr="Screen shot 2011-11-25 at 12.46.24 PM.pn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109"/>
          <a:stretch/>
        </p:blipFill>
        <p:spPr>
          <a:xfrm>
            <a:off x="279127" y="4372745"/>
            <a:ext cx="8717457" cy="18416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35801" y="4660833"/>
            <a:ext cx="3223542" cy="32886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764741" y="4989700"/>
            <a:ext cx="3223542" cy="32886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0179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おこる</a:t>
            </a:r>
            <a:endParaRPr kumimoji="1" lang="ja-JP" altLang="en-US" dirty="0"/>
          </a:p>
        </p:txBody>
      </p:sp>
      <p:pic>
        <p:nvPicPr>
          <p:cNvPr id="4" name="Picture 3" descr="Screen shot 2011-11-25 at 12.46.24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480"/>
          <a:stretch/>
        </p:blipFill>
        <p:spPr>
          <a:xfrm>
            <a:off x="228600" y="1828800"/>
            <a:ext cx="8497641" cy="154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64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漢字１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ja-JP" altLang="en-US" sz="3600" smtClean="0"/>
              <a:t>全然注合覚歌句号直残貸借返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今日の漢字</a:t>
            </a:r>
            <a:endParaRPr kumimoji="1" lang="ja-JP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ja-JP" altLang="en-US" dirty="0" smtClean="0"/>
              <a:t>全部、安全</a:t>
            </a:r>
            <a:endParaRPr lang="en-US" altLang="ja-JP" dirty="0" smtClean="0"/>
          </a:p>
          <a:p>
            <a:r>
              <a:rPr lang="ja-JP" altLang="en-US" dirty="0" smtClean="0"/>
              <a:t>全然</a:t>
            </a:r>
            <a:endParaRPr lang="en-US" altLang="ja-JP" dirty="0" smtClean="0"/>
          </a:p>
          <a:p>
            <a:r>
              <a:rPr kumimoji="1" lang="ja-JP" altLang="en-US" dirty="0"/>
              <a:t>注</a:t>
            </a:r>
            <a:r>
              <a:rPr kumimoji="1" lang="ja-JP" altLang="en-US" dirty="0" smtClean="0"/>
              <a:t>文、注意</a:t>
            </a:r>
            <a:endParaRPr kumimoji="1" lang="en-US" altLang="ja-JP" dirty="0" smtClean="0"/>
          </a:p>
          <a:p>
            <a:r>
              <a:rPr lang="ja-JP" altLang="en-US" dirty="0"/>
              <a:t>知り合</a:t>
            </a:r>
            <a:r>
              <a:rPr lang="ja-JP" altLang="en-US" dirty="0" smtClean="0"/>
              <a:t>い</a:t>
            </a:r>
            <a:endParaRPr lang="en-US" altLang="ja-JP" dirty="0" smtClean="0"/>
          </a:p>
          <a:p>
            <a:r>
              <a:rPr kumimoji="1" lang="ja-JP" altLang="en-US" dirty="0"/>
              <a:t>覚え</a:t>
            </a:r>
            <a:r>
              <a:rPr kumimoji="1" lang="ja-JP" altLang="en-US" dirty="0" smtClean="0"/>
              <a:t>る</a:t>
            </a:r>
            <a:endParaRPr kumimoji="1" lang="en-US" altLang="ja-JP" dirty="0" smtClean="0"/>
          </a:p>
          <a:p>
            <a:r>
              <a:rPr lang="ja-JP" altLang="en-US" dirty="0" smtClean="0"/>
              <a:t>歌う</a:t>
            </a:r>
            <a:endParaRPr lang="en-US" altLang="ja-JP" dirty="0" smtClean="0"/>
          </a:p>
          <a:p>
            <a:r>
              <a:rPr kumimoji="1" lang="ja-JP" altLang="en-US" dirty="0"/>
              <a:t>文</a:t>
            </a:r>
            <a:r>
              <a:rPr kumimoji="1" lang="ja-JP" altLang="en-US" dirty="0" smtClean="0"/>
              <a:t>句</a:t>
            </a:r>
            <a:endParaRPr kumimoji="1" lang="en-US" altLang="ja-JP" dirty="0" smtClean="0"/>
          </a:p>
          <a:p>
            <a:r>
              <a:rPr lang="ja-JP" altLang="en-US" dirty="0"/>
              <a:t>番</a:t>
            </a:r>
            <a:r>
              <a:rPr lang="ja-JP" altLang="en-US" dirty="0" smtClean="0"/>
              <a:t>号</a:t>
            </a:r>
            <a:endParaRPr lang="en-US" altLang="ja-JP" dirty="0" smtClean="0"/>
          </a:p>
          <a:p>
            <a:r>
              <a:rPr kumimoji="1" lang="ja-JP" altLang="en-US" dirty="0" smtClean="0"/>
              <a:t>直す</a:t>
            </a:r>
            <a:endParaRPr kumimoji="1" lang="en-US" altLang="ja-JP" dirty="0" smtClean="0"/>
          </a:p>
          <a:p>
            <a:r>
              <a:rPr lang="ja-JP" altLang="en-US" dirty="0"/>
              <a:t>残</a:t>
            </a:r>
            <a:r>
              <a:rPr lang="ja-JP" altLang="en-US" dirty="0" smtClean="0"/>
              <a:t>る、残す</a:t>
            </a:r>
            <a:endParaRPr lang="en-US" altLang="ja-JP" dirty="0" smtClean="0"/>
          </a:p>
          <a:p>
            <a:r>
              <a:rPr kumimoji="1" lang="ja-JP" altLang="en-US" dirty="0"/>
              <a:t>貸</a:t>
            </a:r>
            <a:r>
              <a:rPr kumimoji="1" lang="ja-JP" altLang="en-US" dirty="0" smtClean="0"/>
              <a:t>す</a:t>
            </a:r>
            <a:endParaRPr kumimoji="1" lang="en-US" altLang="ja-JP" dirty="0" smtClean="0"/>
          </a:p>
          <a:p>
            <a:r>
              <a:rPr lang="ja-JP" altLang="en-US" dirty="0"/>
              <a:t>借り</a:t>
            </a:r>
            <a:r>
              <a:rPr lang="ja-JP" altLang="en-US" dirty="0" smtClean="0"/>
              <a:t>る</a:t>
            </a:r>
            <a:endParaRPr lang="en-US" altLang="ja-JP" dirty="0" smtClean="0"/>
          </a:p>
          <a:p>
            <a:r>
              <a:rPr kumimoji="1" lang="ja-JP" altLang="en-US" dirty="0"/>
              <a:t>返</a:t>
            </a:r>
            <a:r>
              <a:rPr kumimoji="1" lang="ja-JP" altLang="en-US" dirty="0" smtClean="0"/>
              <a:t>す、返事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0613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ダイアローグ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読んで下さい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 smtClean="0"/>
              <a:t>「なかま２」には漢字が全部で</a:t>
            </a:r>
            <a:r>
              <a:rPr lang="en-US" altLang="ja-JP" dirty="0" smtClean="0"/>
              <a:t>241</a:t>
            </a:r>
            <a:r>
              <a:rPr lang="ja-JP" altLang="en-US" dirty="0" smtClean="0"/>
              <a:t>ある。覚えるのが大変だ。</a:t>
            </a:r>
            <a:endParaRPr lang="en-US" altLang="ja-JP" dirty="0" smtClean="0"/>
          </a:p>
          <a:p>
            <a:r>
              <a:rPr kumimoji="1" lang="ja-JP" altLang="en-US" dirty="0" smtClean="0"/>
              <a:t>カラオケで歌いたい歌がなくて、残念だった。</a:t>
            </a:r>
            <a:endParaRPr kumimoji="1" lang="en-US" altLang="ja-JP" dirty="0" smtClean="0"/>
          </a:p>
          <a:p>
            <a:r>
              <a:rPr lang="ja-JP" altLang="en-US" dirty="0"/>
              <a:t>知り合い</a:t>
            </a:r>
            <a:r>
              <a:rPr kumimoji="1" lang="ja-JP" altLang="en-US" dirty="0" smtClean="0"/>
              <a:t>に貸した本を全然返してくれないから、電話しようと思っている。でも、電話番号を忘れてしまった。</a:t>
            </a:r>
            <a:endParaRPr kumimoji="1" lang="en-US" altLang="ja-JP" dirty="0" smtClean="0"/>
          </a:p>
          <a:p>
            <a:r>
              <a:rPr lang="ja-JP" altLang="en-US" dirty="0"/>
              <a:t>友</a:t>
            </a:r>
            <a:r>
              <a:rPr lang="ja-JP" altLang="en-US" dirty="0" smtClean="0"/>
              <a:t>達に借りたゲームをなくしてしまったので、友達に文句を言われた。</a:t>
            </a:r>
            <a:endParaRPr lang="en-US" altLang="ja-JP" dirty="0" smtClean="0"/>
          </a:p>
          <a:p>
            <a:r>
              <a:rPr lang="ja-JP" altLang="en-US" dirty="0" smtClean="0"/>
              <a:t>コ</a:t>
            </a:r>
            <a:r>
              <a:rPr lang="ja-JP" altLang="en-US" dirty="0"/>
              <a:t>ンピュー</a:t>
            </a:r>
            <a:r>
              <a:rPr lang="ja-JP" altLang="en-US" dirty="0" smtClean="0"/>
              <a:t>タを直してもらいにＯＩＴに行ったら、使い方が悪いと注意された。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602275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漢字に変えて下さい。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ja-JP" altLang="en-US" dirty="0"/>
              <a:t>こども</a:t>
            </a:r>
            <a:r>
              <a:rPr lang="ja-JP" altLang="en-US" dirty="0" smtClean="0"/>
              <a:t>のとき、ごはんをのこし</a:t>
            </a:r>
            <a:r>
              <a:rPr lang="ja-JP" altLang="en-US" dirty="0"/>
              <a:t>てはいけないと、よ</a:t>
            </a:r>
            <a:r>
              <a:rPr lang="ja-JP" altLang="en-US" dirty="0" smtClean="0"/>
              <a:t>く</a:t>
            </a:r>
            <a:r>
              <a:rPr lang="ja-JP" altLang="en-US" dirty="0"/>
              <a:t>ちゅうい</a:t>
            </a:r>
            <a:r>
              <a:rPr lang="ja-JP" altLang="en-US" dirty="0" smtClean="0"/>
              <a:t>さ</a:t>
            </a:r>
            <a:r>
              <a:rPr lang="ja-JP" altLang="en-US" dirty="0"/>
              <a:t>れた。</a:t>
            </a:r>
            <a:endParaRPr lang="en-US" altLang="ja-JP" dirty="0"/>
          </a:p>
          <a:p>
            <a:r>
              <a:rPr lang="ja-JP" altLang="en-US" dirty="0"/>
              <a:t>ちゅうもん</a:t>
            </a:r>
            <a:r>
              <a:rPr lang="ja-JP" altLang="en-US" dirty="0" smtClean="0"/>
              <a:t>したものとちがう</a:t>
            </a:r>
            <a:r>
              <a:rPr lang="ja-JP" altLang="en-US" dirty="0"/>
              <a:t>と</a:t>
            </a:r>
            <a:r>
              <a:rPr lang="ja-JP" altLang="en-US" dirty="0" smtClean="0"/>
              <a:t>、</a:t>
            </a:r>
            <a:r>
              <a:rPr lang="ja-JP" altLang="en-US" dirty="0"/>
              <a:t>もんく</a:t>
            </a:r>
            <a:r>
              <a:rPr lang="ja-JP" altLang="en-US" dirty="0" smtClean="0"/>
              <a:t>をいっ</a:t>
            </a:r>
            <a:r>
              <a:rPr lang="ja-JP" altLang="en-US" dirty="0"/>
              <a:t>た。</a:t>
            </a:r>
            <a:endParaRPr lang="en-US" altLang="ja-JP" dirty="0"/>
          </a:p>
          <a:p>
            <a:r>
              <a:rPr lang="ja-JP" altLang="en-US" dirty="0"/>
              <a:t>かんじ</a:t>
            </a:r>
            <a:r>
              <a:rPr lang="ja-JP" altLang="en-US" dirty="0" smtClean="0"/>
              <a:t>がぜんぜんおぼえ</a:t>
            </a:r>
            <a:r>
              <a:rPr lang="ja-JP" altLang="en-US" dirty="0"/>
              <a:t>られなく</a:t>
            </a:r>
            <a:r>
              <a:rPr lang="ja-JP" altLang="en-US" dirty="0" smtClean="0"/>
              <a:t>てこまっ</a:t>
            </a:r>
            <a:r>
              <a:rPr lang="ja-JP" altLang="en-US" dirty="0"/>
              <a:t>ている。</a:t>
            </a:r>
            <a:endParaRPr lang="en-US" altLang="ja-JP" dirty="0"/>
          </a:p>
          <a:p>
            <a:r>
              <a:rPr lang="ja-JP" altLang="en-US" dirty="0" smtClean="0"/>
              <a:t>しりあい</a:t>
            </a:r>
            <a:r>
              <a:rPr lang="ja-JP" altLang="en-US" dirty="0"/>
              <a:t>のアパート</a:t>
            </a:r>
            <a:r>
              <a:rPr lang="ja-JP" altLang="en-US" dirty="0" smtClean="0"/>
              <a:t>にいっ</a:t>
            </a:r>
            <a:r>
              <a:rPr lang="ja-JP" altLang="en-US" dirty="0"/>
              <a:t>たが</a:t>
            </a:r>
            <a:r>
              <a:rPr lang="ja-JP" altLang="en-US" dirty="0" smtClean="0"/>
              <a:t>、</a:t>
            </a:r>
            <a:r>
              <a:rPr lang="ja-JP" altLang="en-US" dirty="0"/>
              <a:t>へや</a:t>
            </a:r>
            <a:r>
              <a:rPr lang="ja-JP" altLang="en-US" dirty="0" smtClean="0"/>
              <a:t>のばんごうをわすれ</a:t>
            </a:r>
            <a:r>
              <a:rPr lang="ja-JP" altLang="en-US" dirty="0"/>
              <a:t>てしまって</a:t>
            </a:r>
            <a:r>
              <a:rPr lang="ja-JP" altLang="en-US" dirty="0" smtClean="0"/>
              <a:t>、</a:t>
            </a:r>
            <a:r>
              <a:rPr lang="ja-JP" altLang="en-US" dirty="0"/>
              <a:t>あえなか</a:t>
            </a:r>
            <a:r>
              <a:rPr lang="ja-JP" altLang="en-US" dirty="0" smtClean="0"/>
              <a:t>っ</a:t>
            </a:r>
            <a:r>
              <a:rPr lang="ja-JP" altLang="en-US" dirty="0"/>
              <a:t>た。</a:t>
            </a:r>
            <a:endParaRPr lang="en-US" altLang="ja-JP" dirty="0"/>
          </a:p>
          <a:p>
            <a:r>
              <a:rPr lang="ja-JP" altLang="en-US" dirty="0" smtClean="0"/>
              <a:t>ひとになにかをかし</a:t>
            </a:r>
            <a:r>
              <a:rPr lang="ja-JP" altLang="en-US" dirty="0"/>
              <a:t>た</a:t>
            </a:r>
            <a:r>
              <a:rPr lang="ja-JP" altLang="en-US" dirty="0" smtClean="0"/>
              <a:t>りかり</a:t>
            </a:r>
            <a:r>
              <a:rPr lang="ja-JP" altLang="en-US" dirty="0"/>
              <a:t>たりするの</a:t>
            </a:r>
            <a:r>
              <a:rPr lang="ja-JP" altLang="en-US" dirty="0" smtClean="0"/>
              <a:t>はすき</a:t>
            </a:r>
            <a:r>
              <a:rPr lang="ja-JP" altLang="en-US" dirty="0"/>
              <a:t>じゃない。</a:t>
            </a:r>
            <a:endParaRPr lang="en-US" altLang="ja-JP" dirty="0"/>
          </a:p>
          <a:p>
            <a:r>
              <a:rPr lang="ja-JP" altLang="en-US" dirty="0"/>
              <a:t>メールにす</a:t>
            </a:r>
            <a:r>
              <a:rPr lang="ja-JP" altLang="en-US" dirty="0" smtClean="0"/>
              <a:t>ぐ</a:t>
            </a:r>
            <a:r>
              <a:rPr lang="ja-JP" altLang="en-US" dirty="0"/>
              <a:t>へんじ</a:t>
            </a:r>
            <a:r>
              <a:rPr lang="ja-JP" altLang="en-US" dirty="0" smtClean="0"/>
              <a:t>を</a:t>
            </a:r>
            <a:r>
              <a:rPr lang="ja-JP" altLang="en-US" dirty="0"/>
              <a:t>するのはマナーです。</a:t>
            </a:r>
            <a:endParaRPr lang="en-US" altLang="ja-JP" dirty="0"/>
          </a:p>
          <a:p>
            <a:r>
              <a:rPr lang="ja-JP" altLang="en-US" dirty="0"/>
              <a:t>コンピュータがこわれたので</a:t>
            </a:r>
            <a:r>
              <a:rPr lang="ja-JP" altLang="en-US" dirty="0" smtClean="0"/>
              <a:t>、なおさ</a:t>
            </a:r>
            <a:r>
              <a:rPr lang="ja-JP" altLang="en-US" dirty="0"/>
              <a:t>ないといけない</a:t>
            </a:r>
            <a:r>
              <a:rPr lang="ja-JP" altLang="en-US" dirty="0" smtClean="0"/>
              <a:t>。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5959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000" dirty="0" smtClean="0"/>
              <a:t>漢字に変えて下さい。＜答え＞</a:t>
            </a:r>
            <a:endParaRPr kumimoji="1" lang="ja-JP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kumimoji="1" lang="ja-JP" altLang="en-US" dirty="0" smtClean="0"/>
              <a:t>子供の時、ご飯を残してはいけないと、よく注意された。</a:t>
            </a:r>
            <a:endParaRPr kumimoji="1" lang="en-US" altLang="ja-JP" dirty="0" smtClean="0"/>
          </a:p>
          <a:p>
            <a:r>
              <a:rPr lang="ja-JP" altLang="en-US" dirty="0"/>
              <a:t>注</a:t>
            </a:r>
            <a:r>
              <a:rPr lang="ja-JP" altLang="en-US" dirty="0" smtClean="0"/>
              <a:t>文した物と違うと、文句を言った。</a:t>
            </a:r>
            <a:endParaRPr lang="en-US" altLang="ja-JP" dirty="0" smtClean="0"/>
          </a:p>
          <a:p>
            <a:r>
              <a:rPr kumimoji="1" lang="ja-JP" altLang="en-US" dirty="0"/>
              <a:t>漢</a:t>
            </a:r>
            <a:r>
              <a:rPr kumimoji="1" lang="ja-JP" altLang="en-US" dirty="0" smtClean="0"/>
              <a:t>字が全然覚えられなくて困っている。</a:t>
            </a:r>
            <a:endParaRPr kumimoji="1" lang="en-US" altLang="ja-JP" dirty="0" smtClean="0"/>
          </a:p>
          <a:p>
            <a:r>
              <a:rPr lang="ja-JP" altLang="en-US" dirty="0"/>
              <a:t>知り合</a:t>
            </a:r>
            <a:r>
              <a:rPr lang="ja-JP" altLang="en-US" dirty="0" smtClean="0"/>
              <a:t>いのアパートに行ったが、部屋の番号を忘れてしまって、会えなかった。</a:t>
            </a:r>
            <a:endParaRPr lang="en-US" altLang="ja-JP" dirty="0" smtClean="0"/>
          </a:p>
          <a:p>
            <a:r>
              <a:rPr kumimoji="1" lang="ja-JP" altLang="en-US" dirty="0" smtClean="0"/>
              <a:t>人に何かを貸したり借りたりするのは好きじゃない。</a:t>
            </a:r>
            <a:endParaRPr kumimoji="1" lang="en-US" altLang="ja-JP" dirty="0" smtClean="0"/>
          </a:p>
          <a:p>
            <a:r>
              <a:rPr lang="ja-JP" altLang="en-US" dirty="0"/>
              <a:t>メー</a:t>
            </a:r>
            <a:r>
              <a:rPr lang="ja-JP" altLang="en-US" dirty="0" smtClean="0"/>
              <a:t>ルにすぐ返事をするのはマナーです。</a:t>
            </a:r>
            <a:endParaRPr lang="en-US" altLang="ja-JP" dirty="0" smtClean="0"/>
          </a:p>
          <a:p>
            <a:r>
              <a:rPr kumimoji="1" lang="ja-JP" altLang="en-US" dirty="0"/>
              <a:t>コンピュー</a:t>
            </a:r>
            <a:r>
              <a:rPr kumimoji="1" lang="ja-JP" altLang="en-US" dirty="0" smtClean="0"/>
              <a:t>タがこわれたので、直さないといけない。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8998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漢字２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ja-JP" altLang="en-US" sz="3600" smtClean="0"/>
              <a:t>置急広最声開閉伝横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67586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今日の漢字</a:t>
            </a:r>
            <a:endParaRPr kumimoji="1" lang="ja-JP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ja-JP" altLang="en-US" dirty="0" smtClean="0"/>
              <a:t>置く</a:t>
            </a:r>
            <a:endParaRPr lang="en-US" altLang="ja-JP" dirty="0" smtClean="0"/>
          </a:p>
          <a:p>
            <a:r>
              <a:rPr kumimoji="1" lang="ja-JP" altLang="en-US" dirty="0" smtClean="0"/>
              <a:t>急に、急行電車</a:t>
            </a:r>
            <a:endParaRPr kumimoji="1" lang="en-US" altLang="ja-JP" dirty="0" smtClean="0"/>
          </a:p>
          <a:p>
            <a:r>
              <a:rPr lang="ja-JP" altLang="en-US" dirty="0" smtClean="0"/>
              <a:t>広い</a:t>
            </a:r>
            <a:endParaRPr lang="en-US" altLang="ja-JP" dirty="0" smtClean="0"/>
          </a:p>
          <a:p>
            <a:r>
              <a:rPr lang="ja-JP" altLang="en-US" dirty="0" smtClean="0"/>
              <a:t>最近</a:t>
            </a:r>
            <a:endParaRPr lang="en-US" altLang="ja-JP" dirty="0" smtClean="0"/>
          </a:p>
          <a:p>
            <a:r>
              <a:rPr kumimoji="1" lang="ja-JP" altLang="en-US" dirty="0" smtClean="0"/>
              <a:t>声</a:t>
            </a:r>
            <a:endParaRPr kumimoji="1" lang="en-US" altLang="ja-JP" dirty="0" smtClean="0"/>
          </a:p>
          <a:p>
            <a:r>
              <a:rPr lang="ja-JP" altLang="en-US" dirty="0" smtClean="0"/>
              <a:t>開</a:t>
            </a:r>
            <a:r>
              <a:rPr lang="en-US" altLang="ja-JP" dirty="0" smtClean="0"/>
              <a:t>(</a:t>
            </a:r>
            <a:r>
              <a:rPr lang="ja-JP" altLang="en-US" dirty="0" smtClean="0"/>
              <a:t>ひら</a:t>
            </a:r>
            <a:r>
              <a:rPr lang="en-US" altLang="ja-JP" dirty="0" smtClean="0"/>
              <a:t>)</a:t>
            </a:r>
            <a:r>
              <a:rPr lang="ja-JP" altLang="en-US" dirty="0" smtClean="0"/>
              <a:t>く、開</a:t>
            </a:r>
            <a:r>
              <a:rPr lang="en-US" altLang="ja-JP" dirty="0" smtClean="0"/>
              <a:t>(</a:t>
            </a:r>
            <a:r>
              <a:rPr lang="ja-JP" altLang="en-US" dirty="0" smtClean="0"/>
              <a:t>あ</a:t>
            </a:r>
            <a:r>
              <a:rPr lang="en-US" altLang="ja-JP" dirty="0" smtClean="0"/>
              <a:t>)</a:t>
            </a:r>
            <a:r>
              <a:rPr lang="ja-JP" altLang="en-US" dirty="0" smtClean="0"/>
              <a:t>く、開</a:t>
            </a:r>
            <a:r>
              <a:rPr lang="en-US" altLang="ja-JP" dirty="0" smtClean="0"/>
              <a:t>(</a:t>
            </a:r>
            <a:r>
              <a:rPr lang="ja-JP" altLang="en-US" dirty="0" smtClean="0"/>
              <a:t>あ</a:t>
            </a:r>
            <a:r>
              <a:rPr lang="en-US" altLang="ja-JP" dirty="0" smtClean="0"/>
              <a:t>)</a:t>
            </a:r>
            <a:r>
              <a:rPr lang="ja-JP" altLang="en-US" dirty="0" smtClean="0"/>
              <a:t>ける</a:t>
            </a:r>
            <a:endParaRPr lang="en-US" altLang="ja-JP" dirty="0" smtClean="0"/>
          </a:p>
          <a:p>
            <a:r>
              <a:rPr lang="ja-JP" altLang="en-US" dirty="0" smtClean="0"/>
              <a:t>閉める、閉まる</a:t>
            </a:r>
            <a:endParaRPr lang="en-US" altLang="ja-JP" dirty="0" smtClean="0"/>
          </a:p>
          <a:p>
            <a:r>
              <a:rPr kumimoji="1" lang="ja-JP" altLang="en-US" dirty="0" smtClean="0"/>
              <a:t>手伝う</a:t>
            </a:r>
            <a:endParaRPr kumimoji="1" lang="en-US" altLang="ja-JP" dirty="0" smtClean="0"/>
          </a:p>
          <a:p>
            <a:r>
              <a:rPr lang="ja-JP" altLang="en-US" dirty="0" smtClean="0"/>
              <a:t>横</a:t>
            </a:r>
            <a:endParaRPr lang="en-US" altLang="ja-JP" dirty="0" smtClean="0"/>
          </a:p>
          <a:p>
            <a:r>
              <a:rPr kumimoji="1" lang="ja-JP" altLang="en-US" dirty="0" smtClean="0"/>
              <a:t>横断歩道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おうだんほどう</a:t>
            </a:r>
            <a:r>
              <a:rPr kumimoji="1" lang="en-US" altLang="ja-JP" dirty="0" smtClean="0"/>
              <a:t>)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40613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読んで下さい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借りた本をつくえの上に置いた。</a:t>
            </a:r>
            <a:endParaRPr kumimoji="1" lang="en-US" altLang="ja-JP" dirty="0" smtClean="0"/>
          </a:p>
          <a:p>
            <a:r>
              <a:rPr lang="ja-JP" altLang="en-US" dirty="0" smtClean="0"/>
              <a:t>図書館に本を返さないといけないので、急いで行った。</a:t>
            </a:r>
            <a:endParaRPr lang="en-US" altLang="ja-JP" dirty="0" smtClean="0"/>
          </a:p>
          <a:p>
            <a:r>
              <a:rPr kumimoji="1" lang="ja-JP" altLang="en-US" dirty="0" smtClean="0"/>
              <a:t>知り合いの町に急行電車に乗って行った。</a:t>
            </a:r>
            <a:r>
              <a:rPr lang="ja-JP" altLang="en-US" dirty="0" smtClean="0"/>
              <a:t>知り合いの部屋はとても広かった。</a:t>
            </a:r>
            <a:endParaRPr lang="en-US" altLang="ja-JP" dirty="0" smtClean="0"/>
          </a:p>
          <a:p>
            <a:r>
              <a:rPr kumimoji="1" lang="ja-JP" altLang="en-US" dirty="0" smtClean="0"/>
              <a:t>最近、全然寝られなくて困っている。</a:t>
            </a:r>
            <a:endParaRPr kumimoji="1" lang="en-US" altLang="ja-JP" dirty="0" smtClean="0"/>
          </a:p>
          <a:p>
            <a:r>
              <a:rPr lang="ja-JP" altLang="en-US" dirty="0" smtClean="0"/>
              <a:t>カラオケで大きい声で歌った。</a:t>
            </a:r>
            <a:endParaRPr lang="en-US" altLang="ja-JP" dirty="0" smtClean="0"/>
          </a:p>
          <a:p>
            <a:r>
              <a:rPr kumimoji="1" lang="ja-JP" altLang="en-US" dirty="0" smtClean="0"/>
              <a:t>あ、まどが閉まっていますね。開けて下さい。</a:t>
            </a:r>
            <a:endParaRPr lang="en-US" altLang="ja-JP" dirty="0"/>
          </a:p>
          <a:p>
            <a:r>
              <a:rPr kumimoji="1" lang="ja-JP" altLang="en-US" dirty="0" smtClean="0"/>
              <a:t>ベッドの横に本だなを置く時、友達が手伝ってくれた。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602275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漢字に変えて下さい。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ja-JP" altLang="en-US" dirty="0" smtClean="0"/>
              <a:t>さいきん、まちにこうえんがすくなくなってきましたが、このまちにはまだひろいこうえんがのこっています。</a:t>
            </a:r>
            <a:endParaRPr lang="en-US" altLang="ja-JP" dirty="0" smtClean="0"/>
          </a:p>
          <a:p>
            <a:r>
              <a:rPr lang="ja-JP" altLang="en-US" dirty="0" smtClean="0"/>
              <a:t>ぎんこうのすぐよこにおう断</a:t>
            </a:r>
            <a:r>
              <a:rPr lang="en-US" altLang="ja-JP" dirty="0" smtClean="0"/>
              <a:t>(</a:t>
            </a:r>
            <a:r>
              <a:rPr lang="ja-JP" altLang="en-US" dirty="0" smtClean="0"/>
              <a:t>だん</a:t>
            </a:r>
            <a:r>
              <a:rPr lang="en-US" altLang="ja-JP" dirty="0" smtClean="0"/>
              <a:t>)</a:t>
            </a:r>
            <a:r>
              <a:rPr lang="ja-JP" altLang="en-US" dirty="0" smtClean="0"/>
              <a:t>ほどうがあります。わたるときは、くるまにちゅういしてくださいね。</a:t>
            </a:r>
            <a:endParaRPr lang="en-US" altLang="ja-JP" dirty="0" smtClean="0"/>
          </a:p>
          <a:p>
            <a:r>
              <a:rPr lang="ja-JP" altLang="en-US" dirty="0" smtClean="0"/>
              <a:t>へやにかえったら、すぐにドアをしめて、まどをあけた。</a:t>
            </a:r>
            <a:endParaRPr lang="en-US" altLang="ja-JP" dirty="0" smtClean="0"/>
          </a:p>
          <a:p>
            <a:r>
              <a:rPr lang="ja-JP" altLang="en-US" dirty="0" smtClean="0"/>
              <a:t>そのしごと、てつだいましょうか。</a:t>
            </a:r>
            <a:endParaRPr lang="en-US" altLang="ja-JP" dirty="0" smtClean="0"/>
          </a:p>
          <a:p>
            <a:r>
              <a:rPr lang="ja-JP" altLang="en-US" dirty="0" smtClean="0"/>
              <a:t>カラオケでおおきいこえでうたうと、とてもきもちがいい。</a:t>
            </a:r>
            <a:endParaRPr lang="en-US" altLang="ja-JP" dirty="0" smtClean="0"/>
          </a:p>
          <a:p>
            <a:r>
              <a:rPr lang="ja-JP" altLang="en-US" dirty="0" smtClean="0"/>
              <a:t>きゅうにあめにふられて、こまった。</a:t>
            </a:r>
            <a:endParaRPr lang="en-US" altLang="ja-JP" dirty="0" smtClean="0"/>
          </a:p>
          <a:p>
            <a:r>
              <a:rPr lang="en-US" altLang="ja-JP" dirty="0" smtClean="0"/>
              <a:t>X</a:t>
            </a:r>
            <a:r>
              <a:rPr lang="ja-JP" altLang="en-US" dirty="0" smtClean="0"/>
              <a:t>：かりたほん、かえしにきたよ。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ja-JP" dirty="0" smtClean="0"/>
              <a:t>　</a:t>
            </a:r>
            <a:r>
              <a:rPr lang="en-US" altLang="ja-JP" dirty="0" smtClean="0"/>
              <a:t>Y</a:t>
            </a:r>
            <a:r>
              <a:rPr lang="ja-JP" altLang="en-US" dirty="0" smtClean="0"/>
              <a:t>：あ、ありがとう。ほんはそこにおいておいて。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5959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000" dirty="0" smtClean="0"/>
              <a:t>漢字に変えて下さい。＜答え＞</a:t>
            </a:r>
            <a:endParaRPr kumimoji="1" lang="ja-JP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ja-JP" altLang="en-US" dirty="0" smtClean="0"/>
              <a:t>最近、町に公園が少なく</a:t>
            </a:r>
            <a:r>
              <a:rPr lang="ja-JP" altLang="en-US" dirty="0"/>
              <a:t>なってきましたが、</a:t>
            </a:r>
            <a:r>
              <a:rPr lang="ja-JP" altLang="en-US" dirty="0" smtClean="0"/>
              <a:t>この町にはまだ広い公園が残って</a:t>
            </a:r>
            <a:r>
              <a:rPr lang="ja-JP" altLang="en-US" dirty="0"/>
              <a:t>います。</a:t>
            </a:r>
            <a:endParaRPr lang="en-US" altLang="ja-JP" dirty="0"/>
          </a:p>
          <a:p>
            <a:r>
              <a:rPr lang="ja-JP" altLang="en-US" dirty="0" smtClean="0"/>
              <a:t>銀行のすぐ横に横断</a:t>
            </a:r>
            <a:r>
              <a:rPr lang="en-US" altLang="ja-JP" dirty="0"/>
              <a:t>(</a:t>
            </a:r>
            <a:r>
              <a:rPr lang="ja-JP" altLang="en-US" dirty="0"/>
              <a:t>だん</a:t>
            </a:r>
            <a:r>
              <a:rPr lang="en-US" altLang="ja-JP" dirty="0" smtClean="0"/>
              <a:t>)</a:t>
            </a:r>
            <a:r>
              <a:rPr lang="ja-JP" altLang="en-US" dirty="0" smtClean="0"/>
              <a:t>歩道が</a:t>
            </a:r>
            <a:r>
              <a:rPr lang="ja-JP" altLang="en-US" dirty="0"/>
              <a:t>あります</a:t>
            </a:r>
            <a:r>
              <a:rPr lang="ja-JP" altLang="en-US" dirty="0" smtClean="0"/>
              <a:t>。渡る時は、車に注意して</a:t>
            </a:r>
            <a:r>
              <a:rPr lang="ja-JP" altLang="en-US" dirty="0"/>
              <a:t>くださいね。</a:t>
            </a:r>
            <a:endParaRPr lang="en-US" altLang="ja-JP" dirty="0"/>
          </a:p>
          <a:p>
            <a:r>
              <a:rPr lang="ja-JP" altLang="en-US" dirty="0" smtClean="0"/>
              <a:t>部屋に帰ったら</a:t>
            </a:r>
            <a:r>
              <a:rPr lang="ja-JP" altLang="en-US" dirty="0"/>
              <a:t>、すぐにドア</a:t>
            </a:r>
            <a:r>
              <a:rPr lang="ja-JP" altLang="en-US" dirty="0" smtClean="0"/>
              <a:t>を閉めて</a:t>
            </a:r>
            <a:r>
              <a:rPr lang="ja-JP" altLang="en-US" dirty="0"/>
              <a:t>、</a:t>
            </a:r>
            <a:r>
              <a:rPr lang="ja-JP" altLang="en-US" dirty="0" smtClean="0"/>
              <a:t>まどを開けた</a:t>
            </a:r>
            <a:r>
              <a:rPr lang="ja-JP" altLang="en-US" dirty="0"/>
              <a:t>。</a:t>
            </a:r>
            <a:endParaRPr lang="en-US" altLang="ja-JP" dirty="0"/>
          </a:p>
          <a:p>
            <a:r>
              <a:rPr lang="ja-JP" altLang="en-US" dirty="0" smtClean="0"/>
              <a:t>その仕事、手伝いましょう</a:t>
            </a:r>
            <a:r>
              <a:rPr lang="ja-JP" altLang="en-US" dirty="0"/>
              <a:t>か。</a:t>
            </a:r>
            <a:endParaRPr lang="en-US" altLang="ja-JP" dirty="0"/>
          </a:p>
          <a:p>
            <a:r>
              <a:rPr lang="ja-JP" altLang="en-US" dirty="0"/>
              <a:t>カラオケ</a:t>
            </a:r>
            <a:r>
              <a:rPr lang="ja-JP" altLang="en-US" dirty="0" smtClean="0"/>
              <a:t>で大きい声で歌うと</a:t>
            </a:r>
            <a:r>
              <a:rPr lang="ja-JP" altLang="en-US" dirty="0"/>
              <a:t>、</a:t>
            </a:r>
            <a:r>
              <a:rPr lang="ja-JP" altLang="en-US" dirty="0" smtClean="0"/>
              <a:t>とても気持ちが</a:t>
            </a:r>
            <a:r>
              <a:rPr lang="ja-JP" altLang="en-US" dirty="0"/>
              <a:t>いい。</a:t>
            </a:r>
            <a:endParaRPr lang="en-US" altLang="ja-JP" dirty="0"/>
          </a:p>
          <a:p>
            <a:r>
              <a:rPr lang="ja-JP" altLang="en-US" dirty="0" smtClean="0"/>
              <a:t>急に雨に降られて、困った</a:t>
            </a:r>
            <a:r>
              <a:rPr lang="ja-JP" altLang="en-US" dirty="0"/>
              <a:t>。</a:t>
            </a:r>
            <a:endParaRPr lang="en-US" altLang="ja-JP" dirty="0"/>
          </a:p>
          <a:p>
            <a:r>
              <a:rPr lang="en-US" altLang="ja-JP" dirty="0"/>
              <a:t>X</a:t>
            </a:r>
            <a:r>
              <a:rPr lang="ja-JP" altLang="en-US" dirty="0" smtClean="0"/>
              <a:t>：借りた本、返しに来たよ</a:t>
            </a:r>
            <a:r>
              <a:rPr lang="ja-JP" altLang="en-US" dirty="0"/>
              <a:t>。</a:t>
            </a:r>
            <a:endParaRPr lang="en-US" altLang="ja-JP" dirty="0"/>
          </a:p>
          <a:p>
            <a:pPr marL="0" indent="0">
              <a:buNone/>
            </a:pPr>
            <a:r>
              <a:rPr lang="ja-JP" altLang="ja-JP" dirty="0"/>
              <a:t>　</a:t>
            </a:r>
            <a:r>
              <a:rPr lang="en-US" altLang="ja-JP" dirty="0"/>
              <a:t>Y</a:t>
            </a:r>
            <a:r>
              <a:rPr lang="ja-JP" altLang="en-US" dirty="0"/>
              <a:t>：あ、ありがとう</a:t>
            </a:r>
            <a:r>
              <a:rPr lang="ja-JP" altLang="en-US" dirty="0" smtClean="0"/>
              <a:t>。本は</a:t>
            </a:r>
            <a:r>
              <a:rPr lang="ja-JP" altLang="en-US" dirty="0"/>
              <a:t>そこ</a:t>
            </a:r>
            <a:r>
              <a:rPr lang="ja-JP" altLang="en-US" dirty="0" smtClean="0"/>
              <a:t>に置いておいて</a:t>
            </a:r>
            <a:r>
              <a:rPr lang="ja-JP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458998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上手な読み方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読む前に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いじめにあったことがありますか。</a:t>
            </a:r>
            <a:endParaRPr kumimoji="1" lang="en-US" altLang="ja-JP" dirty="0" smtClean="0"/>
          </a:p>
          <a:p>
            <a:r>
              <a:rPr lang="ja-JP" altLang="en-US" dirty="0" smtClean="0"/>
              <a:t>どんな人がいじめられやすいと思いますか。</a:t>
            </a:r>
            <a:endParaRPr lang="en-US" altLang="ja-JP" dirty="0" smtClean="0"/>
          </a:p>
          <a:p>
            <a:r>
              <a:rPr kumimoji="1" lang="ja-JP" altLang="en-US" dirty="0" smtClean="0"/>
              <a:t>どんな人がいじめると思いますか。</a:t>
            </a:r>
            <a:endParaRPr kumimoji="1" lang="en-US" altLang="ja-JP" dirty="0" smtClean="0"/>
          </a:p>
          <a:p>
            <a:r>
              <a:rPr lang="ja-JP" altLang="en-US" dirty="0" smtClean="0"/>
              <a:t>だれかがいじめられていたら、どうしますか。</a:t>
            </a:r>
            <a:endParaRPr kumimoji="1" lang="ja-JP" altLang="en-US" dirty="0"/>
          </a:p>
        </p:txBody>
      </p:sp>
      <p:pic>
        <p:nvPicPr>
          <p:cNvPr id="4" name="Picture 3" descr="Ch10_reading1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358" y="4414925"/>
            <a:ext cx="56642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41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300</TotalTime>
  <Words>3696</Words>
  <Application>Microsoft Macintosh PowerPoint</Application>
  <PresentationFormat>On-screen Show (4:3)</PresentationFormat>
  <Paragraphs>584</Paragraphs>
  <Slides>105</Slides>
  <Notes>57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105</vt:i4>
      </vt:variant>
    </vt:vector>
  </HeadingPairs>
  <TitlesOfParts>
    <vt:vector size="107" baseType="lpstr">
      <vt:lpstr>Office Theme</vt:lpstr>
      <vt:lpstr>Equity</vt:lpstr>
      <vt:lpstr>Nakama 2 Chapter 10</vt:lpstr>
      <vt:lpstr>第１０課 文句と謝罪 Complaints and Apologies</vt:lpstr>
      <vt:lpstr>新しい言葉</vt:lpstr>
      <vt:lpstr>A. 人と人のかんけい</vt:lpstr>
      <vt:lpstr>B. めいわくなこと</vt:lpstr>
      <vt:lpstr>B. めいわくなこと</vt:lpstr>
      <vt:lpstr>C. 文句(もんく)を言う</vt:lpstr>
      <vt:lpstr>D. させられたくないこと</vt:lpstr>
      <vt:lpstr>ダイアローグ</vt:lpstr>
      <vt:lpstr>はじめに</vt:lpstr>
      <vt:lpstr>静かにするように言って下さい。</vt:lpstr>
      <vt:lpstr>分かりましたか</vt:lpstr>
      <vt:lpstr>分かりましたか</vt:lpstr>
      <vt:lpstr>日本の文化</vt:lpstr>
      <vt:lpstr>Neighborhood relations</vt:lpstr>
      <vt:lpstr>Trash collection</vt:lpstr>
      <vt:lpstr>PowerPoint Presentation</vt:lpstr>
      <vt:lpstr>文法１</vt:lpstr>
      <vt:lpstr>Causative-Passive</vt:lpstr>
      <vt:lpstr>Causative-Passive</vt:lpstr>
      <vt:lpstr>Causative-passive</vt:lpstr>
      <vt:lpstr>Causative-passive</vt:lpstr>
      <vt:lpstr>Causative-passive form</vt:lpstr>
      <vt:lpstr>Causative-passive form</vt:lpstr>
      <vt:lpstr>「～す」 causative &amp;  「～される」 causative-passive</vt:lpstr>
      <vt:lpstr>「す」causative + passive =  うverb’s Negative-stem+される</vt:lpstr>
      <vt:lpstr>Causative-passiveの文を作りましょう</vt:lpstr>
      <vt:lpstr>Causative-passiveの文を作りましょう</vt:lpstr>
      <vt:lpstr>PowerPoint Presentation</vt:lpstr>
      <vt:lpstr>PowerPoint Presentation</vt:lpstr>
      <vt:lpstr>PowerPoint Presentation</vt:lpstr>
      <vt:lpstr>Causative　Passiveの会話</vt:lpstr>
      <vt:lpstr>Passive &amp; causative-passive</vt:lpstr>
      <vt:lpstr>いやなこと</vt:lpstr>
      <vt:lpstr>Causative-passive vs.  Causative + giving/receiving verb</vt:lpstr>
      <vt:lpstr>文法２-A</vt:lpstr>
      <vt:lpstr>～ようにしてください</vt:lpstr>
      <vt:lpstr>〜ようにしてください Requesting efforts to change behavior or to act a certain way</vt:lpstr>
      <vt:lpstr>〜ようにして下さい Requesting efforts to change behavior or to act a certain way</vt:lpstr>
      <vt:lpstr>〜(ない)ようにして下さい</vt:lpstr>
      <vt:lpstr>～ようにします</vt:lpstr>
      <vt:lpstr>〜ようにします expressing an effort to change behavior</vt:lpstr>
      <vt:lpstr>〜ようにします expressing an effort to change behavior</vt:lpstr>
      <vt:lpstr>〜ようにします</vt:lpstr>
      <vt:lpstr>〜ようにします</vt:lpstr>
      <vt:lpstr>〜ようにしている making efforts for ~/I make it a rule to~</vt:lpstr>
      <vt:lpstr>文法２-b</vt:lpstr>
      <vt:lpstr>XようにY describing what efforts are being made to attain a specific goal</vt:lpstr>
      <vt:lpstr>XようにY describing what efforts are being made to attain a specific goal</vt:lpstr>
      <vt:lpstr>会話練習</vt:lpstr>
      <vt:lpstr>文法３</vt:lpstr>
      <vt:lpstr>〜まま</vt:lpstr>
      <vt:lpstr>〜まま</vt:lpstr>
      <vt:lpstr>〜まま</vt:lpstr>
      <vt:lpstr>〜まま</vt:lpstr>
      <vt:lpstr>〜まま</vt:lpstr>
      <vt:lpstr>〜まま</vt:lpstr>
      <vt:lpstr>〜まま</vt:lpstr>
      <vt:lpstr>〜まま</vt:lpstr>
      <vt:lpstr>文法４-A</vt:lpstr>
      <vt:lpstr>〜ても  even if; even though</vt:lpstr>
      <vt:lpstr>〜ても</vt:lpstr>
      <vt:lpstr>〜ても／けれど／が</vt:lpstr>
      <vt:lpstr>〜ても／けれど／が</vt:lpstr>
      <vt:lpstr>〜ても</vt:lpstr>
      <vt:lpstr>PowerPoint Presentation</vt:lpstr>
      <vt:lpstr>PowerPoint Presentation</vt:lpstr>
      <vt:lpstr>文法４-B</vt:lpstr>
      <vt:lpstr>QW〜ても No matter (who/what/when/where/etc.)</vt:lpstr>
      <vt:lpstr>QW〜ても</vt:lpstr>
      <vt:lpstr>PowerPoint Presentation</vt:lpstr>
      <vt:lpstr>PowerPoint Presentation</vt:lpstr>
      <vt:lpstr>文法５</vt:lpstr>
      <vt:lpstr>Plain form + のに</vt:lpstr>
      <vt:lpstr>Plain form + のに</vt:lpstr>
      <vt:lpstr>Plain form + のに</vt:lpstr>
      <vt:lpstr>Restriction of のに</vt:lpstr>
      <vt:lpstr>〜が／けれど、〜ても、〜のに</vt:lpstr>
      <vt:lpstr>Formation of のに</vt:lpstr>
      <vt:lpstr>PowerPoint Presentation</vt:lpstr>
      <vt:lpstr>PowerPoint Presentation</vt:lpstr>
      <vt:lpstr>PowerPoint Presentation</vt:lpstr>
      <vt:lpstr>上手な聞き方</vt:lpstr>
      <vt:lpstr>聞き上手話し上手</vt:lpstr>
      <vt:lpstr>文句を言う、あやまる</vt:lpstr>
      <vt:lpstr>文句を言う、あやまる</vt:lpstr>
      <vt:lpstr>おこる</vt:lpstr>
      <vt:lpstr>漢字１</vt:lpstr>
      <vt:lpstr>今日の漢字</vt:lpstr>
      <vt:lpstr>読んで下さい</vt:lpstr>
      <vt:lpstr>漢字に変えて下さい。</vt:lpstr>
      <vt:lpstr>漢字に変えて下さい。＜答え＞</vt:lpstr>
      <vt:lpstr>漢字２</vt:lpstr>
      <vt:lpstr>今日の漢字</vt:lpstr>
      <vt:lpstr>読んで下さい</vt:lpstr>
      <vt:lpstr>漢字に変えて下さい。</vt:lpstr>
      <vt:lpstr>漢字に変えて下さい。＜答え＞</vt:lpstr>
      <vt:lpstr>上手な読み方</vt:lpstr>
      <vt:lpstr>読む前に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話してみましょう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tokumasu</dc:creator>
  <cp:lastModifiedBy>Kazumi Hatasa</cp:lastModifiedBy>
  <cp:revision>46</cp:revision>
  <dcterms:created xsi:type="dcterms:W3CDTF">2011-09-18T15:13:40Z</dcterms:created>
  <dcterms:modified xsi:type="dcterms:W3CDTF">2014-04-08T01:45:48Z</dcterms:modified>
</cp:coreProperties>
</file>