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2"/>
  </p:notesMasterIdLst>
  <p:sldIdLst>
    <p:sldId id="257" r:id="rId3"/>
    <p:sldId id="299" r:id="rId4"/>
    <p:sldId id="260" r:id="rId5"/>
    <p:sldId id="634" r:id="rId6"/>
    <p:sldId id="635" r:id="rId7"/>
    <p:sldId id="637" r:id="rId8"/>
    <p:sldId id="638" r:id="rId9"/>
    <p:sldId id="639" r:id="rId10"/>
    <p:sldId id="640" r:id="rId11"/>
    <p:sldId id="642" r:id="rId12"/>
    <p:sldId id="643" r:id="rId13"/>
    <p:sldId id="644" r:id="rId14"/>
    <p:sldId id="645" r:id="rId15"/>
    <p:sldId id="646" r:id="rId16"/>
    <p:sldId id="647" r:id="rId17"/>
    <p:sldId id="649" r:id="rId18"/>
    <p:sldId id="760" r:id="rId19"/>
    <p:sldId id="761" r:id="rId20"/>
    <p:sldId id="762" r:id="rId21"/>
    <p:sldId id="763" r:id="rId22"/>
    <p:sldId id="767" r:id="rId23"/>
    <p:sldId id="282" r:id="rId24"/>
    <p:sldId id="776" r:id="rId25"/>
    <p:sldId id="777" r:id="rId26"/>
    <p:sldId id="778" r:id="rId27"/>
    <p:sldId id="779" r:id="rId28"/>
    <p:sldId id="514" r:id="rId29"/>
    <p:sldId id="651" r:id="rId30"/>
    <p:sldId id="652" r:id="rId31"/>
    <p:sldId id="654" r:id="rId32"/>
    <p:sldId id="655" r:id="rId33"/>
    <p:sldId id="657" r:id="rId34"/>
    <p:sldId id="658" r:id="rId35"/>
    <p:sldId id="659" r:id="rId36"/>
    <p:sldId id="660" r:id="rId37"/>
    <p:sldId id="661" r:id="rId38"/>
    <p:sldId id="662" r:id="rId39"/>
    <p:sldId id="663" r:id="rId40"/>
    <p:sldId id="664" r:id="rId41"/>
    <p:sldId id="665" r:id="rId42"/>
    <p:sldId id="666" r:id="rId43"/>
    <p:sldId id="668" r:id="rId44"/>
    <p:sldId id="669" r:id="rId45"/>
    <p:sldId id="670" r:id="rId46"/>
    <p:sldId id="550" r:id="rId47"/>
    <p:sldId id="682" r:id="rId48"/>
    <p:sldId id="683" r:id="rId49"/>
    <p:sldId id="684" r:id="rId50"/>
    <p:sldId id="685" r:id="rId51"/>
    <p:sldId id="688" r:id="rId52"/>
    <p:sldId id="689" r:id="rId53"/>
    <p:sldId id="690" r:id="rId54"/>
    <p:sldId id="691" r:id="rId55"/>
    <p:sldId id="692" r:id="rId56"/>
    <p:sldId id="693" r:id="rId57"/>
    <p:sldId id="701" r:id="rId58"/>
    <p:sldId id="702" r:id="rId59"/>
    <p:sldId id="703" r:id="rId60"/>
    <p:sldId id="704" r:id="rId61"/>
    <p:sldId id="705" r:id="rId62"/>
    <p:sldId id="706" r:id="rId63"/>
    <p:sldId id="707" r:id="rId64"/>
    <p:sldId id="708" r:id="rId65"/>
    <p:sldId id="577" r:id="rId66"/>
    <p:sldId id="718" r:id="rId67"/>
    <p:sldId id="720" r:id="rId68"/>
    <p:sldId id="721" r:id="rId69"/>
    <p:sldId id="722" r:id="rId70"/>
    <p:sldId id="723" r:id="rId71"/>
    <p:sldId id="725" r:id="rId72"/>
    <p:sldId id="726" r:id="rId73"/>
    <p:sldId id="727" r:id="rId74"/>
    <p:sldId id="730" r:id="rId75"/>
    <p:sldId id="731" r:id="rId76"/>
    <p:sldId id="732" r:id="rId77"/>
    <p:sldId id="734" r:id="rId78"/>
    <p:sldId id="735" r:id="rId79"/>
    <p:sldId id="736" r:id="rId80"/>
    <p:sldId id="737" r:id="rId81"/>
    <p:sldId id="738" r:id="rId82"/>
    <p:sldId id="739" r:id="rId83"/>
    <p:sldId id="740" r:id="rId84"/>
    <p:sldId id="741" r:id="rId85"/>
    <p:sldId id="742" r:id="rId86"/>
    <p:sldId id="743" r:id="rId87"/>
    <p:sldId id="744" r:id="rId88"/>
    <p:sldId id="745" r:id="rId89"/>
    <p:sldId id="746" r:id="rId90"/>
    <p:sldId id="581" r:id="rId91"/>
    <p:sldId id="709" r:id="rId92"/>
    <p:sldId id="710" r:id="rId93"/>
    <p:sldId id="713" r:id="rId94"/>
    <p:sldId id="714" r:id="rId95"/>
    <p:sldId id="715" r:id="rId96"/>
    <p:sldId id="716" r:id="rId97"/>
    <p:sldId id="717" r:id="rId98"/>
    <p:sldId id="434" r:id="rId99"/>
    <p:sldId id="769" r:id="rId100"/>
    <p:sldId id="770" r:id="rId101"/>
    <p:sldId id="602" r:id="rId102"/>
    <p:sldId id="771" r:id="rId103"/>
    <p:sldId id="772" r:id="rId104"/>
    <p:sldId id="773" r:id="rId105"/>
    <p:sldId id="774" r:id="rId106"/>
    <p:sldId id="775" r:id="rId107"/>
    <p:sldId id="617" r:id="rId108"/>
    <p:sldId id="747" r:id="rId109"/>
    <p:sldId id="748" r:id="rId110"/>
    <p:sldId id="749" r:id="rId111"/>
    <p:sldId id="750" r:id="rId112"/>
    <p:sldId id="751" r:id="rId113"/>
    <p:sldId id="752" r:id="rId114"/>
    <p:sldId id="753" r:id="rId115"/>
    <p:sldId id="754" r:id="rId116"/>
    <p:sldId id="755" r:id="rId117"/>
    <p:sldId id="756" r:id="rId118"/>
    <p:sldId id="757" r:id="rId119"/>
    <p:sldId id="758" r:id="rId120"/>
    <p:sldId id="759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98" autoAdjust="0"/>
  </p:normalViewPr>
  <p:slideViewPr>
    <p:cSldViewPr>
      <p:cViewPr varScale="1">
        <p:scale>
          <a:sx n="76" d="100"/>
          <a:sy n="76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439CF-172D-48AA-94B6-76312A261A2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8055-6588-418A-A6A2-06693721E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6390B-5CA9-D847-8F00-E9019BE3C23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00441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E4409-1F6A-704D-83EE-282909D2B30D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A59F9-A585-4F4D-8357-6595A7F68431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6390B-5CA9-D847-8F00-E9019BE3C23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5EED8-3C1A-C645-B600-6596F68FAE60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30403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5EED8-3C1A-C645-B600-6596F68FAE60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7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5EED8-3C1A-C645-B600-6596F68FAE60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14922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5B05-6F8F-054A-9D82-BB0ED6A6356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086940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5B05-6F8F-054A-9D82-BB0ED6A6356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04131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5B05-6F8F-054A-9D82-BB0ED6A6356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771050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5B05-6F8F-054A-9D82-BB0ED6A6356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23666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73275-AE47-614C-A323-DE88264369A2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497FC-B4F8-E54A-947D-F5FDE11BF5B9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9593A-2561-47E2-9BD3-031F79C08ED4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F36EA7-09D6-4C05-9435-4E4EAA5364C2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4FC1-99CE-A746-933D-4FBE7D571BB5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A9DC3-BB90-4F90-BF60-FEE9CFFD6098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37D4B-3070-4FDF-9BEF-A6A62BD81744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11D96-4199-4AAF-8748-3AA5C3E4B7DC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6A6F9-BA19-48B9-AE9E-2ADA8EEF25E3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E981D9-2C6B-43DC-9795-B6A98FC93352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3FD54-2ACC-426A-8509-62215A9B2085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497FC-B4F8-E54A-947D-F5FDE11BF5B9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6910-B3B0-4561-98BA-DAEEBF0BA577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231D0-5B40-4F0A-A50A-CB098A57D530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7D500-6F7C-42B3-9F15-79AA982C433F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4FC1-99CE-A746-933D-4FBE7D571BB5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483095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91D54-C959-D844-8CD1-F7E7D654084A}" type="slidenum">
              <a:rPr lang="en-US" altLang="ja-JP"/>
              <a:pPr/>
              <a:t>47</a:t>
            </a:fld>
            <a:endParaRPr lang="en-US" altLang="ja-JP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B6734-5D76-4B1B-BC84-DD2D5701560F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0A45A-2515-9448-B392-6F64FD2B152F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11667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63CCB-5CAA-4266-A047-15CB51F96D7E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73EDE-34A2-4A45-A36F-DF3CEFD21A6A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0A45A-2515-9448-B392-6F64FD2B152F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0240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91D54-C959-D844-8CD1-F7E7D654084A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0A45A-2515-9448-B392-6F64FD2B152F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2943751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4AD02-960F-364C-A390-E02C9C7F1A5B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417515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4AD02-960F-364C-A390-E02C9C7F1A5B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74520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4AD02-960F-364C-A390-E02C9C7F1A5B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33544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4AD02-960F-364C-A390-E02C9C7F1A5B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61881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4AD02-960F-364C-A390-E02C9C7F1A5B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1755166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9113216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6524552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6063662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04539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A3B94-3611-A141-B252-C25C85C6B482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097848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6953224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1894321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1058076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369901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2640858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4BB9-4023-4740-B860-20710016F806}" type="slidenum">
              <a:rPr kumimoji="1" lang="ja-JP" altLang="en-US" smtClean="0"/>
              <a:pPr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4985725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1E57C-D854-E64D-B280-844A02171E7D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BF8D-ECA7-ED45-BDBA-F677F568E9E8}" type="slidenum">
              <a:rPr kumimoji="1" lang="ja-JP" altLang="en-US" smtClean="0"/>
              <a:pPr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327012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BF8D-ECA7-ED45-BDBA-F677F568E9E8}" type="slidenum">
              <a:rPr kumimoji="1" lang="ja-JP" altLang="en-US" smtClean="0"/>
              <a:pPr/>
              <a:t>103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BF8D-ECA7-ED45-BDBA-F677F568E9E8}" type="slidenum">
              <a:rPr kumimoji="1" lang="ja-JP" altLang="en-US" smtClean="0"/>
              <a:pPr/>
              <a:t>104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224798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BF8D-ECA7-ED45-BDBA-F677F568E9E8}" type="slidenum">
              <a:rPr kumimoji="1" lang="ja-JP" altLang="en-US" smtClean="0"/>
              <a:pPr/>
              <a:t>105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224798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61429-0705-8345-A20B-D6FCE15B2720}" type="slidenum">
              <a:rPr kumimoji="1" lang="ja-JP" altLang="en-US" smtClean="0"/>
              <a:pPr/>
              <a:t>107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917384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61429-0705-8345-A20B-D6FCE15B2720}" type="slidenum">
              <a:rPr kumimoji="1" lang="ja-JP" altLang="en-US" smtClean="0"/>
              <a:pPr/>
              <a:t>108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44760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9BA1A-ABCE-1F48-9AF4-11817195853D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61429-0705-8345-A20B-D6FCE15B2720}" type="slidenum">
              <a:rPr kumimoji="1" lang="ja-JP" altLang="en-US" smtClean="0"/>
              <a:pPr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176904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61429-0705-8345-A20B-D6FCE15B2720}" type="slidenum">
              <a:rPr kumimoji="1" lang="ja-JP" altLang="en-US" smtClean="0"/>
              <a:pPr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956803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1E614-D373-6148-A3FE-C67AB7AE96C7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6F6CD-710D-5A47-96D1-6FDD54710521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1559E6FB-8CE5-F845-A7CA-2D1B2C269D7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3AED2AF-EA98-8848-81E4-F0B249D4337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8382000" cy="1219201"/>
          </a:xfrm>
          <a:solidFill>
            <a:srgbClr val="FFFF00"/>
          </a:solidFill>
        </p:spPr>
        <p:txBody>
          <a:bodyPr anchor="ctr" anchorCtr="0">
            <a:normAutofit/>
          </a:bodyPr>
          <a:lstStyle>
            <a:lvl1pPr algn="ctr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43200"/>
            <a:ext cx="8382000" cy="1981200"/>
          </a:xfrm>
          <a:noFill/>
        </p:spPr>
        <p:txBody>
          <a:bodyPr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MS PGothic" pitchFamily="34" charset="-128"/>
          <a:ea typeface="MS PGothic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4/3/2013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7.jpe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75.jpe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79.jpeg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49.jpeg"/><Relationship Id="rId4" Type="http://schemas.microsoft.com/office/2007/relationships/hdphoto" Target="../media/hdphoto16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Nakama</a:t>
            </a:r>
            <a:r>
              <a:rPr lang="en-US" dirty="0" smtClean="0"/>
              <a:t> 2</a:t>
            </a:r>
            <a:br>
              <a:rPr lang="en-US" dirty="0" smtClean="0"/>
            </a:br>
            <a:r>
              <a:rPr lang="en-US" dirty="0" smtClean="0"/>
              <a:t>Chapter 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953000" y="1627078"/>
            <a:ext cx="3962400" cy="4495800"/>
          </a:xfrm>
          <a:noFill/>
        </p:spPr>
        <p:txBody>
          <a:bodyPr/>
          <a:lstStyle/>
          <a:p>
            <a:r>
              <a:rPr lang="en-US" altLang="ja-JP" sz="2800" dirty="0"/>
              <a:t>Polite expressions are used in formal situations.</a:t>
            </a:r>
          </a:p>
          <a:p>
            <a:r>
              <a:rPr lang="en-US" altLang="ja-JP" sz="2800" dirty="0"/>
              <a:t>The speaker uses the polite expression, with which the speaker indirectly shows his/her respect to the social superior.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50878"/>
            <a:ext cx="30257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B.</a:t>
            </a:r>
            <a:r>
              <a:rPr lang="ja-JP" altLang="en-US" dirty="0" smtClean="0"/>
              <a:t>ていねい語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聞き上手話し上手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Phrases used when giving or receiving gifts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聞き上手話し上手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7704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だれかにほめられたら、何と言いますか。</a:t>
            </a:r>
            <a:endParaRPr kumimoji="1" lang="en-US" altLang="ja-JP" dirty="0" smtClean="0"/>
          </a:p>
          <a:p>
            <a:r>
              <a:rPr lang="en-US" altLang="ja-JP" dirty="0" smtClean="0"/>
              <a:t>→</a:t>
            </a:r>
            <a:r>
              <a:rPr lang="ja-JP" altLang="en-US" dirty="0" smtClean="0"/>
              <a:t>ありがとうございます。</a:t>
            </a:r>
            <a:endParaRPr lang="en-US" altLang="ja-JP" dirty="0" smtClean="0"/>
          </a:p>
          <a:p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そう言ってもらえると、うれしいです。</a:t>
            </a:r>
            <a:endParaRPr kumimoji="1" lang="en-US" altLang="ja-JP" dirty="0" smtClean="0"/>
          </a:p>
          <a:p>
            <a:r>
              <a:rPr lang="en-US" altLang="ja-JP" dirty="0" smtClean="0"/>
              <a:t>In formal situation, the Japanese may use denial to respond to compliments.</a:t>
            </a:r>
            <a:endParaRPr kumimoji="1" lang="ja-JP" altLang="en-US" dirty="0"/>
          </a:p>
        </p:txBody>
      </p:sp>
      <p:pic>
        <p:nvPicPr>
          <p:cNvPr id="4" name="Picture 3" descr="Screen shot 2012-01-16 at 3.27.09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895" y="3987603"/>
            <a:ext cx="8369905" cy="11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88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聞き上手話し上手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34180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だれかに</a:t>
            </a:r>
            <a:r>
              <a:rPr lang="ja-JP" altLang="en-US" sz="2800" dirty="0" smtClean="0"/>
              <a:t>日本語をほめられたら何と答えますか。</a:t>
            </a:r>
            <a:endParaRPr kumimoji="1" lang="ja-JP" altLang="en-US" sz="2800" dirty="0"/>
          </a:p>
        </p:txBody>
      </p:sp>
      <p:pic>
        <p:nvPicPr>
          <p:cNvPr id="5" name="Picture 4" descr="Screen shot 2012-01-16 at 3.26.5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742"/>
          <a:stretch/>
        </p:blipFill>
        <p:spPr>
          <a:xfrm>
            <a:off x="604762" y="2456580"/>
            <a:ext cx="8297638" cy="28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42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聞き上手話し上手</a:t>
            </a:r>
            <a:endParaRPr kumimoji="1" lang="ja-JP" altLang="en-US" dirty="0"/>
          </a:p>
        </p:txBody>
      </p:sp>
      <p:pic>
        <p:nvPicPr>
          <p:cNvPr id="5" name="Picture 4" descr="Screen shot 2012-01-16 at 3.26.5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64"/>
          <a:stretch/>
        </p:blipFill>
        <p:spPr>
          <a:xfrm>
            <a:off x="457200" y="1753808"/>
            <a:ext cx="8201425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7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聞き上手話し上手</a:t>
            </a:r>
            <a:endParaRPr kumimoji="1" lang="ja-JP" altLang="en-US" dirty="0"/>
          </a:p>
        </p:txBody>
      </p:sp>
      <p:pic>
        <p:nvPicPr>
          <p:cNvPr id="4" name="Picture 3" descr="Screen shot 2012-01-16 at 3.28.15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53" y="2031601"/>
            <a:ext cx="8914190" cy="29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9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聞き上手話し上手</a:t>
            </a:r>
            <a:endParaRPr kumimoji="1" lang="ja-JP" altLang="en-US" dirty="0"/>
          </a:p>
        </p:txBody>
      </p:sp>
      <p:pic>
        <p:nvPicPr>
          <p:cNvPr id="3" name="Picture 2" descr="Screen shot 2012-01-16 at 3.28.24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9396"/>
            <a:ext cx="9144000" cy="32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3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上手な読み方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上手な読み方：広告</a:t>
            </a:r>
            <a:r>
              <a:rPr lang="en-US" altLang="ja-JP" dirty="0"/>
              <a:t>(</a:t>
            </a:r>
            <a:r>
              <a:rPr lang="ja-JP" altLang="en-US" dirty="0"/>
              <a:t>こうこく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Picture 2" descr="Screen shot 2012-01-16 at 4.15.51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4" y="1936854"/>
            <a:ext cx="8805333" cy="34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4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886"/>
          </a:xfrm>
        </p:spPr>
        <p:txBody>
          <a:bodyPr/>
          <a:lstStyle/>
          <a:p>
            <a:r>
              <a:rPr kumimoji="1" lang="ja-JP" altLang="en-US" dirty="0" smtClean="0"/>
              <a:t>上手な読み方：広告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こうこく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Picture 3" descr="s-kyuj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71" y="2161631"/>
            <a:ext cx="4385611" cy="4233333"/>
          </a:xfrm>
          <a:prstGeom prst="rect">
            <a:avLst/>
          </a:prstGeom>
        </p:spPr>
      </p:pic>
      <p:pic>
        <p:nvPicPr>
          <p:cNvPr id="7" name="Picture 6" descr="d0027795_10591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3491" y="2753129"/>
            <a:ext cx="4344082" cy="33726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368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6 at 4.16.01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08" y="1536569"/>
            <a:ext cx="8623905" cy="4040139"/>
          </a:xfrm>
          <a:prstGeom prst="rect">
            <a:avLst/>
          </a:prstGeom>
        </p:spPr>
      </p:pic>
      <p:pic>
        <p:nvPicPr>
          <p:cNvPr id="4" name="Picture 3" descr="Screen shot 2012-01-16 at 4.16.11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71" y="5392132"/>
            <a:ext cx="8089900" cy="1219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読んでみましょう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66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0" name="Group 44"/>
          <p:cNvGraphicFramePr>
            <a:graphicFrameLocks noGrp="1"/>
          </p:cNvGraphicFramePr>
          <p:nvPr>
            <p:ph/>
          </p:nvPr>
        </p:nvGraphicFramePr>
        <p:xfrm>
          <a:off x="228600" y="228600"/>
          <a:ext cx="8686800" cy="6279200"/>
        </p:xfrm>
        <a:graphic>
          <a:graphicData uri="http://schemas.openxmlformats.org/drawingml/2006/table">
            <a:tbl>
              <a:tblPr/>
              <a:tblGrid>
                <a:gridCol w="3459163"/>
                <a:gridCol w="5227637"/>
              </a:tblGrid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Regular expression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Polite expression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（ここ）だ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（ここ）でござる（ございます）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（２階に）いる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（２階に）ござる（ございます）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よろしい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～さん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～様（さま）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そっち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その人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あっち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あの人．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そちら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あちら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すし、客、やさしい、きれい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+word 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おすし、お客、おやさしい、おきれい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病気、親切、立派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ご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+word 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ご病気、ご親切、ご立派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4.16.2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316"/>
          <a:stretch/>
        </p:blipFill>
        <p:spPr>
          <a:xfrm>
            <a:off x="89417" y="1862665"/>
            <a:ext cx="8440483" cy="30842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読んでみましょう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688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4.16.2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08"/>
          <a:stretch/>
        </p:blipFill>
        <p:spPr>
          <a:xfrm>
            <a:off x="730464" y="1282094"/>
            <a:ext cx="7611517" cy="4813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286" y="912762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アメリカ</a:t>
            </a:r>
            <a:r>
              <a:rPr kumimoji="1" lang="ja-JP" altLang="en-US" dirty="0" smtClean="0"/>
              <a:t>の履歴書（りれきしょ）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868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4.17.1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59" y="511036"/>
            <a:ext cx="4367255" cy="6346963"/>
          </a:xfrm>
          <a:prstGeom prst="rect">
            <a:avLst/>
          </a:prstGeom>
        </p:spPr>
      </p:pic>
      <p:pic>
        <p:nvPicPr>
          <p:cNvPr id="3" name="Picture 2" descr="Screen shot 2012-01-16 at 4.17.2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715" y="471714"/>
            <a:ext cx="4464285" cy="6386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476" y="10238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日本の履歴書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68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メールで先生にすいせんじょうをたのむ</a:t>
            </a:r>
            <a:endParaRPr kumimoji="1" lang="ja-JP" alt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243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先生へのメール</a:t>
            </a:r>
            <a:endParaRPr kumimoji="1"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メール</a:t>
            </a:r>
            <a:r>
              <a:rPr kumimoji="1" lang="ja-JP" altLang="en-US" dirty="0" smtClean="0"/>
              <a:t>をどう始めますか。</a:t>
            </a:r>
            <a:endParaRPr kumimoji="1" lang="en-US" altLang="ja-JP" dirty="0" smtClean="0"/>
          </a:p>
          <a:p>
            <a:r>
              <a:rPr lang="ja-JP" altLang="en-US" dirty="0" smtClean="0"/>
              <a:t>メールにどんなことを書かなければいけませんか。</a:t>
            </a:r>
            <a:endParaRPr lang="en-US" altLang="ja-JP" dirty="0" smtClean="0"/>
          </a:p>
          <a:p>
            <a:r>
              <a:rPr lang="ja-JP" altLang="en-US" dirty="0" smtClean="0"/>
              <a:t>メール</a:t>
            </a:r>
            <a:r>
              <a:rPr kumimoji="1" lang="ja-JP" altLang="en-US" dirty="0" smtClean="0"/>
              <a:t>をどう終わりますか。</a:t>
            </a:r>
            <a:endParaRPr kumimoji="1" lang="ja-JP" altLang="en-US" dirty="0"/>
          </a:p>
        </p:txBody>
      </p:sp>
      <p:pic>
        <p:nvPicPr>
          <p:cNvPr id="6" name="Picture 5" descr="Screen shot 2012-01-16 at 4.25.52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24" y="4208839"/>
            <a:ext cx="8482876" cy="11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1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6 at 4.26.02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373" y="384932"/>
            <a:ext cx="7973435" cy="1830810"/>
          </a:xfrm>
          <a:prstGeom prst="rect">
            <a:avLst/>
          </a:prstGeom>
        </p:spPr>
      </p:pic>
      <p:pic>
        <p:nvPicPr>
          <p:cNvPr id="5" name="Picture 4" descr="Screen shot 2012-01-16 at 4.26.11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373" y="2215742"/>
            <a:ext cx="7812576" cy="42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0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4.26.41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632" y="1643441"/>
            <a:ext cx="8074659" cy="3932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サンプルメール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109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お礼のメール</a:t>
            </a:r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04181"/>
          </a:xfrm>
        </p:spPr>
        <p:txBody>
          <a:bodyPr/>
          <a:lstStyle/>
          <a:p>
            <a:r>
              <a:rPr kumimoji="1" lang="ja-JP" altLang="en-US" dirty="0" smtClean="0"/>
              <a:t>すいせんじょうをたのんだ後、お礼のメールを書きましたか？</a:t>
            </a:r>
            <a:endParaRPr kumimoji="1" lang="en-US" altLang="ja-JP" dirty="0" smtClean="0"/>
          </a:p>
          <a:p>
            <a:r>
              <a:rPr lang="ja-JP" altLang="en-US" dirty="0" smtClean="0"/>
              <a:t>お礼のメールには何を書きますか。</a:t>
            </a:r>
            <a:endParaRPr kumimoji="1" lang="ja-JP" altLang="en-US" dirty="0"/>
          </a:p>
        </p:txBody>
      </p:sp>
      <p:pic>
        <p:nvPicPr>
          <p:cNvPr id="5" name="Picture 4" descr="Screen shot 2012-01-16 at 4.27.04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619499"/>
            <a:ext cx="8225366" cy="13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6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6 at 4.27.13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" y="738413"/>
            <a:ext cx="8034137" cy="2672443"/>
          </a:xfrm>
          <a:prstGeom prst="rect">
            <a:avLst/>
          </a:prstGeom>
        </p:spPr>
      </p:pic>
      <p:pic>
        <p:nvPicPr>
          <p:cNvPr id="5" name="Picture 4" descr="Screen shot 2012-01-16 at 4.27.23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210" y="3410856"/>
            <a:ext cx="6745347" cy="18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3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4.27.31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625" y="250068"/>
            <a:ext cx="7741384" cy="63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9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altLang="ja-JP"/>
              <a:t>Not all adjectives and nouns take polite expressions.</a:t>
            </a:r>
          </a:p>
          <a:p>
            <a:pPr>
              <a:buFont typeface="Wingdings" charset="2"/>
              <a:buNone/>
            </a:pPr>
            <a:r>
              <a:rPr lang="ja-JP" altLang="en-US"/>
              <a:t>　</a:t>
            </a:r>
            <a:r>
              <a:rPr lang="en-US" altLang="ja-JP"/>
              <a:t>No polite expression: </a:t>
            </a:r>
            <a:r>
              <a:rPr lang="ja-JP" altLang="en-US"/>
              <a:t>大きい、多い、黄色い、新しい、四角い、すてきな、だめな、大丈夫な、大好きな、春夏秋冬、研究室</a:t>
            </a:r>
          </a:p>
          <a:p>
            <a:r>
              <a:rPr lang="en-US" altLang="ja-JP"/>
              <a:t>Some words are always used with the particle </a:t>
            </a:r>
            <a:r>
              <a:rPr lang="ja-JP" altLang="en-US"/>
              <a:t>お </a:t>
            </a:r>
            <a:r>
              <a:rPr lang="en-US" altLang="ja-JP"/>
              <a:t>or </a:t>
            </a:r>
            <a:r>
              <a:rPr lang="ja-JP" altLang="en-US"/>
              <a:t>ご</a:t>
            </a:r>
            <a:r>
              <a:rPr lang="en-US" altLang="ja-JP"/>
              <a:t>.</a:t>
            </a:r>
          </a:p>
          <a:p>
            <a:pPr>
              <a:buFont typeface="Wingdings" charset="2"/>
              <a:buNone/>
            </a:pPr>
            <a:r>
              <a:rPr lang="ja-JP" altLang="en-US"/>
              <a:t>　おたく、おなか、ごはん、ご主人、お茶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B.</a:t>
            </a:r>
            <a:r>
              <a:rPr lang="ja-JP" altLang="en-US" dirty="0" smtClean="0"/>
              <a:t>ていねい語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27183"/>
            <a:ext cx="8051800" cy="4841999"/>
          </a:xfrm>
          <a:noFill/>
        </p:spPr>
        <p:txBody>
          <a:bodyPr>
            <a:normAutofit lnSpcReduction="10000"/>
          </a:bodyPr>
          <a:lstStyle/>
          <a:p>
            <a:pPr marL="609600" indent="-609600">
              <a:buFontTx/>
              <a:buAutoNum type="arabicPeriod"/>
            </a:pPr>
            <a:r>
              <a:rPr lang="ja-JP" altLang="en-US" sz="2800" dirty="0" smtClean="0"/>
              <a:t>電話</a:t>
            </a:r>
            <a:r>
              <a:rPr lang="ja-JP" altLang="en-US" sz="2800" dirty="0"/>
              <a:t>は、かいだんの下にあります。</a:t>
            </a:r>
          </a:p>
          <a:p>
            <a:pPr marL="609600" indent="-609600">
              <a:buFontTx/>
              <a:buAutoNum type="arabicPeriod"/>
            </a:pPr>
            <a:r>
              <a:rPr lang="ja-JP" altLang="en-US" sz="2800" dirty="0" smtClean="0"/>
              <a:t>婦人服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ふじんふく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売り場</a:t>
            </a:r>
            <a:r>
              <a:rPr lang="ja-JP" altLang="en-US" sz="2800" dirty="0"/>
              <a:t>は</a:t>
            </a:r>
            <a:r>
              <a:rPr lang="ja-JP" altLang="en-US" sz="2800" dirty="0" smtClean="0"/>
              <a:t>３階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かい</a:t>
            </a:r>
            <a:r>
              <a:rPr lang="en-US" altLang="ja-JP" sz="2800" dirty="0"/>
              <a:t>)</a:t>
            </a:r>
            <a:r>
              <a:rPr lang="ja-JP" altLang="en-US" sz="2800" dirty="0" smtClean="0"/>
              <a:t>です</a:t>
            </a:r>
            <a:r>
              <a:rPr lang="ja-JP" altLang="en-US" sz="2800" dirty="0"/>
              <a:t>。</a:t>
            </a:r>
          </a:p>
          <a:p>
            <a:pPr marL="609600" indent="-609600">
              <a:buFontTx/>
              <a:buAutoNum type="arabicPeriod"/>
            </a:pPr>
            <a:r>
              <a:rPr lang="ja-JP" altLang="en-US" sz="2800" dirty="0"/>
              <a:t>先生の子供はとても元気</a:t>
            </a:r>
            <a:r>
              <a:rPr lang="ja-JP" altLang="en-US" sz="2800" dirty="0" smtClean="0"/>
              <a:t>でいらっしゃるそうです。</a:t>
            </a:r>
            <a:endParaRPr lang="ja-JP" altLang="en-US" sz="2800" dirty="0"/>
          </a:p>
          <a:p>
            <a:pPr marL="609600" indent="-609600">
              <a:buFontTx/>
              <a:buAutoNum type="arabicPeriod"/>
            </a:pPr>
            <a:r>
              <a:rPr lang="ja-JP" altLang="en-US" sz="2800" dirty="0"/>
              <a:t>今日は休みです。</a:t>
            </a:r>
          </a:p>
          <a:p>
            <a:pPr marL="609600" indent="-609600">
              <a:buFontTx/>
              <a:buAutoNum type="arabicPeriod"/>
            </a:pPr>
            <a:r>
              <a:rPr lang="ja-JP" altLang="en-US" sz="2800" dirty="0"/>
              <a:t>気分が</a:t>
            </a:r>
            <a:r>
              <a:rPr lang="ja-JP" altLang="en-US" sz="2800" dirty="0" smtClean="0"/>
              <a:t>悪いそうです。</a:t>
            </a:r>
            <a:endParaRPr lang="en-US" altLang="ja-JP" sz="2800" dirty="0" smtClean="0"/>
          </a:p>
          <a:p>
            <a:pPr marL="609600" indent="-609600">
              <a:buFontTx/>
              <a:buAutoNum type="arabicPeriod"/>
            </a:pPr>
            <a:r>
              <a:rPr lang="ja-JP" altLang="en-US" sz="2800" dirty="0" smtClean="0"/>
              <a:t>先生の家族は何人家族でいらっしゃいますか。</a:t>
            </a:r>
            <a:endParaRPr lang="ja-JP" altLang="en-US" sz="2800" dirty="0"/>
          </a:p>
          <a:p>
            <a:pPr marL="609600" indent="-609600">
              <a:buFontTx/>
              <a:buAutoNum type="arabicPeriod"/>
            </a:pPr>
            <a:r>
              <a:rPr lang="ja-JP" altLang="en-US" sz="2800" dirty="0"/>
              <a:t>駅の前に交番があります。</a:t>
            </a:r>
          </a:p>
          <a:p>
            <a:pPr marL="609600" indent="-609600">
              <a:buFontTx/>
              <a:buAutoNum type="arabicPeriod"/>
            </a:pPr>
            <a:r>
              <a:rPr lang="ja-JP" altLang="en-US" sz="2800" dirty="0"/>
              <a:t>小さくてもいいですか。</a:t>
            </a:r>
          </a:p>
          <a:p>
            <a:pPr marL="609600" indent="-609600">
              <a:buFontTx/>
              <a:buAutoNum type="arabicPeriod"/>
            </a:pPr>
            <a:r>
              <a:rPr lang="ja-JP" altLang="en-US" sz="2800" dirty="0" smtClean="0"/>
              <a:t>そっちは博物館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はくぶつかん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で、あっちは図書館です。</a:t>
            </a:r>
            <a:endParaRPr lang="ja-JP" altLang="en-US" sz="2800" dirty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416050" y="1427183"/>
            <a:ext cx="869950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お電話</a:t>
            </a:r>
            <a:endParaRPr lang="en-US" altLang="ja-JP" dirty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234264" y="1427183"/>
            <a:ext cx="1327150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ヒラギノ角ゴ ProN W3" charset="-128"/>
                <a:cs typeface="ヒラギノ角ゴ ProN W3" charset="-128"/>
              </a:rPr>
              <a:t>ございます</a:t>
            </a:r>
            <a:endParaRPr lang="en-US" altLang="ja-JP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167470" y="1945797"/>
            <a:ext cx="1555750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ヒラギノ角ゴ ProN W3" charset="-128"/>
                <a:cs typeface="ヒラギノ角ゴ ProN W3" charset="-128"/>
              </a:rPr>
              <a:t>でございます</a:t>
            </a:r>
            <a:endParaRPr lang="en-US" altLang="ja-JP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424254" y="2509598"/>
            <a:ext cx="110799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お子</a:t>
            </a:r>
            <a:r>
              <a:rPr lang="ja-JP" altLang="en-US" dirty="0" smtClean="0">
                <a:ea typeface="ヒラギノ角ゴ ProN W3" charset="-128"/>
                <a:cs typeface="ヒラギノ角ゴ ProN W3" charset="-128"/>
              </a:rPr>
              <a:t>さん</a:t>
            </a:r>
            <a:endParaRPr lang="en-US" altLang="ja-JP" dirty="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2480249" y="2914642"/>
            <a:ext cx="869950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お休み</a:t>
            </a:r>
            <a:endParaRPr lang="en-US" altLang="ja-JP" dirty="0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1547091" y="3409711"/>
            <a:ext cx="272382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ご気分がお</a:t>
            </a:r>
            <a:r>
              <a:rPr lang="ja-JP" altLang="en-US" dirty="0" smtClean="0">
                <a:ea typeface="ヒラギノ角ゴ ProN W3" charset="-128"/>
                <a:cs typeface="ヒラギノ角ゴ ProN W3" charset="-128"/>
              </a:rPr>
              <a:t>悪いそうです</a:t>
            </a:r>
            <a:r>
              <a:rPr lang="ja-JP" altLang="en-US" dirty="0">
                <a:ea typeface="ヒラギノ角ゴ ProN W3" charset="-128"/>
                <a:cs typeface="ヒラギノ角ゴ ProN W3" charset="-128"/>
              </a:rPr>
              <a:t>　　</a:t>
            </a:r>
            <a:endParaRPr lang="en-US" altLang="ja-JP" dirty="0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473036" y="3883891"/>
            <a:ext cx="8771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ご家族</a:t>
            </a:r>
            <a:endParaRPr lang="en-US" altLang="ja-JP" dirty="0"/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3998069" y="4253223"/>
            <a:ext cx="133882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ございます</a:t>
            </a:r>
            <a:endParaRPr lang="en-US" altLang="ja-JP" dirty="0" smtClean="0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3158836" y="4839854"/>
            <a:ext cx="110799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>
                <a:ea typeface="ヒラギノ角ゴ ProN W3" charset="-128"/>
                <a:cs typeface="ヒラギノ角ゴ ProN W3" charset="-128"/>
              </a:rPr>
              <a:t>よろしい</a:t>
            </a:r>
            <a:endParaRPr lang="en-US" altLang="ja-JP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36135" y="5209186"/>
            <a:ext cx="8771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そちら</a:t>
            </a:r>
            <a:endParaRPr lang="en-US" altLang="ja-JP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636327" y="5209186"/>
            <a:ext cx="8771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あちら</a:t>
            </a:r>
            <a:endParaRPr lang="en-US" altLang="ja-JP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900850" y="5578518"/>
            <a:ext cx="156966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でございます</a:t>
            </a:r>
            <a:endParaRPr lang="en-US" altLang="ja-JP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631"/>
          </a:xfrm>
        </p:spPr>
        <p:txBody>
          <a:bodyPr/>
          <a:lstStyle/>
          <a:p>
            <a:r>
              <a:rPr lang="ja-JP" altLang="en-US" dirty="0" smtClean="0"/>
              <a:t>ていねい語で言ってください。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11_vocab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57827" y="1688605"/>
            <a:ext cx="7543800" cy="4724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C.</a:t>
            </a:r>
            <a:r>
              <a:rPr lang="ja-JP" altLang="en-US" dirty="0" smtClean="0"/>
              <a:t>就職活動と会社で使う言葉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752600"/>
            <a:ext cx="5715000" cy="4251325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800" dirty="0" smtClean="0"/>
              <a:t>広告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こうこく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で会社の情報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じょうほう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をさがす。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会社にエントリーする。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会社の説明会に行く。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会社に応募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おうぼ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する。</a:t>
            </a:r>
            <a:endParaRPr lang="ja-JP" altLang="en-US" sz="2800" dirty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履歴書</a:t>
            </a:r>
            <a:r>
              <a:rPr lang="en-US" altLang="ja-JP" sz="2800" dirty="0"/>
              <a:t>(</a:t>
            </a:r>
            <a:r>
              <a:rPr lang="ja-JP" altLang="en-US" sz="2800" dirty="0" smtClean="0"/>
              <a:t>りれきしょ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を出す</a:t>
            </a:r>
            <a:r>
              <a:rPr lang="ja-JP" altLang="en-US" sz="2800" dirty="0"/>
              <a:t>。</a:t>
            </a:r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推薦状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すい</a:t>
            </a:r>
            <a:r>
              <a:rPr lang="ja-JP" altLang="en-US" sz="2800" dirty="0"/>
              <a:t>せん</a:t>
            </a:r>
            <a:r>
              <a:rPr lang="ja-JP" altLang="en-US" sz="2800" dirty="0" smtClean="0"/>
              <a:t>じょう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を送る。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筆記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ひっき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試験を受ける。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面接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めんせつ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試験を受ける。</a:t>
            </a: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ja-JP" altLang="en-US" sz="2800" dirty="0" smtClean="0"/>
              <a:t>会社が結果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けっか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を知らせる。</a:t>
            </a:r>
            <a:endParaRPr lang="ja-JP" altLang="en-US" sz="2800" dirty="0"/>
          </a:p>
          <a:p>
            <a:pPr marL="0" indent="0">
              <a:lnSpc>
                <a:spcPct val="90000"/>
              </a:lnSpc>
              <a:buNone/>
            </a:pPr>
            <a:endParaRPr lang="ja-JP" altLang="en-US" sz="2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2771775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会社に就職するために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11_vocab4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5527" y="1987445"/>
            <a:ext cx="8585200" cy="3835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P484 Activity 9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ダイアローグ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dirty="0" smtClean="0"/>
              <a:t>どんな仕事をしたことがありますか。</a:t>
            </a:r>
            <a:endParaRPr kumimoji="1"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仕事をさがす時、会社に何を送りますか。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dirty="0" smtClean="0"/>
              <a:t>仕事をさがす時、だれかに相談しますか。どんなものを見たり読んだりしますか。</a:t>
            </a:r>
            <a:endParaRPr kumimoji="1"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大学を卒業したら、どんな仕事をしたいですか。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209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dialogue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129" y="1336062"/>
            <a:ext cx="8386612" cy="4875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9416" y="41611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>
                <a:solidFill>
                  <a:srgbClr val="FF0000"/>
                </a:solidFill>
              </a:rPr>
              <a:t>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576" y="1843526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3314" y="397644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047" y="1474194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821" y="1658860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5333" y="3991595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リーさんの相談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25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600" smtClean="0"/>
              <a:t>第１１課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smtClean="0"/>
              <a:t>就職相談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2400" dirty="0" smtClean="0"/>
              <a:t>Talking about Employment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本山先生はいつリーさんに会うのですか。どうして今日はだめなのです</a:t>
            </a:r>
            <a:r>
              <a:rPr kumimoji="1" lang="ja-JP" altLang="en-US" smtClean="0"/>
              <a:t>か。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mtClean="0"/>
              <a:t>日本では仕事をさがす時、どうしますか。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mtClean="0"/>
              <a:t>エントリーというのは何ですか。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mtClean="0"/>
              <a:t>すいせんじょうは、いりますか。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mtClean="0"/>
              <a:t>リーさんのご両親はリーさんが日本で就職することについてどう思っていますか。</a:t>
            </a:r>
          </a:p>
          <a:p>
            <a:endParaRPr kumimoji="1" lang="ja-JP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分かりましたか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67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11_dialogue4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43" y="1666592"/>
            <a:ext cx="8771132" cy="3040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7559" y="2514600"/>
            <a:ext cx="1316690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4047145" y="2514600"/>
            <a:ext cx="1316690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4420012" y="2921329"/>
            <a:ext cx="1033179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7309739" y="2921329"/>
            <a:ext cx="1316690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789455" y="3200950"/>
            <a:ext cx="1156449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6960175" y="3200950"/>
            <a:ext cx="1666254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3860711" y="3564118"/>
            <a:ext cx="1316690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3925295"/>
            <a:ext cx="916658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/>
        </p:nvSpPr>
        <p:spPr>
          <a:xfrm>
            <a:off x="5177401" y="3925295"/>
            <a:ext cx="1316690" cy="279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分かりましたか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98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日本の文化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ge differenc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334" y="1561218"/>
            <a:ext cx="6333428" cy="52074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Employment trends</a:t>
            </a:r>
            <a:endParaRPr lang="ja-JP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0490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818"/>
            <a:ext cx="7467600" cy="1503480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終身雇用</a:t>
            </a:r>
            <a:r>
              <a:rPr lang="en-US" altLang="ja-JP" dirty="0" smtClean="0"/>
              <a:t>(</a:t>
            </a:r>
            <a:r>
              <a:rPr lang="ja-JP" altLang="en-US" dirty="0" smtClean="0"/>
              <a:t>しゅうしんこよう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というのは何ですか。</a:t>
            </a:r>
            <a:endParaRPr lang="en-US" altLang="ja-JP" dirty="0" smtClean="0"/>
          </a:p>
          <a:p>
            <a:r>
              <a:rPr kumimoji="1" lang="ja-JP" altLang="en-US" dirty="0" smtClean="0"/>
              <a:t>派遣社員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はけんしゃいん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というのはどんな社員ですか。</a:t>
            </a:r>
            <a:endParaRPr kumimoji="1" lang="ja-JP" altLang="en-US" dirty="0"/>
          </a:p>
        </p:txBody>
      </p:sp>
      <p:pic>
        <p:nvPicPr>
          <p:cNvPr id="4" name="Picture 3" descr="# of haken.g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857" y="3004790"/>
            <a:ext cx="5814999" cy="36211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Lifetime employment vs. </a:t>
            </a:r>
            <a:br>
              <a:rPr lang="en-US" altLang="ja-JP" dirty="0" smtClean="0"/>
            </a:br>
            <a:r>
              <a:rPr lang="en-US" altLang="ja-JP" dirty="0" smtClean="0"/>
              <a:t>temporary workers</a:t>
            </a:r>
            <a:endParaRPr lang="ja-JP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1443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486</a:t>
            </a:r>
            <a:r>
              <a:rPr kumimoji="1" lang="ja-JP" altLang="en-US" dirty="0" smtClean="0"/>
              <a:t>ページ</a:t>
            </a:r>
            <a:endParaRPr lang="en-US" altLang="ja-JP" dirty="0"/>
          </a:p>
          <a:p>
            <a:r>
              <a:rPr kumimoji="1" lang="ja-JP" altLang="en-US" dirty="0" smtClean="0"/>
              <a:t>日本の女の人は仕事をする時、どんな問題があるか言って下さい。</a:t>
            </a:r>
            <a:endParaRPr kumimoji="1" lang="ja-JP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Japanese female workers</a:t>
            </a:r>
            <a:endParaRPr lang="ja-JP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3565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489</a:t>
            </a:r>
            <a:r>
              <a:rPr kumimoji="1" lang="ja-JP" altLang="en-US" dirty="0" smtClean="0"/>
              <a:t>ページ</a:t>
            </a:r>
            <a:endParaRPr lang="en-US" altLang="ja-JP" dirty="0"/>
          </a:p>
          <a:p>
            <a:r>
              <a:rPr kumimoji="1" lang="ja-JP" altLang="en-US" dirty="0" smtClean="0"/>
              <a:t>外国人が日本で就職する時に、どんな能力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のうりょく</a:t>
            </a:r>
            <a:r>
              <a:rPr kumimoji="1" lang="en-US" altLang="ja-JP" dirty="0" smtClean="0"/>
              <a:t>ability)</a:t>
            </a:r>
            <a:r>
              <a:rPr kumimoji="1" lang="ja-JP" altLang="en-US" dirty="0" smtClean="0"/>
              <a:t>があった</a:t>
            </a:r>
            <a:r>
              <a:rPr lang="ja-JP" altLang="en-US" dirty="0" smtClean="0"/>
              <a:t>方</a:t>
            </a:r>
            <a:r>
              <a:rPr kumimoji="1" lang="ja-JP" altLang="en-US" dirty="0" smtClean="0"/>
              <a:t>がいいのですか。</a:t>
            </a:r>
            <a:endParaRPr kumimoji="1" lang="ja-JP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外国人の就職</a:t>
            </a:r>
            <a:r>
              <a:rPr lang="en-US" altLang="ja-JP" dirty="0" smtClean="0"/>
              <a:t>(</a:t>
            </a:r>
            <a:r>
              <a:rPr lang="ja-JP" altLang="en-US" dirty="0" smtClean="0"/>
              <a:t>しゅうしょく</a:t>
            </a:r>
            <a:r>
              <a:rPr lang="en-US" altLang="ja-JP" smtClean="0"/>
              <a:t>)</a:t>
            </a:r>
            <a:endParaRPr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2804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文法１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Using honorific expressions to show respect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75" name="Group 5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val="2390791931"/>
              </p:ext>
            </p:extLst>
          </p:nvPr>
        </p:nvGraphicFramePr>
        <p:xfrm>
          <a:off x="457200" y="228600"/>
          <a:ext cx="8229600" cy="6233160"/>
        </p:xfrm>
        <a:graphic>
          <a:graphicData uri="http://schemas.openxmlformats.org/drawingml/2006/table">
            <a:tbl>
              <a:tblPr/>
              <a:tblGrid>
                <a:gridCol w="2590800"/>
                <a:gridCol w="56388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Regular 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Honorific verbs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ja-JP" alt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来る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見る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言う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知っている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食べる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飲む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寝る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先生だ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131840" y="1268760"/>
            <a:ext cx="5008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いらっしゃる</a:t>
            </a:r>
            <a:r>
              <a:rPr kumimoji="0" lang="en-US" altLang="ja-JP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おいでになる</a:t>
            </a:r>
          </a:p>
        </p:txBody>
      </p:sp>
      <p:sp>
        <p:nvSpPr>
          <p:cNvPr id="5" name="Rectangle 4"/>
          <p:cNvSpPr/>
          <p:nvPr/>
        </p:nvSpPr>
        <p:spPr>
          <a:xfrm>
            <a:off x="3131840" y="2277144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なさる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1840" y="2800364"/>
            <a:ext cx="2109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ごらんになる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840" y="3323584"/>
            <a:ext cx="1701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おっしゃる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9226" y="3858002"/>
            <a:ext cx="3715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ご存知（ぞんじ）だ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1472" y="4653136"/>
            <a:ext cx="184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めし上がる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27645" y="5427377"/>
            <a:ext cx="2214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お休みになる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64810" y="5935792"/>
            <a:ext cx="461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ja-JP" alt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先生でいらっしゃる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9540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551280" y="1479661"/>
            <a:ext cx="8241958" cy="4785671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１</a:t>
            </a:r>
            <a:r>
              <a:rPr lang="en-US" altLang="ja-JP" sz="2800" dirty="0"/>
              <a:t>.</a:t>
            </a:r>
            <a:r>
              <a:rPr lang="ja-JP" altLang="en-US" sz="2800" dirty="0"/>
              <a:t>　</a:t>
            </a:r>
            <a:r>
              <a:rPr lang="en-US" altLang="ja-JP" sz="2800" dirty="0"/>
              <a:t>Irregular honorific verbs 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 smtClean="0"/>
              <a:t>２</a:t>
            </a:r>
            <a:r>
              <a:rPr lang="en-US" altLang="ja-JP" sz="2800" dirty="0"/>
              <a:t>.</a:t>
            </a:r>
            <a:r>
              <a:rPr lang="ja-JP" altLang="en-US" sz="2800" dirty="0"/>
              <a:t>　</a:t>
            </a:r>
            <a:r>
              <a:rPr lang="en-US" altLang="ja-JP" sz="2800" dirty="0"/>
              <a:t>Regular verbs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solidFill>
                  <a:srgbClr val="FF0003"/>
                </a:solidFill>
              </a:rPr>
              <a:t>お </a:t>
            </a:r>
            <a:r>
              <a:rPr lang="en-US" altLang="ja-JP" dirty="0">
                <a:solidFill>
                  <a:srgbClr val="FF0003"/>
                </a:solidFill>
              </a:rPr>
              <a:t>+ Verb stem + </a:t>
            </a:r>
            <a:r>
              <a:rPr lang="ja-JP" altLang="en-US" dirty="0">
                <a:solidFill>
                  <a:srgbClr val="FF0003"/>
                </a:solidFill>
              </a:rPr>
              <a:t>になる</a:t>
            </a:r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0070C0"/>
                </a:solidFill>
              </a:rPr>
              <a:t>お書きになる、お読みになる、お帰りになる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３</a:t>
            </a:r>
            <a:r>
              <a:rPr lang="en-US" altLang="ja-JP" sz="2800" dirty="0"/>
              <a:t>.</a:t>
            </a:r>
            <a:r>
              <a:rPr lang="ja-JP" altLang="en-US" sz="2800" dirty="0"/>
              <a:t>　</a:t>
            </a:r>
            <a:r>
              <a:rPr lang="en-US" altLang="ja-JP" sz="2800" dirty="0"/>
              <a:t>Verbal nouns (〜</a:t>
            </a:r>
            <a:r>
              <a:rPr lang="ja-JP" altLang="en-US" sz="2800" dirty="0"/>
              <a:t>する）</a:t>
            </a:r>
          </a:p>
          <a:p>
            <a:pPr lvl="1">
              <a:lnSpc>
                <a:spcPct val="90000"/>
              </a:lnSpc>
            </a:pPr>
            <a:r>
              <a:rPr lang="ja-JP" altLang="en-US" sz="2400" dirty="0">
                <a:solidFill>
                  <a:srgbClr val="FF0003"/>
                </a:solidFill>
              </a:rPr>
              <a:t>お／ご </a:t>
            </a:r>
            <a:r>
              <a:rPr lang="en-US" altLang="ja-JP" sz="2400" dirty="0">
                <a:solidFill>
                  <a:srgbClr val="FF0003"/>
                </a:solidFill>
              </a:rPr>
              <a:t>+ verb noun + </a:t>
            </a:r>
            <a:r>
              <a:rPr lang="ja-JP" altLang="en-US" sz="2400" dirty="0">
                <a:solidFill>
                  <a:srgbClr val="FF0003"/>
                </a:solidFill>
              </a:rPr>
              <a:t>なさる</a:t>
            </a:r>
            <a:endParaRPr lang="ja-JP" altLang="en-US" sz="2400" dirty="0"/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0070C0"/>
                </a:solidFill>
              </a:rPr>
              <a:t>お電話なさる</a:t>
            </a:r>
            <a:r>
              <a:rPr lang="ja-JP" altLang="en-US" dirty="0" smtClean="0">
                <a:solidFill>
                  <a:srgbClr val="0070C0"/>
                </a:solidFill>
              </a:rPr>
              <a:t>、お仕事なさる、お返事</a:t>
            </a:r>
            <a:r>
              <a:rPr lang="en-US" altLang="ja-JP" dirty="0" smtClean="0">
                <a:solidFill>
                  <a:srgbClr val="0070C0"/>
                </a:solidFill>
              </a:rPr>
              <a:t>or</a:t>
            </a:r>
            <a:r>
              <a:rPr lang="ja-JP" altLang="en-US" dirty="0" smtClean="0">
                <a:solidFill>
                  <a:srgbClr val="0070C0"/>
                </a:solidFill>
              </a:rPr>
              <a:t>ご返事</a:t>
            </a:r>
            <a:r>
              <a:rPr lang="ja-JP" altLang="en-US" dirty="0">
                <a:solidFill>
                  <a:srgbClr val="0070C0"/>
                </a:solidFill>
              </a:rPr>
              <a:t>なさる、お食事なさる、お料理なさる／お勉強なさる／</a:t>
            </a:r>
            <a:r>
              <a:rPr lang="ja-JP" altLang="en-US" dirty="0" smtClean="0">
                <a:solidFill>
                  <a:srgbClr val="0070C0"/>
                </a:solidFill>
              </a:rPr>
              <a:t>おせんたくなさる</a:t>
            </a:r>
            <a:r>
              <a:rPr lang="ja-JP" altLang="en-US" dirty="0">
                <a:solidFill>
                  <a:srgbClr val="0070C0"/>
                </a:solidFill>
              </a:rPr>
              <a:t>／</a:t>
            </a:r>
            <a:r>
              <a:rPr lang="ja-JP" altLang="en-US" dirty="0" smtClean="0">
                <a:solidFill>
                  <a:srgbClr val="0070C0"/>
                </a:solidFill>
              </a:rPr>
              <a:t>おそうじなさる</a:t>
            </a:r>
            <a:r>
              <a:rPr lang="ja-JP" altLang="en-US" dirty="0">
                <a:solidFill>
                  <a:srgbClr val="0070C0"/>
                </a:solidFill>
              </a:rPr>
              <a:t>／</a:t>
            </a:r>
            <a:r>
              <a:rPr lang="ja-JP" altLang="en-US" dirty="0" smtClean="0">
                <a:solidFill>
                  <a:srgbClr val="0070C0"/>
                </a:solidFill>
              </a:rPr>
              <a:t>おさんぽなさる</a:t>
            </a:r>
            <a:endParaRPr lang="ja-JP" altLang="en-US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0070C0"/>
                </a:solidFill>
              </a:rPr>
              <a:t>ご説明なさる、ご出張なさる、ご相談なさる、ご結婚なさる</a:t>
            </a:r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0070C0"/>
                </a:solidFill>
              </a:rPr>
              <a:t>スポーツをなさる、ゴルフをなさ</a:t>
            </a:r>
            <a:r>
              <a:rPr lang="ja-JP" altLang="en-US" dirty="0" smtClean="0">
                <a:solidFill>
                  <a:srgbClr val="0070C0"/>
                </a:solidFill>
              </a:rPr>
              <a:t>る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ja-JP" altLang="en-US" sz="2800" dirty="0"/>
              <a:t>４．</a:t>
            </a:r>
            <a:r>
              <a:rPr lang="ja-JP" altLang="en-US" sz="2800" dirty="0" smtClean="0"/>
              <a:t>～れる・られる</a:t>
            </a:r>
            <a:r>
              <a:rPr lang="en-US" altLang="ja-JP" sz="2400" dirty="0" smtClean="0"/>
              <a:t>(not introduced in this textbook)</a:t>
            </a:r>
            <a:endParaRPr lang="ja-JP" alt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そんけい語の作り方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新しい言葉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>
            <a:lum bright="-40000" contrast="64000"/>
          </a:blip>
          <a:srcRect/>
          <a:stretch>
            <a:fillRect/>
          </a:stretch>
        </p:blipFill>
        <p:spPr bwMode="auto">
          <a:xfrm>
            <a:off x="349563" y="350968"/>
            <a:ext cx="8444873" cy="6299070"/>
          </a:xfrm>
          <a:prstGeom prst="rect">
            <a:avLst/>
          </a:prstGeom>
          <a:noFill/>
        </p:spPr>
      </p:pic>
      <p:graphicFrame>
        <p:nvGraphicFramePr>
          <p:cNvPr id="55309" name="Group 13"/>
          <p:cNvGraphicFramePr>
            <a:graphicFrameLocks noGrp="1"/>
          </p:cNvGraphicFramePr>
          <p:nvPr/>
        </p:nvGraphicFramePr>
        <p:xfrm>
          <a:off x="0" y="0"/>
          <a:ext cx="2362200" cy="518160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先生は．．．．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94" y="689775"/>
            <a:ext cx="8479829" cy="508789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03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/>
              <a:t>色々なそんけい</a:t>
            </a:r>
            <a:r>
              <a:rPr lang="ja-JP" altLang="en-US" b="0" dirty="0" smtClean="0"/>
              <a:t>語</a:t>
            </a:r>
            <a:endParaRPr kumimoji="1" lang="ja-JP" alt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7989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00808"/>
            <a:ext cx="8610600" cy="469999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When </a:t>
            </a:r>
            <a:r>
              <a:rPr lang="en-US" altLang="ja-JP" dirty="0"/>
              <a:t>a verb is combined with an auxiliary verb such as 〜</a:t>
            </a:r>
            <a:r>
              <a:rPr lang="ja-JP" altLang="en-US" dirty="0"/>
              <a:t>ている </a:t>
            </a:r>
            <a:r>
              <a:rPr lang="en-US" altLang="ja-JP" dirty="0"/>
              <a:t>or 〜</a:t>
            </a:r>
            <a:r>
              <a:rPr lang="ja-JP" altLang="en-US" dirty="0"/>
              <a:t>てくれる</a:t>
            </a:r>
            <a:r>
              <a:rPr lang="en-US" altLang="ja-JP" dirty="0"/>
              <a:t>, you need to change only the auxiliary verb to its honorific form</a:t>
            </a:r>
            <a:r>
              <a:rPr lang="en-US" altLang="ja-JP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ja-JP" altLang="en-US" sz="2800" dirty="0"/>
              <a:t>読んで</a:t>
            </a:r>
            <a:r>
              <a:rPr lang="ja-JP" altLang="en-US" sz="2800" dirty="0">
                <a:solidFill>
                  <a:srgbClr val="0070C0"/>
                </a:solidFill>
              </a:rPr>
              <a:t>いる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   →</a:t>
            </a:r>
            <a:r>
              <a:rPr lang="ja-JP" altLang="en-US" sz="2800" dirty="0"/>
              <a:t>　</a:t>
            </a:r>
            <a:endParaRPr lang="ja-JP" altLang="en-US" sz="2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ja-JP" altLang="en-US" sz="2800" dirty="0" smtClean="0"/>
              <a:t>して</a:t>
            </a:r>
            <a:r>
              <a:rPr lang="ja-JP" altLang="en-US" sz="2800" dirty="0">
                <a:solidFill>
                  <a:srgbClr val="0070C0"/>
                </a:solidFill>
              </a:rPr>
              <a:t>いる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     →</a:t>
            </a:r>
            <a:r>
              <a:rPr lang="ja-JP" altLang="en-US" sz="2800" dirty="0"/>
              <a:t>　</a:t>
            </a:r>
            <a:endParaRPr lang="en-US" altLang="ja-JP" sz="2800" dirty="0" smtClean="0"/>
          </a:p>
          <a:p>
            <a:pPr lvl="1">
              <a:lnSpc>
                <a:spcPct val="90000"/>
              </a:lnSpc>
            </a:pPr>
            <a:r>
              <a:rPr lang="ja-JP" altLang="en-US" sz="2800" dirty="0" smtClean="0"/>
              <a:t>貸して</a:t>
            </a:r>
            <a:r>
              <a:rPr lang="ja-JP" altLang="en-US" sz="2800" dirty="0" smtClean="0">
                <a:solidFill>
                  <a:srgbClr val="7030A0"/>
                </a:solidFill>
              </a:rPr>
              <a:t>くれる</a:t>
            </a:r>
            <a:r>
              <a:rPr lang="ja-JP" altLang="en-US" sz="2800" dirty="0" smtClean="0"/>
              <a:t>　 →　</a:t>
            </a:r>
            <a:endParaRPr lang="ja-JP" alt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ja-JP" altLang="en-US" sz="2800" dirty="0" smtClean="0"/>
              <a:t>起</a:t>
            </a:r>
            <a:r>
              <a:rPr lang="ja-JP" altLang="en-US" sz="2800" dirty="0"/>
              <a:t>こして</a:t>
            </a:r>
            <a:r>
              <a:rPr lang="ja-JP" altLang="en-US" sz="2800" dirty="0" smtClean="0">
                <a:solidFill>
                  <a:srgbClr val="7030A0"/>
                </a:solidFill>
              </a:rPr>
              <a:t>くれる</a:t>
            </a:r>
            <a:r>
              <a:rPr lang="en-US" altLang="ja-JP" sz="2800" dirty="0"/>
              <a:t> </a:t>
            </a:r>
            <a:r>
              <a:rPr lang="ja-JP" altLang="en-US" sz="2800" dirty="0" smtClean="0"/>
              <a:t>→</a:t>
            </a:r>
            <a:r>
              <a:rPr lang="ja-JP" altLang="en-US" sz="2800" dirty="0"/>
              <a:t>　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8145" y="3951651"/>
            <a:ext cx="4618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ja-JP" altLang="en-US" sz="2800" kern="0" dirty="0">
                <a:solidFill>
                  <a:srgbClr val="000000"/>
                </a:solidFill>
                <a:latin typeface="Arial"/>
                <a:ea typeface="ＭＳ Ｐゴシック"/>
              </a:rPr>
              <a:t>読んで</a:t>
            </a:r>
            <a:r>
              <a:rPr kumimoji="0" lang="ja-JP" altLang="en-US" sz="2800" kern="0" dirty="0">
                <a:solidFill>
                  <a:srgbClr val="FF0000"/>
                </a:solidFill>
                <a:latin typeface="Arial"/>
                <a:ea typeface="ＭＳ Ｐゴシック"/>
              </a:rPr>
              <a:t>いらっしゃる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739093" y="4481256"/>
            <a:ext cx="3573513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343A1B"/>
              </a:buClr>
            </a:pPr>
            <a:r>
              <a:rPr kumimoji="0" lang="ja-JP" altLang="en-US" sz="2800" kern="0" dirty="0">
                <a:solidFill>
                  <a:srgbClr val="000000"/>
                </a:solidFill>
                <a:latin typeface="Arial"/>
                <a:ea typeface="ＭＳ Ｐゴシック"/>
              </a:rPr>
              <a:t>して</a:t>
            </a:r>
            <a:r>
              <a:rPr kumimoji="0" lang="ja-JP" altLang="en-US" sz="2800" kern="0" dirty="0">
                <a:solidFill>
                  <a:srgbClr val="FF0000"/>
                </a:solidFill>
                <a:latin typeface="Arial"/>
                <a:ea typeface="ＭＳ Ｐゴシック"/>
              </a:rPr>
              <a:t>いらっしゃる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3100" y="4968569"/>
            <a:ext cx="2154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ja-JP" altLang="en-US" sz="2800" kern="0" dirty="0">
                <a:solidFill>
                  <a:srgbClr val="000000"/>
                </a:solidFill>
                <a:latin typeface="Arial"/>
                <a:ea typeface="ＭＳ Ｐゴシック"/>
              </a:rPr>
              <a:t>貸して</a:t>
            </a:r>
            <a:r>
              <a:rPr kumimoji="0" lang="ja-JP" altLang="en-US" sz="2800" kern="0" dirty="0">
                <a:solidFill>
                  <a:srgbClr val="FF0000"/>
                </a:solidFill>
                <a:latin typeface="Arial"/>
                <a:ea typeface="ＭＳ Ｐゴシック"/>
              </a:rPr>
              <a:t>下さる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048433" y="5491789"/>
            <a:ext cx="326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ja-JP" altLang="en-US" sz="2800" kern="0" dirty="0">
                <a:solidFill>
                  <a:srgbClr val="000000"/>
                </a:solidFill>
                <a:latin typeface="Arial"/>
                <a:ea typeface="ＭＳ Ｐゴシック"/>
              </a:rPr>
              <a:t>起こして</a:t>
            </a:r>
            <a:r>
              <a:rPr kumimoji="0" lang="ja-JP" altLang="en-US" sz="2800" kern="0" dirty="0">
                <a:solidFill>
                  <a:srgbClr val="FF0000"/>
                </a:solidFill>
                <a:latin typeface="Arial"/>
                <a:ea typeface="ＭＳ Ｐゴシック"/>
              </a:rPr>
              <a:t>下さる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そんけい語＋ている ・てくれる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30311" y="1619747"/>
            <a:ext cx="8424936" cy="5105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/>
              <a:t>There are some exceptions to this rule for 〜</a:t>
            </a:r>
            <a:r>
              <a:rPr lang="ja-JP" altLang="en-US" dirty="0"/>
              <a:t>ている</a:t>
            </a:r>
            <a:r>
              <a:rPr lang="en-US" altLang="ja-JP" dirty="0"/>
              <a:t>.</a:t>
            </a:r>
          </a:p>
          <a:p>
            <a:pPr lvl="1">
              <a:lnSpc>
                <a:spcPct val="90000"/>
              </a:lnSpc>
            </a:pPr>
            <a:r>
              <a:rPr lang="ja-JP" altLang="en-US" dirty="0"/>
              <a:t>行っている／来ている　→　</a:t>
            </a:r>
          </a:p>
          <a:p>
            <a:pPr lvl="1">
              <a:lnSpc>
                <a:spcPct val="90000"/>
              </a:lnSpc>
            </a:pPr>
            <a:r>
              <a:rPr lang="ja-JP" altLang="en-US" dirty="0"/>
              <a:t>言っている　→　</a:t>
            </a:r>
          </a:p>
          <a:p>
            <a:pPr lvl="1">
              <a:lnSpc>
                <a:spcPct val="90000"/>
              </a:lnSpc>
            </a:pPr>
            <a:r>
              <a:rPr lang="ja-JP" altLang="en-US" dirty="0"/>
              <a:t>食べている／飲んでいる　→　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ja-JP" sz="1800" dirty="0" smtClean="0"/>
          </a:p>
          <a:p>
            <a:pPr marL="0" indent="0">
              <a:lnSpc>
                <a:spcPct val="90000"/>
              </a:lnSpc>
              <a:buNone/>
            </a:pPr>
            <a:endParaRPr lang="ja-JP" altLang="en-US" sz="1800" dirty="0"/>
          </a:p>
          <a:p>
            <a:pPr lvl="1">
              <a:lnSpc>
                <a:spcPct val="90000"/>
              </a:lnSpc>
            </a:pPr>
            <a:r>
              <a:rPr lang="ja-JP" altLang="en-US" dirty="0"/>
              <a:t>寝ている　→　</a:t>
            </a:r>
          </a:p>
          <a:p>
            <a:pPr lvl="1">
              <a:lnSpc>
                <a:spcPct val="90000"/>
              </a:lnSpc>
            </a:pPr>
            <a:r>
              <a:rPr lang="ja-JP" altLang="en-US" dirty="0"/>
              <a:t>着ている　→　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038151" y="2668882"/>
            <a:ext cx="33636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00B050"/>
                </a:solidFill>
              </a:rPr>
              <a:t>おいでだ</a:t>
            </a:r>
            <a:r>
              <a:rPr lang="ja-JP" altLang="en-US" sz="2000" dirty="0" smtClean="0">
                <a:solidFill>
                  <a:srgbClr val="FF0003"/>
                </a:solidFill>
              </a:rPr>
              <a:t>／</a:t>
            </a:r>
            <a:r>
              <a:rPr lang="ja-JP" altLang="en-US" sz="2000" dirty="0" smtClean="0">
                <a:solidFill>
                  <a:srgbClr val="FF0000"/>
                </a:solidFill>
              </a:rPr>
              <a:t>い</a:t>
            </a:r>
            <a:r>
              <a:rPr lang="ja-JP" altLang="en-US" sz="2000" dirty="0">
                <a:solidFill>
                  <a:srgbClr val="FF0000"/>
                </a:solidFill>
              </a:rPr>
              <a:t>らっしゃっ</a:t>
            </a:r>
            <a:r>
              <a:rPr lang="ja-JP" altLang="en-US" sz="2000" u="sng" dirty="0">
                <a:solidFill>
                  <a:srgbClr val="FF0000"/>
                </a:solidFill>
              </a:rPr>
              <a:t>ている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320627" y="3050403"/>
            <a:ext cx="1947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003"/>
                </a:solidFill>
              </a:rPr>
              <a:t>おっしゃっ</a:t>
            </a:r>
            <a:r>
              <a:rPr lang="ja-JP" altLang="en-US" sz="2000" u="sng" dirty="0">
                <a:solidFill>
                  <a:srgbClr val="FF0003"/>
                </a:solidFill>
              </a:rPr>
              <a:t>ている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5396072" y="3512068"/>
            <a:ext cx="22184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003"/>
                </a:solidFill>
              </a:rPr>
              <a:t>めし上がっ</a:t>
            </a:r>
            <a:r>
              <a:rPr lang="ja-JP" altLang="en-US" sz="2000" u="sng" dirty="0">
                <a:solidFill>
                  <a:srgbClr val="FF0003"/>
                </a:solidFill>
              </a:rPr>
              <a:t>て</a:t>
            </a:r>
            <a:r>
              <a:rPr lang="ja-JP" altLang="en-US" sz="2000" u="sng" dirty="0" smtClean="0">
                <a:solidFill>
                  <a:srgbClr val="FF0003"/>
                </a:solidFill>
              </a:rPr>
              <a:t>いる</a:t>
            </a:r>
            <a:endParaRPr lang="en-US" altLang="ja-JP" sz="2000" dirty="0">
              <a:solidFill>
                <a:srgbClr val="FF0003"/>
              </a:solidFill>
            </a:endParaRPr>
          </a:p>
          <a:p>
            <a:r>
              <a:rPr lang="ja-JP" altLang="en-US" sz="2000" dirty="0" smtClean="0">
                <a:solidFill>
                  <a:srgbClr val="0070C0"/>
                </a:solidFill>
              </a:rPr>
              <a:t>食べて</a:t>
            </a:r>
            <a:r>
              <a:rPr lang="ja-JP" altLang="en-US" sz="2000" dirty="0">
                <a:solidFill>
                  <a:srgbClr val="0070C0"/>
                </a:solidFill>
              </a:rPr>
              <a:t>いらっしゃ</a:t>
            </a:r>
            <a:r>
              <a:rPr lang="ja-JP" altLang="en-US" sz="2000" dirty="0" smtClean="0">
                <a:solidFill>
                  <a:srgbClr val="0070C0"/>
                </a:solidFill>
              </a:rPr>
              <a:t>る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r>
              <a:rPr lang="ja-JP" altLang="en-US" sz="2000" dirty="0" smtClean="0">
                <a:solidFill>
                  <a:srgbClr val="0070C0"/>
                </a:solidFill>
              </a:rPr>
              <a:t>飲んで</a:t>
            </a:r>
            <a:r>
              <a:rPr lang="ja-JP" altLang="en-US" sz="2000" dirty="0">
                <a:solidFill>
                  <a:srgbClr val="0070C0"/>
                </a:solidFill>
              </a:rPr>
              <a:t>いらっしゃる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43255" y="4640305"/>
            <a:ext cx="3462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00B050"/>
                </a:solidFill>
              </a:rPr>
              <a:t>お休み</a:t>
            </a:r>
            <a:r>
              <a:rPr lang="ja-JP" altLang="en-US" sz="2000" dirty="0" smtClean="0">
                <a:solidFill>
                  <a:srgbClr val="00B050"/>
                </a:solidFill>
              </a:rPr>
              <a:t>だ</a:t>
            </a:r>
            <a:r>
              <a:rPr lang="en-US" altLang="ja-JP" sz="2000" dirty="0" smtClean="0">
                <a:solidFill>
                  <a:srgbClr val="00B050"/>
                </a:solidFill>
              </a:rPr>
              <a:t>(</a:t>
            </a:r>
            <a:r>
              <a:rPr lang="ja-JP" altLang="en-US" sz="2000" dirty="0" smtClean="0">
                <a:solidFill>
                  <a:srgbClr val="00B050"/>
                </a:solidFill>
              </a:rPr>
              <a:t>お休みになっている</a:t>
            </a:r>
            <a:r>
              <a:rPr lang="en-US" altLang="ja-JP" sz="2000" dirty="0" smtClean="0">
                <a:solidFill>
                  <a:srgbClr val="00B050"/>
                </a:solidFill>
              </a:rPr>
              <a:t>)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043255" y="5188057"/>
            <a:ext cx="3331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00B050"/>
                </a:solidFill>
              </a:rPr>
              <a:t>おめし</a:t>
            </a:r>
            <a:r>
              <a:rPr lang="ja-JP" altLang="en-US" sz="2000" dirty="0" smtClean="0">
                <a:solidFill>
                  <a:srgbClr val="00B050"/>
                </a:solidFill>
              </a:rPr>
              <a:t>だ</a:t>
            </a:r>
            <a:r>
              <a:rPr lang="en-US" altLang="ja-JP" sz="2000" dirty="0" smtClean="0">
                <a:solidFill>
                  <a:srgbClr val="00B050"/>
                </a:solidFill>
              </a:rPr>
              <a:t>(</a:t>
            </a:r>
            <a:r>
              <a:rPr lang="ja-JP" altLang="en-US" sz="2000" dirty="0" smtClean="0">
                <a:solidFill>
                  <a:srgbClr val="00B050"/>
                </a:solidFill>
              </a:rPr>
              <a:t>おめしになっている</a:t>
            </a:r>
            <a:r>
              <a:rPr lang="en-US" altLang="ja-JP" sz="2000" dirty="0" smtClean="0">
                <a:solidFill>
                  <a:srgbClr val="00B050"/>
                </a:solidFill>
              </a:rPr>
              <a:t>)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そんけい語＋ている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981200"/>
            <a:ext cx="8208912" cy="2641848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For some verbs, you can use </a:t>
            </a:r>
            <a:r>
              <a:rPr lang="ja-JP" altLang="en-US" dirty="0">
                <a:solidFill>
                  <a:srgbClr val="FF0003"/>
                </a:solidFill>
              </a:rPr>
              <a:t>お </a:t>
            </a:r>
            <a:r>
              <a:rPr lang="en-US" altLang="ja-JP" dirty="0">
                <a:solidFill>
                  <a:srgbClr val="FF0003"/>
                </a:solidFill>
              </a:rPr>
              <a:t>+ verb stem + </a:t>
            </a:r>
            <a:r>
              <a:rPr lang="ja-JP" altLang="en-US" dirty="0">
                <a:solidFill>
                  <a:srgbClr val="FF0003"/>
                </a:solidFill>
              </a:rPr>
              <a:t>だ</a:t>
            </a:r>
            <a:r>
              <a:rPr lang="ja-JP" altLang="en-US" dirty="0" smtClean="0"/>
              <a:t> </a:t>
            </a:r>
            <a:r>
              <a:rPr lang="en-US" altLang="ja-JP" dirty="0"/>
              <a:t>instead of 〜</a:t>
            </a:r>
            <a:r>
              <a:rPr lang="ja-JP" altLang="en-US" dirty="0"/>
              <a:t>ていらっしゃる</a:t>
            </a:r>
          </a:p>
          <a:p>
            <a:r>
              <a:rPr lang="ja-JP" altLang="en-US" dirty="0"/>
              <a:t>書いている　→</a:t>
            </a:r>
          </a:p>
          <a:p>
            <a:r>
              <a:rPr lang="ja-JP" altLang="en-US" dirty="0"/>
              <a:t>待っている　→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465415" y="3138755"/>
            <a:ext cx="34127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003"/>
                </a:solidFill>
              </a:rPr>
              <a:t>お書</a:t>
            </a:r>
            <a:r>
              <a:rPr lang="ja-JP" altLang="en-US" sz="2000" dirty="0" smtClean="0">
                <a:solidFill>
                  <a:srgbClr val="FF0003"/>
                </a:solidFill>
              </a:rPr>
              <a:t>きだ</a:t>
            </a:r>
            <a:r>
              <a:rPr lang="ja-JP" altLang="en-US" sz="2000" dirty="0" smtClean="0">
                <a:solidFill>
                  <a:srgbClr val="0070C0"/>
                </a:solidFill>
              </a:rPr>
              <a:t>／</a:t>
            </a:r>
            <a:r>
              <a:rPr lang="ja-JP" altLang="en-US" sz="2000" dirty="0">
                <a:solidFill>
                  <a:srgbClr val="0070C0"/>
                </a:solidFill>
              </a:rPr>
              <a:t>書いていらっしゃる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465415" y="3707364"/>
            <a:ext cx="3381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003"/>
                </a:solidFill>
              </a:rPr>
              <a:t>お待</a:t>
            </a:r>
            <a:r>
              <a:rPr lang="ja-JP" altLang="en-US" sz="2000" dirty="0" smtClean="0">
                <a:solidFill>
                  <a:srgbClr val="FF0003"/>
                </a:solidFill>
              </a:rPr>
              <a:t>ちだ</a:t>
            </a:r>
            <a:r>
              <a:rPr lang="ja-JP" altLang="en-US" sz="2000" dirty="0" smtClean="0">
                <a:solidFill>
                  <a:srgbClr val="0070C0"/>
                </a:solidFill>
              </a:rPr>
              <a:t>／</a:t>
            </a:r>
            <a:r>
              <a:rPr lang="ja-JP" altLang="en-US" sz="2000" dirty="0">
                <a:solidFill>
                  <a:srgbClr val="0070C0"/>
                </a:solidFill>
              </a:rPr>
              <a:t>待っていらっしゃる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そんけい語＋ている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97500"/>
            <a:ext cx="8458200" cy="5257800"/>
          </a:xfrm>
          <a:noFill/>
        </p:spPr>
        <p:txBody>
          <a:bodyPr/>
          <a:lstStyle/>
          <a:p>
            <a:pPr marL="609600" indent="-609600">
              <a:buFont typeface="Wingdings" pitchFamily="32" charset="2"/>
              <a:buNone/>
            </a:pPr>
            <a:r>
              <a:rPr lang="en-US" altLang="ja-JP" sz="2800" dirty="0"/>
              <a:t>Ex. </a:t>
            </a:r>
            <a:r>
              <a:rPr lang="ja-JP" altLang="en-US" sz="2800" dirty="0"/>
              <a:t>本を読んでいます。</a:t>
            </a:r>
          </a:p>
          <a:p>
            <a:pPr marL="609600" indent="-609600">
              <a:buFont typeface="Wingdings" pitchFamily="32" charset="2"/>
              <a:buNone/>
            </a:pPr>
            <a:r>
              <a:rPr lang="ja-JP" altLang="en-US" sz="2800" dirty="0"/>
              <a:t>→お客さ</a:t>
            </a:r>
            <a:r>
              <a:rPr lang="ja-JP" altLang="en-US" sz="2800" dirty="0" smtClean="0"/>
              <a:t>まは本</a:t>
            </a:r>
            <a:r>
              <a:rPr lang="ja-JP" altLang="en-US" sz="2800" dirty="0"/>
              <a:t>を読んで</a:t>
            </a:r>
            <a:r>
              <a:rPr lang="ja-JP" altLang="en-US" sz="2800" dirty="0">
                <a:solidFill>
                  <a:srgbClr val="FF0000"/>
                </a:solidFill>
              </a:rPr>
              <a:t>いらっしゃいます</a:t>
            </a:r>
            <a:r>
              <a:rPr lang="ja-JP" altLang="en-US" sz="2800" dirty="0"/>
              <a:t>。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/>
              <a:t>毎日ジョギングをしています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 smtClean="0"/>
              <a:t>絵を</a:t>
            </a:r>
            <a:r>
              <a:rPr lang="ja-JP" altLang="en-US" sz="2800" dirty="0"/>
              <a:t>見ています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 smtClean="0"/>
              <a:t>会議室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かい</a:t>
            </a:r>
            <a:r>
              <a:rPr lang="ja-JP" altLang="en-US" sz="2800" dirty="0"/>
              <a:t>ぎし</a:t>
            </a:r>
            <a:r>
              <a:rPr lang="ja-JP" altLang="en-US" sz="2800" dirty="0" smtClean="0"/>
              <a:t>つ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に</a:t>
            </a:r>
            <a:r>
              <a:rPr lang="ja-JP" altLang="en-US" sz="2800" dirty="0"/>
              <a:t>来ています</a:t>
            </a:r>
            <a:r>
              <a:rPr lang="ja-JP" altLang="en-US" sz="2800" dirty="0" smtClean="0"/>
              <a:t>。</a:t>
            </a:r>
            <a:endParaRPr lang="ja-JP" altLang="en-US" sz="24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 smtClean="0"/>
              <a:t>書類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しょるい</a:t>
            </a:r>
            <a:r>
              <a:rPr lang="en-US" altLang="ja-JP" sz="2800" dirty="0"/>
              <a:t>)</a:t>
            </a:r>
            <a:r>
              <a:rPr lang="ja-JP" altLang="en-US" sz="2800" dirty="0" smtClean="0"/>
              <a:t>を</a:t>
            </a:r>
            <a:r>
              <a:rPr lang="ja-JP" altLang="en-US" sz="2800" dirty="0"/>
              <a:t>書いています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/>
              <a:t>ロビーで待っています</a:t>
            </a:r>
            <a:r>
              <a:rPr lang="ja-JP" altLang="en-US" sz="2800" dirty="0" smtClean="0"/>
              <a:t>。</a:t>
            </a:r>
            <a:endParaRPr lang="ja-JP" altLang="en-US" sz="2000" dirty="0"/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/>
              <a:t>コーヒーを飲んでいます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/>
              <a:t>部屋で寝ています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  <a:p>
            <a:pPr marL="609600" indent="-609600">
              <a:buFont typeface="Arial" charset="0"/>
              <a:buAutoNum type="arabicPeriod"/>
            </a:pPr>
            <a:r>
              <a:rPr lang="ja-JP" altLang="en-US" sz="2800" dirty="0"/>
              <a:t>テープを聞いています</a:t>
            </a:r>
            <a:r>
              <a:rPr lang="ja-JP" altLang="en-US" sz="2800" dirty="0" smtClean="0"/>
              <a:t>。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175765" y="2646720"/>
            <a:ext cx="2199036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いらっしゃいます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97469" y="3177629"/>
            <a:ext cx="4995716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見</a:t>
            </a:r>
            <a:r>
              <a:rPr lang="ja-JP" altLang="en-US" dirty="0"/>
              <a:t>ていらっしゃいま</a:t>
            </a:r>
            <a:r>
              <a:rPr lang="ja-JP" altLang="en-US" dirty="0" smtClean="0"/>
              <a:t>す／</a:t>
            </a:r>
            <a:r>
              <a:rPr lang="ja-JP" altLang="en-US" dirty="0"/>
              <a:t>ごらんになっています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316027" y="3712371"/>
            <a:ext cx="4523173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800" dirty="0"/>
              <a:t>いらっしゃっています／来ていらっしゃいます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467075" y="4235368"/>
            <a:ext cx="4172857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お書</a:t>
            </a:r>
            <a:r>
              <a:rPr lang="ja-JP" altLang="en-US" dirty="0" smtClean="0"/>
              <a:t>き</a:t>
            </a:r>
            <a:r>
              <a:rPr lang="ja-JP" altLang="en-US" dirty="0"/>
              <a:t>で</a:t>
            </a:r>
            <a:r>
              <a:rPr lang="ja-JP" altLang="en-US" dirty="0" smtClean="0"/>
              <a:t>す</a:t>
            </a:r>
            <a:r>
              <a:rPr lang="ja-JP" altLang="en-US" dirty="0"/>
              <a:t>／</a:t>
            </a:r>
            <a:r>
              <a:rPr lang="ja-JP" altLang="en-US" dirty="0" smtClean="0"/>
              <a:t>書</a:t>
            </a:r>
            <a:r>
              <a:rPr lang="ja-JP" altLang="en-US" dirty="0"/>
              <a:t>いていらっしゃいます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84582" y="4668310"/>
            <a:ext cx="4248994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お待ちです／待っていらっしゃいます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673193" y="5222308"/>
            <a:ext cx="5204179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めしあがっています／飲んでいらっしゃいます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2109034" y="5726364"/>
            <a:ext cx="1783188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お休みです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384582" y="6280362"/>
            <a:ext cx="2769748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聞いていらっしゃいます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「お客さまは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」に変えなさい。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7474" y="1385392"/>
            <a:ext cx="8227925" cy="5472608"/>
          </a:xfrm>
          <a:noFill/>
        </p:spPr>
        <p:txBody>
          <a:bodyPr>
            <a:normAutofit/>
          </a:bodyPr>
          <a:lstStyle/>
          <a:p>
            <a:r>
              <a:rPr lang="en-US" altLang="ja-JP" sz="2800" dirty="0"/>
              <a:t>Regular verbs →</a:t>
            </a:r>
            <a:r>
              <a:rPr lang="ja-JP" altLang="en-US" sz="2800" dirty="0"/>
              <a:t>　</a:t>
            </a:r>
            <a:r>
              <a:rPr lang="ja-JP" altLang="en-US" sz="2800" dirty="0">
                <a:solidFill>
                  <a:srgbClr val="FF0000"/>
                </a:solidFill>
              </a:rPr>
              <a:t>お </a:t>
            </a:r>
            <a:r>
              <a:rPr lang="en-US" altLang="ja-JP" sz="2800" dirty="0">
                <a:solidFill>
                  <a:srgbClr val="FF0000"/>
                </a:solidFill>
              </a:rPr>
              <a:t>+ verb stem + </a:t>
            </a:r>
            <a:r>
              <a:rPr lang="ja-JP" altLang="en-US" sz="2800" dirty="0">
                <a:solidFill>
                  <a:srgbClr val="FF0000"/>
                </a:solidFill>
              </a:rPr>
              <a:t>下さい</a:t>
            </a:r>
          </a:p>
          <a:p>
            <a:pPr lvl="1"/>
            <a:r>
              <a:rPr lang="ja-JP" altLang="en-US" dirty="0"/>
              <a:t>ここで待って下さい。</a:t>
            </a:r>
            <a:r>
              <a:rPr lang="ja-JP" altLang="en-US" dirty="0" smtClean="0"/>
              <a:t>→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ja-JP" altLang="en-US" dirty="0"/>
              <a:t>　</a:t>
            </a:r>
          </a:p>
          <a:p>
            <a:r>
              <a:rPr lang="en-US" altLang="ja-JP" sz="2800" dirty="0"/>
              <a:t>Verbal </a:t>
            </a:r>
            <a:r>
              <a:rPr lang="en-US" altLang="ja-JP" sz="2800" dirty="0" smtClean="0"/>
              <a:t>nouns →</a:t>
            </a: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お</a:t>
            </a:r>
            <a:r>
              <a:rPr lang="ja-JP" altLang="en-US" sz="2800" dirty="0">
                <a:solidFill>
                  <a:srgbClr val="FF0000"/>
                </a:solidFill>
              </a:rPr>
              <a:t>／ご </a:t>
            </a:r>
            <a:r>
              <a:rPr lang="en-US" altLang="ja-JP" sz="2800" dirty="0">
                <a:solidFill>
                  <a:srgbClr val="FF0000"/>
                </a:solidFill>
              </a:rPr>
              <a:t>+ verbal noun + </a:t>
            </a:r>
            <a:r>
              <a:rPr lang="ja-JP" altLang="en-US" sz="2800" dirty="0">
                <a:solidFill>
                  <a:srgbClr val="FF0000"/>
                </a:solidFill>
              </a:rPr>
              <a:t>下さい</a:t>
            </a:r>
          </a:p>
          <a:p>
            <a:pPr lvl="1"/>
            <a:r>
              <a:rPr lang="ja-JP" altLang="en-US" dirty="0"/>
              <a:t>プロジェクトについて説明して下さい。</a:t>
            </a:r>
          </a:p>
          <a:p>
            <a:pPr lvl="1">
              <a:buFont typeface="Wingdings" pitchFamily="32" charset="2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→</a:t>
            </a:r>
            <a:endParaRPr lang="en-US" altLang="ja-JP" dirty="0" smtClean="0"/>
          </a:p>
          <a:p>
            <a:pPr lvl="1">
              <a:buFont typeface="Wingdings" pitchFamily="32" charset="2"/>
              <a:buNone/>
            </a:pPr>
            <a:r>
              <a:rPr lang="ja-JP" altLang="en-US" dirty="0"/>
              <a:t>　</a:t>
            </a:r>
          </a:p>
          <a:p>
            <a:r>
              <a:rPr lang="en-US" altLang="ja-JP" sz="2800" dirty="0"/>
              <a:t>You may </a:t>
            </a:r>
            <a:r>
              <a:rPr lang="en-US" altLang="ja-JP" sz="2800" dirty="0" smtClean="0"/>
              <a:t>make the request even politer by adding </a:t>
            </a:r>
            <a:r>
              <a:rPr lang="ja-JP" altLang="en-US" sz="2800" dirty="0"/>
              <a:t>下さい</a:t>
            </a:r>
            <a:r>
              <a:rPr lang="ja-JP" altLang="en-US" sz="2800" dirty="0" smtClean="0"/>
              <a:t>ませんか </a:t>
            </a:r>
            <a:r>
              <a:rPr lang="en-US" altLang="ja-JP" sz="2800" dirty="0" smtClean="0"/>
              <a:t>or </a:t>
            </a:r>
            <a:r>
              <a:rPr lang="ja-JP" altLang="en-US" sz="2800" dirty="0" smtClean="0"/>
              <a:t>いただけませんか</a:t>
            </a:r>
            <a:r>
              <a:rPr lang="en-US" altLang="ja-JP" sz="2800" dirty="0" smtClean="0"/>
              <a:t>:</a:t>
            </a:r>
          </a:p>
          <a:p>
            <a:pPr lvl="1"/>
            <a:r>
              <a:rPr lang="ja-JP" altLang="en-US" dirty="0"/>
              <a:t>待</a:t>
            </a:r>
            <a:r>
              <a:rPr lang="ja-JP" altLang="en-US" dirty="0" smtClean="0"/>
              <a:t>つ　⇒</a:t>
            </a:r>
            <a:endParaRPr lang="en-US" altLang="ja-JP" dirty="0" smtClean="0"/>
          </a:p>
          <a:p>
            <a:endParaRPr lang="en-US" altLang="ja-JP" sz="2800" dirty="0"/>
          </a:p>
        </p:txBody>
      </p:sp>
      <p:sp>
        <p:nvSpPr>
          <p:cNvPr id="2" name="Rectangle 1"/>
          <p:cNvSpPr/>
          <p:nvPr/>
        </p:nvSpPr>
        <p:spPr>
          <a:xfrm>
            <a:off x="5038627" y="1884034"/>
            <a:ext cx="3703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ここで</a:t>
            </a:r>
            <a:r>
              <a:rPr kumimoji="0" lang="ja-JP" altLang="en-US" sz="2400" kern="0" dirty="0">
                <a:solidFill>
                  <a:srgbClr val="0070C0"/>
                </a:solidFill>
                <a:latin typeface="Arial"/>
                <a:ea typeface="ＭＳ Ｐゴシック"/>
              </a:rPr>
              <a:t>お待ち下さい。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3721" y="3963559"/>
            <a:ext cx="652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プロジェクトについて</a:t>
            </a:r>
            <a:r>
              <a:rPr kumimoji="0" lang="ja-JP" altLang="en-US" sz="2400" kern="0" dirty="0">
                <a:solidFill>
                  <a:srgbClr val="0070C0"/>
                </a:solidFill>
                <a:latin typeface="Arial"/>
                <a:ea typeface="ＭＳ Ｐゴシック"/>
              </a:rPr>
              <a:t>ご説明下さい</a:t>
            </a:r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。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62252" y="589454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343A1B"/>
              </a:buClr>
            </a:pPr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お待ち</a:t>
            </a:r>
            <a:r>
              <a:rPr kumimoji="0" lang="ja-JP" altLang="en-US" sz="2400" kern="0" dirty="0">
                <a:solidFill>
                  <a:srgbClr val="FF0000"/>
                </a:solidFill>
                <a:latin typeface="Arial"/>
                <a:ea typeface="ＭＳ Ｐゴシック"/>
              </a:rPr>
              <a:t>下さいませんか</a:t>
            </a:r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。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2252" y="6356205"/>
            <a:ext cx="5817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343A1B"/>
              </a:buClr>
            </a:pPr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お待ち</a:t>
            </a:r>
            <a:r>
              <a:rPr kumimoji="0" lang="ja-JP" altLang="en-US" sz="2400" kern="0" dirty="0">
                <a:solidFill>
                  <a:srgbClr val="FF0000"/>
                </a:solidFill>
                <a:latin typeface="Arial"/>
                <a:ea typeface="ＭＳ Ｐゴシック"/>
              </a:rPr>
              <a:t>いただけませんか</a:t>
            </a:r>
            <a:r>
              <a:rPr kumimoji="0"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。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そんけい語のリクエスト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1_2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933" y="2253039"/>
            <a:ext cx="8592720" cy="340174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そんけい語のリクエスト</a:t>
            </a:r>
            <a:endParaRPr lang="ja-JP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8901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2067" y="1316360"/>
            <a:ext cx="8280920" cy="5541640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ja-JP" sz="2800" dirty="0"/>
              <a:t>An honorific request using </a:t>
            </a:r>
            <a:r>
              <a:rPr lang="en-US" altLang="ja-JP" sz="2800" dirty="0">
                <a:solidFill>
                  <a:srgbClr val="0070C0"/>
                </a:solidFill>
              </a:rPr>
              <a:t>irregular honorific verbs ending with 〜</a:t>
            </a:r>
            <a:r>
              <a:rPr lang="ja-JP" altLang="en-US" sz="2800" dirty="0">
                <a:solidFill>
                  <a:srgbClr val="0070C0"/>
                </a:solidFill>
              </a:rPr>
              <a:t>になる </a:t>
            </a:r>
            <a:r>
              <a:rPr lang="en-US" altLang="ja-JP" sz="2800" dirty="0"/>
              <a:t>can be formed by replacing 〜</a:t>
            </a:r>
            <a:r>
              <a:rPr lang="ja-JP" altLang="en-US" sz="2800" dirty="0"/>
              <a:t>になる </a:t>
            </a:r>
            <a:r>
              <a:rPr lang="en-US" altLang="ja-JP" sz="2800" dirty="0"/>
              <a:t>with </a:t>
            </a:r>
            <a:r>
              <a:rPr lang="ja-JP" altLang="en-US" sz="2800" dirty="0">
                <a:solidFill>
                  <a:srgbClr val="FF0000"/>
                </a:solidFill>
              </a:rPr>
              <a:t>下さい</a:t>
            </a:r>
            <a:r>
              <a:rPr lang="ja-JP" altLang="en-US" sz="2800" dirty="0" smtClean="0"/>
              <a:t>。</a:t>
            </a:r>
            <a:endParaRPr lang="en-US" altLang="ja-JP" sz="2800" dirty="0" smtClean="0"/>
          </a:p>
          <a:p>
            <a:pPr marL="0" indent="0">
              <a:lnSpc>
                <a:spcPct val="90000"/>
              </a:lnSpc>
              <a:buNone/>
            </a:pPr>
            <a:endParaRPr lang="ja-JP" altLang="en-US" sz="2800" dirty="0"/>
          </a:p>
          <a:p>
            <a:pPr>
              <a:lnSpc>
                <a:spcPct val="90000"/>
              </a:lnSpc>
            </a:pPr>
            <a:r>
              <a:rPr lang="ja-JP" altLang="en-US" sz="2800" dirty="0"/>
              <a:t>行く／来る／いる　→　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　　</a:t>
            </a:r>
            <a:r>
              <a:rPr lang="ja-JP" altLang="en-US" sz="2800" dirty="0" smtClean="0"/>
              <a:t>　　　　　　リ</a:t>
            </a:r>
            <a:r>
              <a:rPr lang="ja-JP" altLang="en-US" sz="2800" dirty="0"/>
              <a:t>クエスト：</a:t>
            </a:r>
          </a:p>
          <a:p>
            <a:pPr>
              <a:lnSpc>
                <a:spcPct val="90000"/>
              </a:lnSpc>
            </a:pPr>
            <a:r>
              <a:rPr lang="ja-JP" altLang="en-US" sz="2800" dirty="0"/>
              <a:t>見る　</a:t>
            </a:r>
            <a:r>
              <a:rPr lang="ja-JP" altLang="en-US" sz="2800" dirty="0" smtClean="0"/>
              <a:t>　　→</a:t>
            </a:r>
            <a:r>
              <a:rPr lang="ja-JP" altLang="en-US" sz="2800" dirty="0"/>
              <a:t>　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  <a:p>
            <a:pPr>
              <a:lnSpc>
                <a:spcPct val="90000"/>
              </a:lnSpc>
            </a:pPr>
            <a:r>
              <a:rPr lang="ja-JP" altLang="en-US" sz="2800" dirty="0"/>
              <a:t>寝る　</a:t>
            </a:r>
            <a:r>
              <a:rPr lang="ja-JP" altLang="en-US" sz="2800" dirty="0" smtClean="0"/>
              <a:t>　　→</a:t>
            </a:r>
            <a:endParaRPr lang="ja-JP" altLang="en-US" sz="2800" dirty="0"/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  <a:p>
            <a:pPr>
              <a:lnSpc>
                <a:spcPct val="90000"/>
              </a:lnSpc>
            </a:pPr>
            <a:r>
              <a:rPr lang="ja-JP" altLang="en-US" sz="2800" dirty="0"/>
              <a:t>着る　</a:t>
            </a:r>
            <a:r>
              <a:rPr lang="ja-JP" altLang="en-US" sz="2800" dirty="0" smtClean="0"/>
              <a:t>　　→</a:t>
            </a:r>
            <a:r>
              <a:rPr lang="ja-JP" altLang="en-US" sz="2800" dirty="0"/>
              <a:t>　おめし</a:t>
            </a:r>
            <a:r>
              <a:rPr lang="ja-JP" altLang="en-US" sz="2800" dirty="0">
                <a:solidFill>
                  <a:srgbClr val="0070C0"/>
                </a:solidFill>
              </a:rPr>
              <a:t>になる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049623" y="3001020"/>
            <a:ext cx="1879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おいで</a:t>
            </a:r>
            <a:r>
              <a:rPr lang="ja-JP" altLang="en-US" dirty="0">
                <a:solidFill>
                  <a:srgbClr val="0070C0"/>
                </a:solidFill>
              </a:rPr>
              <a:t>になる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049623" y="3462685"/>
            <a:ext cx="1862138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おいで下さい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668588" y="3946838"/>
            <a:ext cx="1838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ごらん</a:t>
            </a:r>
            <a:r>
              <a:rPr lang="ja-JP" altLang="en-US" dirty="0">
                <a:solidFill>
                  <a:srgbClr val="0070C0"/>
                </a:solidFill>
              </a:rPr>
              <a:t>になる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686690" y="4395265"/>
            <a:ext cx="1820863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ごらん下さい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668588" y="4846641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お休み</a:t>
            </a:r>
            <a:r>
              <a:rPr lang="ja-JP" altLang="en-US" dirty="0">
                <a:solidFill>
                  <a:srgbClr val="0070C0"/>
                </a:solidFill>
              </a:rPr>
              <a:t>になる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668588" y="5310158"/>
            <a:ext cx="19081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お休み下さい</a:t>
            </a: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2743200" y="6398477"/>
            <a:ext cx="1830388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おめし下さい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そんけい語のリクエスト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プリンストン大学で、たいてい何年生の時に仕事をさがしますか。</a:t>
            </a:r>
            <a:endParaRPr kumimoji="1" lang="en-US" altLang="ja-JP" dirty="0" smtClean="0"/>
          </a:p>
          <a:p>
            <a:r>
              <a:rPr lang="ja-JP" altLang="en-US" dirty="0"/>
              <a:t>どうやって</a:t>
            </a:r>
            <a:r>
              <a:rPr lang="en-US" altLang="ja-JP" dirty="0"/>
              <a:t>(how</a:t>
            </a:r>
            <a:r>
              <a:rPr lang="en-US" altLang="ja-JP" dirty="0" smtClean="0"/>
              <a:t>)</a:t>
            </a:r>
            <a:r>
              <a:rPr lang="ja-JP" altLang="en-US" dirty="0" smtClean="0"/>
              <a:t>仕事をさがしますか。</a:t>
            </a:r>
            <a:endParaRPr lang="en-US" altLang="ja-JP" dirty="0" smtClean="0"/>
          </a:p>
          <a:p>
            <a:r>
              <a:rPr lang="ja-JP" altLang="en-US" dirty="0" smtClean="0"/>
              <a:t>会社</a:t>
            </a:r>
            <a:r>
              <a:rPr kumimoji="1" lang="ja-JP" altLang="en-US" dirty="0" smtClean="0"/>
              <a:t>に応募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おうぼ</a:t>
            </a:r>
            <a:r>
              <a:rPr kumimoji="1" lang="en-US" altLang="ja-JP" dirty="0" smtClean="0"/>
              <a:t>apply)</a:t>
            </a:r>
            <a:r>
              <a:rPr kumimoji="1" lang="ja-JP" altLang="en-US" dirty="0" smtClean="0"/>
              <a:t>する時、何が必要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ひつよう</a:t>
            </a:r>
            <a:r>
              <a:rPr kumimoji="1" lang="en-US" altLang="ja-JP" dirty="0" smtClean="0"/>
              <a:t>necessary)</a:t>
            </a:r>
            <a:r>
              <a:rPr kumimoji="1" lang="ja-JP" altLang="en-US" dirty="0" smtClean="0"/>
              <a:t>ですか。</a:t>
            </a:r>
            <a:endParaRPr kumimoji="1" lang="en-US" altLang="ja-JP" dirty="0" smtClean="0"/>
          </a:p>
          <a:p>
            <a:r>
              <a:rPr lang="ja-JP" altLang="en-US" dirty="0" smtClean="0"/>
              <a:t>インターンシップをしたことがありますか。</a:t>
            </a:r>
            <a:endParaRPr lang="en-US" altLang="ja-JP" dirty="0" smtClean="0"/>
          </a:p>
          <a:p>
            <a:r>
              <a:rPr kumimoji="1" lang="ja-JP" altLang="en-US" dirty="0" smtClean="0"/>
              <a:t>どうやって</a:t>
            </a:r>
            <a:r>
              <a:rPr kumimoji="1" lang="en-US" altLang="ja-JP" dirty="0" smtClean="0"/>
              <a:t>(how)</a:t>
            </a:r>
            <a:r>
              <a:rPr kumimoji="1" lang="ja-JP" altLang="en-US" dirty="0" smtClean="0"/>
              <a:t>インターンシップをさがしますか。</a:t>
            </a:r>
            <a:endParaRPr kumimoji="1" lang="en-US" altLang="ja-JP" dirty="0" smtClean="0"/>
          </a:p>
          <a:p>
            <a:r>
              <a:rPr lang="ja-JP" altLang="en-US" dirty="0" smtClean="0"/>
              <a:t>仕事に応募する時、面接</a:t>
            </a:r>
            <a:r>
              <a:rPr lang="en-US" altLang="ja-JP" dirty="0" smtClean="0"/>
              <a:t>(</a:t>
            </a:r>
            <a:r>
              <a:rPr lang="ja-JP" altLang="en-US" dirty="0" smtClean="0"/>
              <a:t>めんせつ</a:t>
            </a:r>
            <a:r>
              <a:rPr lang="en-US" altLang="ja-JP" dirty="0" smtClean="0"/>
              <a:t>interview)</a:t>
            </a:r>
            <a:r>
              <a:rPr lang="ja-JP" altLang="en-US" dirty="0" smtClean="0"/>
              <a:t>がありますか。</a:t>
            </a:r>
            <a:endParaRPr lang="en-US" altLang="ja-JP" dirty="0" smtClean="0"/>
          </a:p>
          <a:p>
            <a:r>
              <a:rPr lang="ja-JP" altLang="en-US" dirty="0" smtClean="0"/>
              <a:t>面接でどんなことを話しますか。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就職相談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222" dirty="0" smtClean="0"/>
              <a:t>しゅうしょくそうだん</a:t>
            </a:r>
            <a:endParaRPr lang="ja-JP" altLang="en-US" sz="2222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794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80574"/>
            <a:ext cx="8568952" cy="575076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/>
              <a:t>Honorific requests made from </a:t>
            </a:r>
            <a:r>
              <a:rPr lang="en-US" altLang="ja-JP" sz="2800" dirty="0">
                <a:solidFill>
                  <a:srgbClr val="0070C0"/>
                </a:solidFill>
              </a:rPr>
              <a:t>other irregular honorific verbs</a:t>
            </a:r>
            <a:r>
              <a:rPr lang="en-US" altLang="ja-JP" sz="2800" dirty="0"/>
              <a:t> are formed by </a:t>
            </a:r>
            <a:r>
              <a:rPr lang="en-US" altLang="ja-JP" sz="2800" dirty="0">
                <a:solidFill>
                  <a:srgbClr val="FF0000"/>
                </a:solidFill>
              </a:rPr>
              <a:t>using </a:t>
            </a:r>
            <a:r>
              <a:rPr lang="ja-JP" altLang="en-US" sz="2800" dirty="0" smtClean="0">
                <a:solidFill>
                  <a:srgbClr val="FF0000"/>
                </a:solidFill>
              </a:rPr>
              <a:t>て下さい</a:t>
            </a:r>
            <a:r>
              <a:rPr lang="ja-JP" altLang="en-US" sz="2800" dirty="0" smtClean="0"/>
              <a:t>。</a:t>
            </a:r>
            <a:endParaRPr lang="ja-JP" altLang="en-US" sz="2800" dirty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行</a:t>
            </a:r>
            <a:r>
              <a:rPr lang="ja-JP" altLang="en-US" sz="2800" dirty="0"/>
              <a:t>く／来る／いる　→</a:t>
            </a:r>
          </a:p>
          <a:p>
            <a:pPr>
              <a:buFont typeface="Wingdings" pitchFamily="32" charset="2"/>
              <a:buNone/>
            </a:pPr>
            <a:r>
              <a:rPr lang="ja-JP" altLang="en-US" sz="2800" dirty="0"/>
              <a:t>　　</a:t>
            </a:r>
            <a:r>
              <a:rPr lang="ja-JP" altLang="en-US" sz="2800" dirty="0" smtClean="0"/>
              <a:t>　　　　　　リ</a:t>
            </a:r>
            <a:r>
              <a:rPr lang="ja-JP" altLang="en-US" sz="2800" dirty="0"/>
              <a:t>クエスト：</a:t>
            </a:r>
          </a:p>
          <a:p>
            <a:r>
              <a:rPr lang="ja-JP" altLang="en-US" sz="2800" dirty="0"/>
              <a:t>する　</a:t>
            </a:r>
            <a:r>
              <a:rPr lang="ja-JP" altLang="en-US" sz="2800" dirty="0" smtClean="0"/>
              <a:t>　　→</a:t>
            </a:r>
            <a:endParaRPr lang="ja-JP" altLang="en-US" sz="2800" dirty="0"/>
          </a:p>
          <a:p>
            <a:pPr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  <a:p>
            <a:r>
              <a:rPr lang="ja-JP" altLang="en-US" sz="2800" dirty="0"/>
              <a:t>言う　</a:t>
            </a:r>
            <a:r>
              <a:rPr lang="ja-JP" altLang="en-US" sz="2800" dirty="0" smtClean="0"/>
              <a:t>　　→</a:t>
            </a:r>
            <a:endParaRPr lang="ja-JP" altLang="en-US" sz="2800" dirty="0"/>
          </a:p>
          <a:p>
            <a:pPr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  <a:p>
            <a:r>
              <a:rPr lang="ja-JP" altLang="en-US" sz="2800" dirty="0"/>
              <a:t>食べる／飲む　→</a:t>
            </a:r>
          </a:p>
          <a:p>
            <a:pPr>
              <a:buFont typeface="Wingdings" pitchFamily="32" charset="2"/>
              <a:buNone/>
            </a:pPr>
            <a:r>
              <a:rPr lang="ja-JP" altLang="en-US" sz="2800" dirty="0"/>
              <a:t>　　リクエスト：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886200" y="2895600"/>
            <a:ext cx="1734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いらっしゃる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962400" y="3429000"/>
            <a:ext cx="280035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いらっしゃって下さい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590800" y="3962400"/>
            <a:ext cx="95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なさる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590800" y="4495800"/>
            <a:ext cx="2039938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なさって下さい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590800" y="4953000"/>
            <a:ext cx="148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おっしゃる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2590800" y="5410200"/>
            <a:ext cx="2554288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おっしゃって下さい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581400" y="5943600"/>
            <a:ext cx="158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めし上がる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2514600" y="6400800"/>
            <a:ext cx="5461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3"/>
                </a:solidFill>
              </a:rPr>
              <a:t>めし上がって下さい／おめし上がり下さい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そんけい語のリクエスト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onorific reques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2133600" cy="1908175"/>
          </a:xfrm>
          <a:prstGeom prst="rect">
            <a:avLst/>
          </a:prstGeom>
          <a:noFill/>
        </p:spPr>
      </p:pic>
      <p:pic>
        <p:nvPicPr>
          <p:cNvPr id="14341" name="Picture 5" descr="honorific reques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447800"/>
            <a:ext cx="1981200" cy="1862138"/>
          </a:xfrm>
          <a:prstGeom prst="rect">
            <a:avLst/>
          </a:prstGeom>
          <a:noFill/>
        </p:spPr>
      </p:pic>
      <p:pic>
        <p:nvPicPr>
          <p:cNvPr id="14342" name="Picture 6" descr="honorific request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447800"/>
            <a:ext cx="1727200" cy="1905000"/>
          </a:xfrm>
          <a:prstGeom prst="rect">
            <a:avLst/>
          </a:prstGeom>
          <a:noFill/>
        </p:spPr>
      </p:pic>
      <p:pic>
        <p:nvPicPr>
          <p:cNvPr id="14343" name="Picture 7" descr="honorific request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447800"/>
            <a:ext cx="1825625" cy="1905000"/>
          </a:xfrm>
          <a:prstGeom prst="rect">
            <a:avLst/>
          </a:prstGeom>
          <a:noFill/>
        </p:spPr>
      </p:pic>
      <p:pic>
        <p:nvPicPr>
          <p:cNvPr id="14344" name="Picture 8" descr="honorific request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419600"/>
            <a:ext cx="2209800" cy="2036763"/>
          </a:xfrm>
          <a:prstGeom prst="rect">
            <a:avLst/>
          </a:prstGeom>
          <a:noFill/>
        </p:spPr>
      </p:pic>
      <p:pic>
        <p:nvPicPr>
          <p:cNvPr id="14345" name="Picture 9" descr="honorific request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4419600"/>
            <a:ext cx="2209800" cy="2020888"/>
          </a:xfrm>
          <a:prstGeom prst="rect">
            <a:avLst/>
          </a:prstGeom>
          <a:noFill/>
        </p:spPr>
      </p:pic>
      <p:pic>
        <p:nvPicPr>
          <p:cNvPr id="14346" name="Picture 10" descr="honorific request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4419600"/>
            <a:ext cx="2057400" cy="1997075"/>
          </a:xfrm>
          <a:prstGeom prst="rect">
            <a:avLst/>
          </a:prstGeom>
          <a:noFill/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ていねいなリクエスト：お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ご</a:t>
            </a:r>
            <a:r>
              <a:rPr lang="en-US" altLang="ja-JP" sz="3200" dirty="0" smtClean="0"/>
              <a:t>)V-stem</a:t>
            </a:r>
            <a:r>
              <a:rPr lang="ja-JP" altLang="en-US" sz="3200" dirty="0" smtClean="0"/>
              <a:t>下さい</a:t>
            </a:r>
            <a:endParaRPr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57157" y="1447800"/>
            <a:ext cx="8603321" cy="5181600"/>
          </a:xfrm>
          <a:noFill/>
        </p:spPr>
        <p:txBody>
          <a:bodyPr>
            <a:normAutofit/>
          </a:bodyPr>
          <a:lstStyle/>
          <a:p>
            <a:pPr>
              <a:buFont typeface="Wingdings" pitchFamily="32" charset="2"/>
              <a:buNone/>
            </a:pPr>
            <a:r>
              <a:rPr lang="ja-JP" altLang="en-US" sz="2800" dirty="0"/>
              <a:t>れい）社長のおくさまは</a:t>
            </a:r>
            <a:r>
              <a:rPr lang="ja-JP" altLang="en-US" sz="2800" u="sng" dirty="0">
                <a:solidFill>
                  <a:srgbClr val="FF0003"/>
                </a:solidFill>
              </a:rPr>
              <a:t>お</a:t>
            </a:r>
            <a:r>
              <a:rPr lang="ja-JP" altLang="en-US" sz="2800" u="sng" dirty="0"/>
              <a:t>きれいな</a:t>
            </a:r>
            <a:r>
              <a:rPr lang="ja-JP" altLang="en-US" sz="2800" dirty="0"/>
              <a:t>方ですね。</a:t>
            </a:r>
          </a:p>
          <a:p>
            <a:r>
              <a:rPr lang="en-US" altLang="ja-JP" sz="2400" dirty="0"/>
              <a:t>Honorific adjectives are made by </a:t>
            </a:r>
            <a:r>
              <a:rPr lang="en-US" altLang="ja-JP" sz="2400" dirty="0" smtClean="0"/>
              <a:t>adding the </a:t>
            </a:r>
            <a:r>
              <a:rPr lang="en-US" altLang="ja-JP" sz="2400" dirty="0"/>
              <a:t>prefix </a:t>
            </a:r>
            <a:r>
              <a:rPr lang="ja-JP" altLang="en-US" sz="2400" dirty="0" smtClean="0"/>
              <a:t>お </a:t>
            </a:r>
            <a:r>
              <a:rPr lang="en-US" altLang="ja-JP" sz="2400" dirty="0" smtClean="0"/>
              <a:t>to </a:t>
            </a:r>
            <a:r>
              <a:rPr lang="en-US" altLang="ja-JP" sz="2400" dirty="0"/>
              <a:t>the adjectives. </a:t>
            </a:r>
            <a:endParaRPr lang="en-US" altLang="ja-JP" sz="2400" dirty="0" smtClean="0"/>
          </a:p>
          <a:p>
            <a:r>
              <a:rPr lang="en-US" altLang="ja-JP" sz="2400" dirty="0" smtClean="0"/>
              <a:t>Some </a:t>
            </a:r>
            <a:r>
              <a:rPr lang="ja-JP" altLang="en-US" sz="2400" dirty="0"/>
              <a:t>な</a:t>
            </a:r>
            <a:r>
              <a:rPr lang="en-US" altLang="ja-JP" sz="2400" dirty="0" smtClean="0"/>
              <a:t>-adjectives </a:t>
            </a:r>
            <a:r>
              <a:rPr lang="en-US" altLang="ja-JP" sz="2400" dirty="0"/>
              <a:t>such as</a:t>
            </a:r>
            <a:r>
              <a:rPr lang="ja-JP" altLang="en-US" sz="2400" dirty="0"/>
              <a:t>立派</a:t>
            </a:r>
            <a:r>
              <a:rPr lang="en-US" altLang="ja-JP" sz="2400" dirty="0"/>
              <a:t>take the prefix </a:t>
            </a:r>
            <a:r>
              <a:rPr lang="ja-JP" altLang="en-US" sz="2400" dirty="0" smtClean="0"/>
              <a:t>ご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ご立派</a:t>
            </a:r>
            <a:r>
              <a:rPr lang="en-US" altLang="ja-JP" sz="2400" dirty="0" smtClean="0"/>
              <a:t>). </a:t>
            </a:r>
          </a:p>
          <a:p>
            <a:pPr lvl="1"/>
            <a:endParaRPr lang="en-US" altLang="ja-JP" sz="2400" dirty="0" smtClean="0"/>
          </a:p>
          <a:p>
            <a:pPr lvl="1"/>
            <a:r>
              <a:rPr lang="ja-JP" altLang="en-US" sz="2400" dirty="0" smtClean="0"/>
              <a:t>課</a:t>
            </a:r>
            <a:r>
              <a:rPr lang="ja-JP" altLang="en-US" sz="2400" dirty="0"/>
              <a:t>長はゴルフが</a:t>
            </a:r>
            <a:r>
              <a:rPr lang="ja-JP" altLang="en-US" sz="2400" dirty="0">
                <a:solidFill>
                  <a:srgbClr val="0070C0"/>
                </a:solidFill>
              </a:rPr>
              <a:t>お上手</a:t>
            </a:r>
            <a:r>
              <a:rPr lang="ja-JP" altLang="en-US" sz="2400" dirty="0"/>
              <a:t>です。</a:t>
            </a:r>
          </a:p>
          <a:p>
            <a:pPr lvl="1"/>
            <a:r>
              <a:rPr lang="ja-JP" altLang="en-US" sz="2400" dirty="0"/>
              <a:t>社長はむすめさんが結婚なさったので、</a:t>
            </a:r>
            <a:r>
              <a:rPr lang="ja-JP" altLang="en-US" sz="2400" dirty="0">
                <a:solidFill>
                  <a:srgbClr val="0070C0"/>
                </a:solidFill>
              </a:rPr>
              <a:t>おさびしそう</a:t>
            </a:r>
            <a:r>
              <a:rPr lang="ja-JP" altLang="en-US" sz="2400" dirty="0"/>
              <a:t>です。</a:t>
            </a:r>
          </a:p>
          <a:p>
            <a:pPr lvl="1"/>
            <a:r>
              <a:rPr lang="ja-JP" altLang="en-US" sz="2400" dirty="0"/>
              <a:t>ま</a:t>
            </a:r>
            <a:r>
              <a:rPr lang="ja-JP" altLang="en-US" sz="2400" dirty="0" smtClean="0"/>
              <a:t>きの先</a:t>
            </a:r>
            <a:r>
              <a:rPr lang="ja-JP" altLang="en-US" sz="2400" dirty="0"/>
              <a:t>生はいつも</a:t>
            </a:r>
            <a:r>
              <a:rPr lang="ja-JP" altLang="en-US" sz="2400" dirty="0">
                <a:solidFill>
                  <a:srgbClr val="0070C0"/>
                </a:solidFill>
              </a:rPr>
              <a:t>お元気</a:t>
            </a:r>
            <a:r>
              <a:rPr lang="ja-JP" altLang="en-US" sz="2400" dirty="0"/>
              <a:t>です。</a:t>
            </a:r>
          </a:p>
          <a:p>
            <a:pPr marL="0" indent="0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Exceptions: X</a:t>
            </a:r>
            <a:r>
              <a:rPr lang="ja-JP" altLang="en-US" sz="2400" dirty="0">
                <a:solidFill>
                  <a:srgbClr val="FF0000"/>
                </a:solidFill>
              </a:rPr>
              <a:t>おおもしろい　</a:t>
            </a:r>
            <a:r>
              <a:rPr lang="en-US" altLang="ja-JP" sz="2400" dirty="0">
                <a:solidFill>
                  <a:srgbClr val="FF0000"/>
                </a:solidFill>
              </a:rPr>
              <a:t>X</a:t>
            </a:r>
            <a:r>
              <a:rPr lang="ja-JP" altLang="en-US" sz="2400" dirty="0">
                <a:solidFill>
                  <a:srgbClr val="FF0000"/>
                </a:solidFill>
              </a:rPr>
              <a:t>お大きい　</a:t>
            </a:r>
            <a:r>
              <a:rPr lang="en-US" altLang="ja-JP" sz="2400" dirty="0">
                <a:solidFill>
                  <a:srgbClr val="FF0000"/>
                </a:solidFill>
              </a:rPr>
              <a:t>x</a:t>
            </a:r>
            <a:r>
              <a:rPr lang="ja-JP" altLang="en-US" sz="2400" dirty="0">
                <a:solidFill>
                  <a:srgbClr val="FF0000"/>
                </a:solidFill>
              </a:rPr>
              <a:t>ご有</a:t>
            </a:r>
            <a:r>
              <a:rPr lang="ja-JP" altLang="en-US" sz="2400" dirty="0" smtClean="0">
                <a:solidFill>
                  <a:srgbClr val="FF0000"/>
                </a:solidFill>
              </a:rPr>
              <a:t>名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00B050"/>
                </a:solidFill>
              </a:rPr>
              <a:t>お忙しい、おきれい</a:t>
            </a:r>
            <a:r>
              <a:rPr lang="ja-JP" altLang="en-US" sz="2400" dirty="0" smtClean="0">
                <a:solidFill>
                  <a:srgbClr val="00B050"/>
                </a:solidFill>
              </a:rPr>
              <a:t>、お</a:t>
            </a:r>
            <a:r>
              <a:rPr lang="ja-JP" altLang="en-US" sz="2400" dirty="0">
                <a:solidFill>
                  <a:srgbClr val="00B050"/>
                </a:solidFill>
              </a:rPr>
              <a:t>さびしい、お元気、お上手</a:t>
            </a:r>
            <a:r>
              <a:rPr lang="ja-JP" altLang="en-US" sz="2400" dirty="0" smtClean="0">
                <a:solidFill>
                  <a:srgbClr val="00B050"/>
                </a:solidFill>
              </a:rPr>
              <a:t>、</a:t>
            </a:r>
            <a:endParaRPr lang="en-US" altLang="ja-JP" sz="24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ja-JP" altLang="en-US" sz="2400" dirty="0" smtClean="0">
                <a:solidFill>
                  <a:srgbClr val="00B050"/>
                </a:solidFill>
              </a:rPr>
              <a:t>ご</a:t>
            </a:r>
            <a:r>
              <a:rPr lang="ja-JP" altLang="en-US" sz="2400" dirty="0">
                <a:solidFill>
                  <a:srgbClr val="00B050"/>
                </a:solidFill>
              </a:rPr>
              <a:t>りっぱ、</a:t>
            </a:r>
            <a:r>
              <a:rPr lang="ja-JP" altLang="en-US" sz="2400" dirty="0" smtClean="0">
                <a:solidFill>
                  <a:srgbClr val="00B050"/>
                </a:solidFill>
              </a:rPr>
              <a:t>ご</a:t>
            </a:r>
            <a:r>
              <a:rPr lang="ja-JP" altLang="en-US" sz="2400" dirty="0">
                <a:solidFill>
                  <a:srgbClr val="00B050"/>
                </a:solidFill>
              </a:rPr>
              <a:t>病気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The Honorific forms of adjectives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5040560"/>
          </a:xfrm>
          <a:noFill/>
        </p:spPr>
        <p:txBody>
          <a:bodyPr/>
          <a:lstStyle/>
          <a:p>
            <a:r>
              <a:rPr lang="ja-JP" altLang="en-US" sz="2800" dirty="0" smtClean="0"/>
              <a:t>先生は病気なので、来ません。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先生は</a:t>
            </a:r>
            <a:r>
              <a:rPr lang="ja-JP" altLang="en-US" sz="2800" dirty="0" smtClean="0">
                <a:solidFill>
                  <a:srgbClr val="FF0003"/>
                </a:solidFill>
              </a:rPr>
              <a:t>ご病気</a:t>
            </a:r>
            <a:r>
              <a:rPr lang="ja-JP" altLang="en-US" sz="2800" dirty="0" smtClean="0"/>
              <a:t>なので、</a:t>
            </a:r>
            <a:r>
              <a:rPr lang="ja-JP" altLang="en-US" sz="2800" dirty="0" smtClean="0">
                <a:solidFill>
                  <a:srgbClr val="FF0003"/>
                </a:solidFill>
              </a:rPr>
              <a:t>いらっしゃいません</a:t>
            </a:r>
            <a:r>
              <a:rPr lang="ja-JP" altLang="en-US" sz="2800" dirty="0" smtClean="0"/>
              <a:t>。</a:t>
            </a:r>
            <a:endParaRPr lang="en-US" altLang="ja-JP" sz="2800" dirty="0" smtClean="0"/>
          </a:p>
          <a:p>
            <a:r>
              <a:rPr lang="ja-JP" altLang="en-US" sz="2800" dirty="0"/>
              <a:t>先生</a:t>
            </a:r>
            <a:r>
              <a:rPr lang="ja-JP" altLang="en-US" sz="2800" dirty="0" smtClean="0"/>
              <a:t>はピアノが上手です。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先生</a:t>
            </a:r>
            <a:r>
              <a:rPr lang="ja-JP" altLang="en-US" sz="2800" dirty="0" smtClean="0"/>
              <a:t>はピアノが</a:t>
            </a:r>
            <a:r>
              <a:rPr lang="ja-JP" altLang="en-US" sz="2800" dirty="0" smtClean="0">
                <a:solidFill>
                  <a:srgbClr val="FF0003"/>
                </a:solidFill>
              </a:rPr>
              <a:t>お上手</a:t>
            </a:r>
            <a:r>
              <a:rPr lang="ja-JP" altLang="en-US" sz="2800" dirty="0" smtClean="0"/>
              <a:t>です。</a:t>
            </a:r>
            <a:endParaRPr lang="en-US" altLang="ja-JP" sz="2800" dirty="0" smtClean="0"/>
          </a:p>
          <a:p>
            <a:r>
              <a:rPr lang="ja-JP" altLang="en-US" sz="2800" dirty="0" smtClean="0"/>
              <a:t>先生はむすめさんが結婚したので、毎日さびしそうです。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先生</a:t>
            </a:r>
            <a:r>
              <a:rPr lang="ja-JP" altLang="en-US" sz="2800" dirty="0" smtClean="0"/>
              <a:t>は</a:t>
            </a:r>
            <a:r>
              <a:rPr lang="ja-JP" altLang="en-US" sz="2800" dirty="0"/>
              <a:t>むすめさん</a:t>
            </a:r>
            <a:r>
              <a:rPr lang="ja-JP" altLang="en-US" sz="2800" dirty="0" smtClean="0"/>
              <a:t>が</a:t>
            </a:r>
            <a:r>
              <a:rPr lang="ja-JP" altLang="en-US" sz="2800" dirty="0" smtClean="0">
                <a:solidFill>
                  <a:srgbClr val="FF0003"/>
                </a:solidFill>
              </a:rPr>
              <a:t>ご結婚なさった</a:t>
            </a:r>
            <a:r>
              <a:rPr lang="ja-JP" altLang="en-US" sz="2800" dirty="0" smtClean="0"/>
              <a:t>ので、毎日</a:t>
            </a:r>
            <a:r>
              <a:rPr lang="ja-JP" altLang="en-US" sz="2800" dirty="0" smtClean="0">
                <a:solidFill>
                  <a:srgbClr val="FF0003"/>
                </a:solidFill>
              </a:rPr>
              <a:t>おさびしそう</a:t>
            </a:r>
            <a:r>
              <a:rPr lang="ja-JP" altLang="en-US" sz="2800" dirty="0" smtClean="0"/>
              <a:t>です。</a:t>
            </a:r>
            <a:endParaRPr lang="en-US" altLang="ja-JP" sz="2800" dirty="0" smtClean="0"/>
          </a:p>
          <a:p>
            <a:r>
              <a:rPr lang="ja-JP" altLang="en-US" sz="2800" dirty="0"/>
              <a:t>先</a:t>
            </a:r>
            <a:r>
              <a:rPr lang="ja-JP" altLang="en-US" sz="2800" dirty="0" smtClean="0"/>
              <a:t>生はとても立派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りっぱ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な方です。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先生</a:t>
            </a:r>
            <a:r>
              <a:rPr lang="ja-JP" altLang="en-US" sz="2800" dirty="0" smtClean="0"/>
              <a:t>はとても</a:t>
            </a:r>
            <a:r>
              <a:rPr lang="ja-JP" altLang="en-US" sz="2800" dirty="0" smtClean="0">
                <a:solidFill>
                  <a:srgbClr val="FF0003"/>
                </a:solidFill>
              </a:rPr>
              <a:t>ご立派</a:t>
            </a:r>
            <a:r>
              <a:rPr lang="ja-JP" altLang="en-US" sz="2800" dirty="0" smtClean="0"/>
              <a:t>な方です。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けい語を使って文を作りましょう。</a:t>
            </a:r>
            <a:endParaRPr lang="ja-JP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12698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1_3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824" y="286033"/>
            <a:ext cx="8841045" cy="562719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6672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文法２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8610600" cy="1981200"/>
          </a:xfrm>
        </p:spPr>
        <p:txBody>
          <a:bodyPr/>
          <a:lstStyle/>
          <a:p>
            <a:pPr marL="342900" indent="-342900"/>
            <a:r>
              <a:rPr lang="en-US" dirty="0" smtClean="0"/>
              <a:t>Using humble expressions to show respect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80381"/>
            <a:ext cx="8229600" cy="4045782"/>
          </a:xfrm>
          <a:noFill/>
        </p:spPr>
        <p:txBody>
          <a:bodyPr/>
          <a:lstStyle/>
          <a:p>
            <a:r>
              <a:rPr lang="ja-JP" altLang="en-US" dirty="0" smtClean="0"/>
              <a:t>けんじょう語</a:t>
            </a:r>
            <a:r>
              <a:rPr lang="en-US" altLang="ja-JP" dirty="0" smtClean="0"/>
              <a:t>, or humble expressions are used for actions performed by </a:t>
            </a:r>
            <a:r>
              <a:rPr lang="en-US" altLang="ja-JP" dirty="0" smtClean="0">
                <a:solidFill>
                  <a:srgbClr val="FF0000"/>
                </a:solidFill>
              </a:rPr>
              <a:t>you or a member of your in-group</a:t>
            </a:r>
            <a:r>
              <a:rPr lang="en-US" altLang="ja-JP" dirty="0" smtClean="0"/>
              <a:t> </a:t>
            </a:r>
            <a:r>
              <a:rPr lang="en-US" altLang="ja-JP" i="1" u="sng" dirty="0" smtClean="0"/>
              <a:t>when these actions affect or are related to a social superior</a:t>
            </a:r>
            <a:r>
              <a:rPr lang="en-US" altLang="ja-JP" dirty="0" smtClean="0"/>
              <a:t>. </a:t>
            </a:r>
          </a:p>
          <a:p>
            <a:r>
              <a:rPr lang="en-US" altLang="ja-JP" dirty="0" smtClean="0"/>
              <a:t>The sentence subject is </a:t>
            </a:r>
            <a:r>
              <a:rPr lang="ja-JP" altLang="en-US" dirty="0" smtClean="0"/>
              <a:t>私</a:t>
            </a:r>
            <a:r>
              <a:rPr lang="en-US" altLang="ja-JP" dirty="0" smtClean="0"/>
              <a:t>, for instance.</a:t>
            </a:r>
          </a:p>
          <a:p>
            <a:pPr>
              <a:buNone/>
            </a:pPr>
            <a:endParaRPr lang="ja-JP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/>
              <a:t>けんじょう語：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Humble expressions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2" name="Group 98"/>
          <p:cNvGraphicFramePr>
            <a:graphicFrameLocks noGrp="1"/>
          </p:cNvGraphicFramePr>
          <p:nvPr>
            <p:ph type="tbl" idx="1"/>
          </p:nvPr>
        </p:nvGraphicFramePr>
        <p:xfrm>
          <a:off x="533400" y="228600"/>
          <a:ext cx="8153400" cy="6400800"/>
        </p:xfrm>
        <a:graphic>
          <a:graphicData uri="http://schemas.openxmlformats.org/drawingml/2006/table">
            <a:tbl>
              <a:tblPr/>
              <a:tblGrid>
                <a:gridCol w="2362200"/>
                <a:gridCol w="57912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Regular 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Humble verbs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（先生の家に）まいる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来る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（先生の家に）まいる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（私は家に）おる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（私が）いたす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見る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（先生のえを）拝見（はいけん）する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言う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申（もう）す</a:t>
                      </a: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申し上げる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知っている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（先生を）存（ぞん）じておる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食べる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いただく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飲む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いただく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会う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（先生に）お目にかかる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聞く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（先生に）うかがう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たずねる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（先生の家に）うかがう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思う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存（ぞん）じる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848600" cy="54102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１</a:t>
            </a:r>
            <a:r>
              <a:rPr lang="en-US" altLang="ja-JP" sz="2800" dirty="0"/>
              <a:t>.Irregular humble verbs (p380)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　</a:t>
            </a:r>
            <a:r>
              <a:rPr lang="ja-JP" altLang="en-US" sz="2800" smtClean="0"/>
              <a:t>行く／来る→まいる</a:t>
            </a:r>
            <a:r>
              <a:rPr lang="en-US" altLang="ja-JP" sz="2800" dirty="0" smtClean="0"/>
              <a:t> etc.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　</a:t>
            </a:r>
            <a:r>
              <a:rPr lang="ja-JP" altLang="en-US" sz="2800" smtClean="0"/>
              <a:t>連</a:t>
            </a:r>
            <a:r>
              <a:rPr lang="ja-JP" altLang="en-US" sz="2800"/>
              <a:t>れて行く／連れて来る→</a:t>
            </a:r>
            <a:r>
              <a:rPr lang="ja-JP" altLang="en-US" sz="2800">
                <a:solidFill>
                  <a:srgbClr val="FF0000"/>
                </a:solidFill>
              </a:rPr>
              <a:t>お連れする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　持って行く／持って来る→</a:t>
            </a:r>
            <a:r>
              <a:rPr lang="ja-JP" altLang="en-US" sz="2800">
                <a:solidFill>
                  <a:srgbClr val="FF0000"/>
                </a:solidFill>
              </a:rPr>
              <a:t>お持ちする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en-US" altLang="ja-JP" sz="2800" dirty="0"/>
              <a:t>2.</a:t>
            </a:r>
            <a:r>
              <a:rPr lang="ja-JP" altLang="en-US" sz="2800"/>
              <a:t>う／る</a:t>
            </a:r>
            <a:r>
              <a:rPr lang="en-US" altLang="ja-JP" sz="2800" dirty="0"/>
              <a:t>verbs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en-US" altLang="ja-JP" sz="2800" dirty="0"/>
              <a:t>   </a:t>
            </a:r>
            <a:r>
              <a:rPr lang="ja-JP" altLang="en-US" sz="2800">
                <a:solidFill>
                  <a:srgbClr val="FF0003"/>
                </a:solidFill>
              </a:rPr>
              <a:t>お＋</a:t>
            </a:r>
            <a:r>
              <a:rPr lang="en-US" altLang="ja-JP" sz="2800" dirty="0">
                <a:solidFill>
                  <a:srgbClr val="FF0003"/>
                </a:solidFill>
              </a:rPr>
              <a:t>verb stem </a:t>
            </a:r>
            <a:r>
              <a:rPr lang="ja-JP" altLang="en-US" sz="2800">
                <a:solidFill>
                  <a:srgbClr val="FF0003"/>
                </a:solidFill>
              </a:rPr>
              <a:t>＋する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>
                <a:solidFill>
                  <a:srgbClr val="FF0003"/>
                </a:solidFill>
              </a:rPr>
              <a:t>　</a:t>
            </a:r>
            <a:r>
              <a:rPr lang="ja-JP" altLang="en-US" sz="2800"/>
              <a:t>お持ちする，お見せする、お送りする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３．</a:t>
            </a:r>
            <a:r>
              <a:rPr lang="en-US" altLang="ja-JP" sz="2800" dirty="0"/>
              <a:t>Verbal nouns(〜</a:t>
            </a:r>
            <a:r>
              <a:rPr lang="ja-JP" altLang="en-US" sz="2800"/>
              <a:t>する）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　</a:t>
            </a:r>
            <a:r>
              <a:rPr lang="ja-JP" altLang="en-US" sz="2800">
                <a:solidFill>
                  <a:srgbClr val="FF0003"/>
                </a:solidFill>
              </a:rPr>
              <a:t>お／ご＋</a:t>
            </a:r>
            <a:r>
              <a:rPr lang="en-US" altLang="ja-JP" sz="2800" dirty="0">
                <a:solidFill>
                  <a:srgbClr val="FF0003"/>
                </a:solidFill>
              </a:rPr>
              <a:t>verbal nouns</a:t>
            </a:r>
            <a:r>
              <a:rPr lang="ja-JP" altLang="en-US" sz="2800">
                <a:solidFill>
                  <a:srgbClr val="FF0003"/>
                </a:solidFill>
              </a:rPr>
              <a:t>＋する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>
                <a:solidFill>
                  <a:srgbClr val="FF0003"/>
                </a:solidFill>
              </a:rPr>
              <a:t>　</a:t>
            </a:r>
            <a:r>
              <a:rPr lang="ja-JP" altLang="en-US" sz="2800"/>
              <a:t>お電話する、お／ご返事する、お料理する</a:t>
            </a:r>
          </a:p>
          <a:p>
            <a:pPr>
              <a:lnSpc>
                <a:spcPct val="90000"/>
              </a:lnSpc>
              <a:buFont typeface="Wingdings" pitchFamily="32" charset="2"/>
              <a:buNone/>
            </a:pPr>
            <a:r>
              <a:rPr lang="ja-JP" altLang="en-US" sz="2800"/>
              <a:t>　ご説明する、ご相談する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謙譲</a:t>
            </a:r>
            <a:r>
              <a:rPr lang="en-US" altLang="ja-JP" dirty="0" smtClean="0"/>
              <a:t>(</a:t>
            </a:r>
            <a:r>
              <a:rPr lang="ja-JP" altLang="en-US" smtClean="0"/>
              <a:t>けんじょう</a:t>
            </a:r>
            <a:r>
              <a:rPr lang="en-US" altLang="ja-JP" dirty="0" smtClean="0"/>
              <a:t>)</a:t>
            </a:r>
            <a:r>
              <a:rPr lang="ja-JP" altLang="en-US" smtClean="0"/>
              <a:t>語の作り方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86747"/>
          </a:xfrm>
        </p:spPr>
        <p:txBody>
          <a:bodyPr/>
          <a:lstStyle/>
          <a:p>
            <a:r>
              <a:rPr kumimoji="1" lang="ja-JP" altLang="en-US" dirty="0" smtClean="0"/>
              <a:t>話してみましょう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701" y="1408686"/>
            <a:ext cx="8058033" cy="458104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Your teacher has made the following requests and questions. Respond to him/her using the humble form of the verb.</a:t>
            </a:r>
          </a:p>
          <a:p>
            <a:r>
              <a:rPr lang="en-US" altLang="ja-JP" dirty="0" smtClean="0"/>
              <a:t>Ex. </a:t>
            </a:r>
            <a:r>
              <a:rPr lang="ja-JP" altLang="en-US" dirty="0" smtClean="0"/>
              <a:t>いつ宿題を出すつもりですか。</a:t>
            </a:r>
            <a:endParaRPr lang="en-US" altLang="ja-JP" dirty="0" smtClean="0"/>
          </a:p>
          <a:p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明日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お持ちします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何時に研究室に来られますか。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dirty="0" smtClean="0"/>
              <a:t>研究室に来る前にれんらくして下さい。</a:t>
            </a:r>
            <a:endParaRPr kumimoji="1"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研究室に来る時に履歴書</a:t>
            </a:r>
            <a:r>
              <a:rPr lang="en-US" altLang="ja-JP" dirty="0" smtClean="0"/>
              <a:t>(</a:t>
            </a:r>
            <a:r>
              <a:rPr lang="ja-JP" altLang="en-US" dirty="0" smtClean="0"/>
              <a:t>りれきしょ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を持って来て下さい。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dirty="0" smtClean="0"/>
              <a:t>それから、私の本はもう読みましたか。</a:t>
            </a:r>
            <a:endParaRPr kumimoji="1"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少しおそくなるかもしれませんが、何時ごろまで待ってくれますか。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dirty="0" smtClean="0"/>
              <a:t>じゃあ、後でまた会いましょう。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361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新しい言葉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lum bright="-46000" contrast="76000"/>
          </a:blip>
          <a:srcRect/>
          <a:stretch>
            <a:fillRect/>
          </a:stretch>
        </p:blipFill>
        <p:spPr bwMode="auto">
          <a:xfrm>
            <a:off x="457200" y="184150"/>
            <a:ext cx="8382000" cy="66738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500034" y="0"/>
            <a:ext cx="2214578" cy="42860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2" charset="-128"/>
              </a:rPr>
              <a:t>あ、私が・・・</a:t>
            </a:r>
            <a:endParaRPr kumimoji="1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2" charset="-128"/>
            </a:endParaRPr>
          </a:p>
        </p:txBody>
      </p:sp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9170611"/>
              </p:ext>
            </p:extLst>
          </p:nvPr>
        </p:nvGraphicFramePr>
        <p:xfrm>
          <a:off x="838200" y="2321611"/>
          <a:ext cx="2454765" cy="365760"/>
        </p:xfrm>
        <a:graphic>
          <a:graphicData uri="http://schemas.openxmlformats.org/drawingml/2006/table">
            <a:tbl>
              <a:tblPr/>
              <a:tblGrid>
                <a:gridCol w="245476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乗せる　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give a ride</a:t>
                      </a: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2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4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750625"/>
              </p:ext>
            </p:extLst>
          </p:nvPr>
        </p:nvGraphicFramePr>
        <p:xfrm>
          <a:off x="5572132" y="4929198"/>
          <a:ext cx="1785950" cy="365760"/>
        </p:xfrm>
        <a:graphic>
          <a:graphicData uri="http://schemas.openxmlformats.org/drawingml/2006/table">
            <a:tbl>
              <a:tblPr/>
              <a:tblGrid>
                <a:gridCol w="17859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調べる　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look up</a:t>
                      </a: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2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340397"/>
            <a:ext cx="8534400" cy="5844174"/>
          </a:xfrm>
          <a:noFill/>
          <a:ln/>
        </p:spPr>
        <p:txBody>
          <a:bodyPr>
            <a:normAutofit/>
          </a:bodyPr>
          <a:lstStyle/>
          <a:p>
            <a:pPr marL="381000" indent="-381000">
              <a:lnSpc>
                <a:spcPct val="80000"/>
              </a:lnSpc>
              <a:buFont typeface="Wingdings" pitchFamily="32" charset="2"/>
              <a:buNone/>
            </a:pPr>
            <a:r>
              <a:rPr lang="en-US" altLang="ja-JP" sz="2800" dirty="0"/>
              <a:t>T</a:t>
            </a:r>
            <a:r>
              <a:rPr lang="ja-JP" altLang="en-US" sz="2800" dirty="0" smtClean="0"/>
              <a:t>：あー、これ、中国語だ。読めないなあ。</a:t>
            </a:r>
            <a:endParaRPr lang="ja-JP" altLang="en-US" sz="2800" dirty="0"/>
          </a:p>
          <a:p>
            <a:pPr marL="381000" indent="-381000">
              <a:lnSpc>
                <a:spcPct val="80000"/>
              </a:lnSpc>
              <a:buFont typeface="Wingdings" pitchFamily="32" charset="2"/>
              <a:buNone/>
            </a:pPr>
            <a:r>
              <a:rPr lang="en-US" altLang="ja-JP" sz="2800" dirty="0" smtClean="0"/>
              <a:t>S</a:t>
            </a:r>
            <a:r>
              <a:rPr lang="ja-JP" altLang="en-US" sz="2800" dirty="0" smtClean="0"/>
              <a:t>：</a:t>
            </a:r>
            <a:r>
              <a:rPr lang="ja-JP" altLang="en-US" sz="2800" dirty="0" smtClean="0">
                <a:solidFill>
                  <a:srgbClr val="FF0000"/>
                </a:solidFill>
              </a:rPr>
              <a:t>あ、先生、私が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お</a:t>
            </a:r>
            <a:r>
              <a:rPr lang="ja-JP" altLang="en-US" sz="2800" u="sng" dirty="0">
                <a:solidFill>
                  <a:srgbClr val="FF0000"/>
                </a:solidFill>
              </a:rPr>
              <a:t>読みし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ましょうか</a:t>
            </a:r>
            <a:r>
              <a:rPr lang="ja-JP" altLang="en-US" sz="2800" dirty="0" smtClean="0">
                <a:solidFill>
                  <a:srgbClr val="FF0000"/>
                </a:solidFill>
              </a:rPr>
              <a:t>。</a:t>
            </a:r>
            <a:endParaRPr lang="ja-JP" altLang="en-US" sz="2800" dirty="0">
              <a:solidFill>
                <a:srgbClr val="FF0000"/>
              </a:solidFill>
            </a:endParaRPr>
          </a:p>
          <a:p>
            <a:pPr marL="381000" indent="-381000">
              <a:lnSpc>
                <a:spcPct val="80000"/>
              </a:lnSpc>
              <a:buFont typeface="Wingdings" pitchFamily="32" charset="2"/>
              <a:buNone/>
            </a:pPr>
            <a:endParaRPr lang="ja-JP" altLang="en-US" sz="2800" dirty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ja-JP" altLang="en-US" sz="2800" dirty="0" smtClean="0"/>
              <a:t>あ、雨。あ、かさを忘れた！</a:t>
            </a:r>
            <a:endParaRPr lang="en-US" altLang="ja-JP" sz="2800" dirty="0" smtClean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endParaRPr lang="ja-JP" altLang="en-US" sz="2800" dirty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ja-JP" altLang="en-US" sz="2800" dirty="0" smtClean="0"/>
              <a:t>だれかス</a:t>
            </a:r>
            <a:r>
              <a:rPr lang="ja-JP" altLang="en-US" sz="2800" dirty="0"/>
              <a:t>ペイン語を教えて</a:t>
            </a:r>
            <a:r>
              <a:rPr lang="ja-JP" altLang="en-US" sz="2800" dirty="0" smtClean="0"/>
              <a:t>くれないかな。</a:t>
            </a:r>
            <a:endParaRPr lang="en-US" altLang="ja-JP" sz="2800" dirty="0" smtClean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endParaRPr lang="ja-JP" altLang="en-US" sz="2800" dirty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ja-JP" altLang="en-US" sz="2800" dirty="0"/>
              <a:t>レポート</a:t>
            </a:r>
            <a:r>
              <a:rPr lang="ja-JP" altLang="en-US" sz="2800" dirty="0" smtClean="0"/>
              <a:t>をタ</a:t>
            </a:r>
            <a:r>
              <a:rPr lang="ja-JP" altLang="en-US" sz="2800" dirty="0"/>
              <a:t>イ</a:t>
            </a:r>
            <a:r>
              <a:rPr lang="ja-JP" altLang="en-US" sz="2800" dirty="0" smtClean="0"/>
              <a:t>プしなきゃ。あー、でも時間がない！</a:t>
            </a:r>
            <a:endParaRPr lang="en-US" altLang="ja-JP" sz="2800" dirty="0" smtClean="0"/>
          </a:p>
          <a:p>
            <a:pPr marL="381000" indent="-381000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ja-JP" altLang="en-US" sz="2800" dirty="0" smtClean="0"/>
              <a:t>あー、スクリーンが上にあがってる！さげられない！</a:t>
            </a:r>
            <a:endParaRPr lang="en-US" altLang="ja-JP" sz="2800" dirty="0" smtClean="0"/>
          </a:p>
          <a:p>
            <a:pPr marL="381000" indent="-381000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ja-JP" altLang="en-US" sz="2800" dirty="0" smtClean="0"/>
              <a:t>あー、この宿題、重い～！</a:t>
            </a:r>
            <a:endParaRPr lang="ja-JP" altLang="en-US" sz="2800" dirty="0"/>
          </a:p>
        </p:txBody>
      </p:sp>
      <p:graphicFrame>
        <p:nvGraphicFramePr>
          <p:cNvPr id="61455" name="Group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86518050"/>
              </p:ext>
            </p:extLst>
          </p:nvPr>
        </p:nvGraphicFramePr>
        <p:xfrm>
          <a:off x="680866" y="2937125"/>
          <a:ext cx="6768752" cy="396240"/>
        </p:xfrm>
        <a:graphic>
          <a:graphicData uri="http://schemas.openxmlformats.org/drawingml/2006/table">
            <a:tbl>
              <a:tblPr/>
              <a:tblGrid>
                <a:gridCol w="6768752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あ、先生、このかさ、お貸ししましょうか。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465" name="Group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840193"/>
              </p:ext>
            </p:extLst>
          </p:nvPr>
        </p:nvGraphicFramePr>
        <p:xfrm>
          <a:off x="680866" y="3820994"/>
          <a:ext cx="5832648" cy="457200"/>
        </p:xfrm>
        <a:graphic>
          <a:graphicData uri="http://schemas.openxmlformats.org/drawingml/2006/table">
            <a:tbl>
              <a:tblPr/>
              <a:tblGrid>
                <a:gridCol w="5832648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あ、先生、私がお教えしましょうか。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477" name="Group 3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1403713"/>
              </p:ext>
            </p:extLst>
          </p:nvPr>
        </p:nvGraphicFramePr>
        <p:xfrm>
          <a:off x="755576" y="4765309"/>
          <a:ext cx="6552728" cy="396240"/>
        </p:xfrm>
        <a:graphic>
          <a:graphicData uri="http://schemas.openxmlformats.org/drawingml/2006/table">
            <a:tbl>
              <a:tblPr/>
              <a:tblGrid>
                <a:gridCol w="6552728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あ、先生、私がタイプいたしましょうか。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487" name="Group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862273"/>
              </p:ext>
            </p:extLst>
          </p:nvPr>
        </p:nvGraphicFramePr>
        <p:xfrm>
          <a:off x="755576" y="5533358"/>
          <a:ext cx="5400600" cy="396240"/>
        </p:xfrm>
        <a:graphic>
          <a:graphicData uri="http://schemas.openxmlformats.org/drawingml/2006/table">
            <a:tbl>
              <a:tblPr/>
              <a:tblGrid>
                <a:gridCol w="5400600"/>
              </a:tblGrid>
              <a:tr h="3895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あ、先生、私がおさげしましょうか。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495" name="Group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6878041"/>
              </p:ext>
            </p:extLst>
          </p:nvPr>
        </p:nvGraphicFramePr>
        <p:xfrm>
          <a:off x="755576" y="6469288"/>
          <a:ext cx="5904656" cy="457200"/>
        </p:xfrm>
        <a:graphic>
          <a:graphicData uri="http://schemas.openxmlformats.org/drawingml/2006/table">
            <a:tbl>
              <a:tblPr/>
              <a:tblGrid>
                <a:gridCol w="5904656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32" charset="2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3"/>
                          </a:solidFill>
                          <a:effectLst/>
                          <a:latin typeface="Arial" charset="0"/>
                          <a:ea typeface="ＭＳ Ｐゴシック" pitchFamily="32" charset="-128"/>
                        </a:rPr>
                        <a:t>あ、先生、私がお持ちしましましょうか。</a:t>
                      </a:r>
                      <a:endParaRPr kumimoji="0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2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5759"/>
          </a:xfrm>
        </p:spPr>
        <p:txBody>
          <a:bodyPr/>
          <a:lstStyle/>
          <a:p>
            <a:r>
              <a:rPr lang="ja-JP" altLang="en-US" smtClean="0"/>
              <a:t>困っている先生を助けましょう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33" y="1605418"/>
            <a:ext cx="8260819" cy="4677087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One person is a prospective employer, and the other person is a student. The employer interviews the student.</a:t>
            </a:r>
          </a:p>
          <a:p>
            <a:pPr marL="0" indent="0">
              <a:buNone/>
            </a:pPr>
            <a:r>
              <a:rPr kumimoji="1" lang="en-US" altLang="ja-JP" dirty="0" smtClean="0"/>
              <a:t>Ex. </a:t>
            </a:r>
            <a:r>
              <a:rPr lang="en-US" altLang="ja-JP" dirty="0"/>
              <a:t>E</a:t>
            </a:r>
            <a:r>
              <a:rPr lang="en-US" altLang="ja-JP" dirty="0" smtClean="0"/>
              <a:t>: </a:t>
            </a:r>
            <a:r>
              <a:rPr lang="ja-JP" altLang="en-US" dirty="0" smtClean="0"/>
              <a:t>はじめまして。山田です。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       S: </a:t>
            </a:r>
            <a:r>
              <a:rPr kumimoji="1" lang="ja-JP" altLang="en-US" dirty="0" smtClean="0"/>
              <a:t>はじめまして。スミスと申します。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どうぞよろしくおねがいします。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ja-JP" dirty="0"/>
              <a:t>　</a:t>
            </a:r>
            <a:r>
              <a:rPr lang="en-US" altLang="ja-JP" dirty="0" smtClean="0"/>
              <a:t>  E:  </a:t>
            </a:r>
            <a:r>
              <a:rPr lang="ja-JP" altLang="en-US" dirty="0" smtClean="0"/>
              <a:t>スミスさんの専門は何ですか。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ja-JP" dirty="0"/>
              <a:t>　</a:t>
            </a:r>
            <a:r>
              <a:rPr lang="en-US" altLang="ja-JP" dirty="0" smtClean="0"/>
              <a:t>  S: </a:t>
            </a:r>
            <a:r>
              <a:rPr lang="ja-JP" altLang="en-US" dirty="0" smtClean="0"/>
              <a:t>けいえい学です／でございます。</a:t>
            </a:r>
            <a:endParaRPr lang="en-US" altLang="ja-JP" dirty="0" smtClean="0"/>
          </a:p>
          <a:p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専門は何ですか。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この会社に志望</a:t>
            </a:r>
            <a:r>
              <a:rPr lang="en-US" altLang="ja-JP" dirty="0" smtClean="0"/>
              <a:t>(</a:t>
            </a:r>
            <a:r>
              <a:rPr lang="ja-JP" altLang="en-US" dirty="0" smtClean="0"/>
              <a:t>しぼう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した動機</a:t>
            </a:r>
            <a:r>
              <a:rPr lang="en-US" altLang="ja-JP" dirty="0" smtClean="0"/>
              <a:t>(</a:t>
            </a:r>
            <a:r>
              <a:rPr lang="ja-JP" altLang="en-US" dirty="0" smtClean="0"/>
              <a:t>どうき</a:t>
            </a:r>
            <a:r>
              <a:rPr lang="en-US" altLang="ja-JP" dirty="0" smtClean="0"/>
              <a:t>)</a:t>
            </a:r>
            <a:r>
              <a:rPr lang="ja-JP" altLang="en-US" dirty="0" smtClean="0"/>
              <a:t>は何ですか。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日本語で書いたものがあれば、見せて下さい。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出張</a:t>
            </a:r>
            <a:r>
              <a:rPr lang="en-US" altLang="ja-JP" dirty="0" smtClean="0"/>
              <a:t>(</a:t>
            </a:r>
            <a:r>
              <a:rPr lang="ja-JP" altLang="en-US" dirty="0" smtClean="0"/>
              <a:t>しゅっちょう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が多い仕事はだいじょうぶですか。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どんな仕事がしたいですか。</a:t>
            </a:r>
            <a:endParaRPr lang="en-US" altLang="ja-JP" dirty="0" smtClean="0"/>
          </a:p>
          <a:p>
            <a:pPr marL="457200" indent="-457200">
              <a:buFont typeface="+mj-lt"/>
              <a:buAutoNum type="arabicPeriod"/>
            </a:pPr>
            <a:r>
              <a:rPr lang="ja-JP" altLang="en-US" dirty="0" smtClean="0"/>
              <a:t>大学ではどんな活動</a:t>
            </a:r>
            <a:r>
              <a:rPr lang="en-US" altLang="ja-JP" dirty="0" smtClean="0"/>
              <a:t>(</a:t>
            </a:r>
            <a:r>
              <a:rPr lang="ja-JP" altLang="en-US" dirty="0" smtClean="0"/>
              <a:t>かつどう</a:t>
            </a:r>
            <a:r>
              <a:rPr lang="en-US" altLang="ja-JP" dirty="0" smtClean="0"/>
              <a:t>activities)</a:t>
            </a:r>
            <a:r>
              <a:rPr lang="ja-JP" altLang="en-US" dirty="0" smtClean="0"/>
              <a:t>をしましたか。</a:t>
            </a:r>
            <a:endParaRPr lang="en-US" altLang="ja-JP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面接（めんせつ）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23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357274"/>
            <a:ext cx="7772400" cy="2071702"/>
          </a:xfrm>
          <a:noFill/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電話では相手の顔が見えませんから、とてもていねいに話した方がいいです。</a:t>
            </a:r>
            <a:endParaRPr lang="en-US" altLang="ja-JP" dirty="0"/>
          </a:p>
          <a:p>
            <a:r>
              <a:rPr lang="ja-JP" altLang="en-US" dirty="0" smtClean="0"/>
              <a:t>例：</a:t>
            </a:r>
            <a:r>
              <a:rPr lang="en-US" altLang="ja-JP" dirty="0" smtClean="0"/>
              <a:t>X</a:t>
            </a:r>
            <a:r>
              <a:rPr lang="ja-JP" altLang="en-US" dirty="0" smtClean="0"/>
              <a:t>さんは、</a:t>
            </a:r>
            <a:r>
              <a:rPr lang="en-US" altLang="ja-JP" dirty="0" smtClean="0"/>
              <a:t>Y</a:t>
            </a:r>
            <a:r>
              <a:rPr lang="ja-JP" altLang="en-US" dirty="0" smtClean="0"/>
              <a:t>先生に宿題の質問があるので、</a:t>
            </a:r>
            <a:r>
              <a:rPr lang="en-US" altLang="ja-JP" dirty="0" smtClean="0"/>
              <a:t>Y</a:t>
            </a:r>
            <a:r>
              <a:rPr lang="ja-JP" altLang="en-US" dirty="0" smtClean="0"/>
              <a:t>先生の家に電話します。</a:t>
            </a:r>
            <a:endParaRPr lang="en-US" dirty="0"/>
          </a:p>
        </p:txBody>
      </p:sp>
      <p:pic>
        <p:nvPicPr>
          <p:cNvPr id="2050" name="Picture 2" descr="C:\Users\tshibata\Desktop\JPN107-2010\Lesson\Ch8\Ch8 scan\keigo denwa.tif"/>
          <p:cNvPicPr>
            <a:picLocks noChangeAspect="1" noChangeArrowheads="1"/>
          </p:cNvPicPr>
          <p:nvPr/>
        </p:nvPicPr>
        <p:blipFill>
          <a:blip r:embed="rId3" cstate="print"/>
          <a:srcRect l="11919" t="7702" r="11980" b="65309"/>
          <a:stretch>
            <a:fillRect/>
          </a:stretch>
        </p:blipFill>
        <p:spPr bwMode="auto">
          <a:xfrm>
            <a:off x="571472" y="3286100"/>
            <a:ext cx="7801782" cy="357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4071918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おたくです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4786298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0070C0"/>
                </a:solidFill>
              </a:rPr>
              <a:t>申します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4714860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いらっしゃいます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496" y="5429240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よろしいです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860" y="614362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70C0"/>
                </a:solidFill>
              </a:rPr>
              <a:t>宿題の質問があるのです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電話の会話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857340"/>
            <a:ext cx="7772400" cy="1357322"/>
          </a:xfrm>
          <a:noFill/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ja-JP" altLang="en-US" sz="2800" smtClean="0"/>
              <a:t>例）</a:t>
            </a:r>
            <a:r>
              <a:rPr lang="en-US" altLang="ja-JP" sz="2800" smtClean="0"/>
              <a:t>X</a:t>
            </a:r>
            <a:r>
              <a:rPr lang="ja-JP" altLang="en-US" sz="2800" dirty="0" smtClean="0"/>
              <a:t>さんは、</a:t>
            </a:r>
            <a:r>
              <a:rPr lang="en-US" altLang="ja-JP" sz="2800" dirty="0" smtClean="0"/>
              <a:t>Y</a:t>
            </a:r>
            <a:r>
              <a:rPr lang="ja-JP" altLang="en-US" sz="2800" dirty="0" smtClean="0"/>
              <a:t>先生に宿題の質問があるので、</a:t>
            </a:r>
            <a:r>
              <a:rPr lang="en-US" altLang="ja-JP" sz="2800" dirty="0" smtClean="0"/>
              <a:t>Y</a:t>
            </a:r>
            <a:r>
              <a:rPr lang="ja-JP" altLang="en-US" sz="2800" dirty="0" smtClean="0"/>
              <a:t>先生の家に電話します。でも、先生はいませんでした。</a:t>
            </a:r>
            <a:endParaRPr lang="en-US" sz="2800" dirty="0"/>
          </a:p>
        </p:txBody>
      </p:sp>
      <p:pic>
        <p:nvPicPr>
          <p:cNvPr id="2050" name="Picture 2" descr="C:\Users\tshibata\Desktop\JPN107-2010\Lesson\Ch8\Ch8 scan\keigo denwa.tif"/>
          <p:cNvPicPr>
            <a:picLocks noChangeAspect="1" noChangeArrowheads="1"/>
          </p:cNvPicPr>
          <p:nvPr/>
        </p:nvPicPr>
        <p:blipFill>
          <a:blip r:embed="rId2" cstate="print"/>
          <a:srcRect l="11919" t="35771" r="11980" b="36699"/>
          <a:stretch>
            <a:fillRect/>
          </a:stretch>
        </p:blipFill>
        <p:spPr bwMode="auto">
          <a:xfrm>
            <a:off x="571472" y="3214662"/>
            <a:ext cx="7801782" cy="3643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43306" y="4000480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おたくです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471486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0070C0"/>
                </a:solidFill>
              </a:rPr>
              <a:t>申します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4643422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いらっしゃいます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5357802"/>
            <a:ext cx="2270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FF0000"/>
                </a:solidFill>
              </a:rPr>
              <a:t>お帰りになりますか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620" y="6072182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smtClean="0">
                <a:solidFill>
                  <a:srgbClr val="0070C0"/>
                </a:solidFill>
              </a:rPr>
              <a:t>お電話いたします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電話の会話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文</a:t>
            </a:r>
            <a:r>
              <a:rPr kumimoji="1" lang="ja-JP" altLang="en-US" sz="4000" smtClean="0"/>
              <a:t>法３</a:t>
            </a:r>
            <a:endParaRPr kumimoji="1" lang="ja-JP" altLang="en-US" sz="31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Expressing directionality in time </a:t>
            </a:r>
          </a:p>
          <a:p>
            <a:r>
              <a:rPr kumimoji="1" lang="en-US" altLang="ja-JP" dirty="0" smtClean="0"/>
              <a:t>using </a:t>
            </a:r>
            <a:r>
              <a:rPr kumimoji="1" lang="ja-JP" altLang="en-US" smtClean="0"/>
              <a:t>～ていく</a:t>
            </a:r>
            <a:r>
              <a:rPr kumimoji="1" lang="en-US" altLang="ja-JP" dirty="0" smtClean="0"/>
              <a:t> and </a:t>
            </a:r>
            <a:r>
              <a:rPr kumimoji="1" lang="ja-JP" altLang="en-US" smtClean="0"/>
              <a:t>～ている</a:t>
            </a:r>
            <a:endParaRPr kumimoji="1" lang="en-US" altLang="ja-JP" dirty="0" smtClean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885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てくる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beginning of a process</a:t>
            </a:r>
            <a:endParaRPr kumimoji="1" lang="ja-JP" altLang="en-US" dirty="0"/>
          </a:p>
        </p:txBody>
      </p:sp>
      <p:pic>
        <p:nvPicPr>
          <p:cNvPr id="4" name="Picture 3" descr="Ch11_G3_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0" y="2463195"/>
            <a:ext cx="9017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51728"/>
            <a:ext cx="8001000" cy="21336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ja-JP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ja-JP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>
                <a:latin typeface="Arial" charset="0"/>
                <a:ea typeface="ＭＳ Ｐゴシック" charset="0"/>
                <a:cs typeface="ＭＳ Ｐゴシック" charset="0"/>
              </a:rPr>
              <a:t>鈴木（すずき）</a:t>
            </a:r>
            <a:r>
              <a:rPr lang="ja-JP" alt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さんは、やせて</a:t>
            </a:r>
            <a:r>
              <a:rPr lang="ja-JP" altLang="en-US" sz="2800" dirty="0">
                <a:latin typeface="Arial" charset="0"/>
                <a:ea typeface="ＭＳ Ｐゴシック" charset="0"/>
                <a:cs typeface="ＭＳ Ｐゴシック" charset="0"/>
              </a:rPr>
              <a:t>いった。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Mr. Suzuki has lost weight (over time).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9600" y="1451728"/>
            <a:ext cx="8232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C0308"/>
                </a:solidFill>
              </a:rPr>
              <a:t>Process of change of event or an action </a:t>
            </a:r>
            <a:r>
              <a:rPr lang="en-US" altLang="ja-JP" sz="2800" dirty="0" smtClean="0">
                <a:solidFill>
                  <a:srgbClr val="FC0308"/>
                </a:solidFill>
              </a:rPr>
              <a:t>(</a:t>
            </a:r>
            <a:r>
              <a:rPr lang="en-US" altLang="ja-JP" sz="2800" dirty="0">
                <a:solidFill>
                  <a:srgbClr val="FC0308"/>
                </a:solidFill>
              </a:rPr>
              <a:t>experienced by others).</a:t>
            </a:r>
          </a:p>
        </p:txBody>
      </p:sp>
      <p:pic>
        <p:nvPicPr>
          <p:cNvPr id="28677" name="Picture 8" descr="E:\L07_Page_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7" t="13158" r="21205" b="11290"/>
          <a:stretch>
            <a:fillRect/>
          </a:stretch>
        </p:blipFill>
        <p:spPr bwMode="auto">
          <a:xfrm>
            <a:off x="2357438" y="3286125"/>
            <a:ext cx="3857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000250" y="6500812"/>
            <a:ext cx="2286000" cy="3571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Point of view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ja-JP" altLang="en-US" smtClean="0">
                <a:latin typeface="Arial" charset="0"/>
                <a:ea typeface="ＭＳ Ｐゴシック" charset="0"/>
                <a:cs typeface="ＭＳ Ｐゴシック" charset="0"/>
              </a:rPr>
              <a:t>ていく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42938" y="1432874"/>
            <a:ext cx="8001000" cy="2133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800" dirty="0" smtClean="0"/>
              <a:t>(</a:t>
            </a:r>
            <a:r>
              <a:rPr lang="ja-JP" altLang="en-US" sz="2800" dirty="0" smtClean="0"/>
              <a:t>私は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最近、</a:t>
            </a:r>
            <a:r>
              <a:rPr lang="ja-JP" altLang="en-US" sz="2800" dirty="0"/>
              <a:t>やせてきた。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800" dirty="0"/>
              <a:t>Recently, I have begun to lose weight.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42938" y="1432874"/>
            <a:ext cx="80933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C0308"/>
                </a:solidFill>
              </a:rPr>
              <a:t>Beginning of a process experiences by the speaker</a:t>
            </a:r>
          </a:p>
          <a:p>
            <a:r>
              <a:rPr lang="en-US" altLang="ja-JP" sz="2800" dirty="0">
                <a:solidFill>
                  <a:srgbClr val="FC0308"/>
                </a:solidFill>
              </a:rPr>
              <a:t>or someone close to the speaker</a:t>
            </a:r>
          </a:p>
        </p:txBody>
      </p:sp>
      <p:pic>
        <p:nvPicPr>
          <p:cNvPr id="29701" name="Picture 8" descr="E:\L07_Page_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7" t="13158" r="21205" b="11290"/>
          <a:stretch>
            <a:fillRect/>
          </a:stretch>
        </p:blipFill>
        <p:spPr bwMode="auto">
          <a:xfrm>
            <a:off x="2357438" y="3286125"/>
            <a:ext cx="3857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4643438" y="6500812"/>
            <a:ext cx="2286000" cy="3571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Point of view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ja-JP" altLang="en-US" smtClean="0">
                <a:latin typeface="Arial" charset="0"/>
                <a:ea typeface="ＭＳ Ｐゴシック" charset="0"/>
                <a:cs typeface="ＭＳ Ｐゴシック" charset="0"/>
              </a:rPr>
              <a:t>てくる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3_5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238" y="463952"/>
            <a:ext cx="8849265" cy="5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8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5720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dirty="0"/>
              <a:t>そんけい語</a:t>
            </a:r>
            <a:r>
              <a:rPr lang="en-US" altLang="ja-JP" dirty="0"/>
              <a:t>, or honorific expressions are used for actions performed by </a:t>
            </a:r>
            <a:r>
              <a:rPr lang="en-US" altLang="ja-JP" dirty="0">
                <a:solidFill>
                  <a:srgbClr val="FF0000"/>
                </a:solidFill>
              </a:rPr>
              <a:t>a social superior</a:t>
            </a:r>
            <a:r>
              <a:rPr lang="en-US" altLang="ja-JP" dirty="0"/>
              <a:t>.</a:t>
            </a:r>
          </a:p>
          <a:p>
            <a:pPr>
              <a:lnSpc>
                <a:spcPct val="90000"/>
              </a:lnSpc>
            </a:pPr>
            <a:r>
              <a:rPr lang="ja-JP" altLang="en-US" dirty="0"/>
              <a:t>けんじょう語</a:t>
            </a:r>
            <a:r>
              <a:rPr lang="en-US" altLang="ja-JP" dirty="0"/>
              <a:t>, or humble expressions are used for actions performed by </a:t>
            </a:r>
            <a:r>
              <a:rPr lang="en-US" altLang="ja-JP" dirty="0">
                <a:solidFill>
                  <a:srgbClr val="FF0000"/>
                </a:solidFill>
              </a:rPr>
              <a:t>you or a member of your in-group</a:t>
            </a:r>
            <a:r>
              <a:rPr lang="en-US" altLang="ja-JP" dirty="0"/>
              <a:t> </a:t>
            </a:r>
            <a:r>
              <a:rPr lang="en-US" altLang="ja-JP" i="1" u="sng" dirty="0"/>
              <a:t>when these actions affect or are related to a social superior</a:t>
            </a:r>
            <a:r>
              <a:rPr lang="en-US" altLang="ja-JP" dirty="0" smtClean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A.</a:t>
            </a:r>
            <a:r>
              <a:rPr lang="ja-JP" altLang="en-US" dirty="0" smtClean="0"/>
              <a:t>そんけい語とけんじょう語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3_6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68" y="556381"/>
            <a:ext cx="8944570" cy="53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6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11_g3_7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05" y="1086543"/>
            <a:ext cx="8599714" cy="35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11_G3_8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47" y="1008650"/>
            <a:ext cx="8877905" cy="43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5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681238"/>
            <a:ext cx="8501062" cy="3247950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ja-JP" altLang="en-US" dirty="0" smtClean="0">
                <a:latin typeface="+mn-ea"/>
                <a:cs typeface="ＭＳ Ｐゴシック" charset="0"/>
              </a:rPr>
              <a:t>例</a:t>
            </a:r>
            <a:endParaRPr lang="en-US" altLang="ja-JP" dirty="0" smtClean="0">
              <a:latin typeface="+mn-ea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altLang="ja-JP" dirty="0" smtClean="0">
                <a:latin typeface="+mn-ea"/>
                <a:cs typeface="ＭＳ Ｐゴシック" charset="0"/>
              </a:rPr>
              <a:t>X</a:t>
            </a:r>
            <a:r>
              <a:rPr lang="ja-JP" altLang="en-US" dirty="0" smtClean="0">
                <a:latin typeface="+mn-ea"/>
                <a:cs typeface="ＭＳ Ｐゴシック" charset="0"/>
              </a:rPr>
              <a:t>：今、世界にはどんな問題があると</a:t>
            </a:r>
            <a:r>
              <a:rPr lang="ja-JP" altLang="en-US" dirty="0">
                <a:latin typeface="+mn-ea"/>
                <a:cs typeface="ＭＳ Ｐゴシック" charset="0"/>
              </a:rPr>
              <a:t>思いますか。</a:t>
            </a:r>
          </a:p>
          <a:p>
            <a:pPr eaLnBrk="1" hangingPunct="1">
              <a:buFontTx/>
              <a:buNone/>
            </a:pPr>
            <a:r>
              <a:rPr lang="en-US" altLang="ja-JP" dirty="0">
                <a:latin typeface="+mn-ea"/>
                <a:cs typeface="ＭＳ Ｐゴシック" charset="0"/>
              </a:rPr>
              <a:t>Y</a:t>
            </a:r>
            <a:r>
              <a:rPr lang="ja-JP" altLang="en-US" dirty="0">
                <a:latin typeface="+mn-ea"/>
                <a:cs typeface="ＭＳ Ｐゴシック" charset="0"/>
              </a:rPr>
              <a:t>：そうですね</a:t>
            </a:r>
            <a:r>
              <a:rPr lang="ja-JP" altLang="en-US" dirty="0" smtClean="0">
                <a:latin typeface="+mn-ea"/>
                <a:cs typeface="ＭＳ Ｐゴシック" charset="0"/>
              </a:rPr>
              <a:t>。環境問題がありますね。今、木が少なくなって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  <a:cs typeface="ＭＳ Ｐゴシック" charset="0"/>
              </a:rPr>
              <a:t>きている</a:t>
            </a:r>
            <a:r>
              <a:rPr lang="ja-JP" altLang="en-US" dirty="0" smtClean="0">
                <a:latin typeface="+mn-ea"/>
                <a:cs typeface="ＭＳ Ｐゴシック" charset="0"/>
              </a:rPr>
              <a:t>ことが問題だと思います。</a:t>
            </a:r>
            <a:endParaRPr lang="en-US" altLang="ja-JP" dirty="0" smtClean="0">
              <a:latin typeface="+mn-ea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altLang="ja-JP" dirty="0" smtClean="0">
                <a:latin typeface="+mn-ea"/>
                <a:cs typeface="ＭＳ Ｐゴシック" charset="0"/>
              </a:rPr>
              <a:t>X</a:t>
            </a:r>
            <a:r>
              <a:rPr lang="ja-JP" altLang="en-US" dirty="0" smtClean="0">
                <a:latin typeface="+mn-ea"/>
                <a:cs typeface="ＭＳ Ｐゴシック" charset="0"/>
              </a:rPr>
              <a:t>：そうですね。これから世界はどう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  <a:cs typeface="ＭＳ Ｐゴシック" charset="0"/>
              </a:rPr>
              <a:t>なっていく</a:t>
            </a:r>
            <a:r>
              <a:rPr lang="ja-JP" altLang="en-US" dirty="0" smtClean="0">
                <a:latin typeface="+mn-ea"/>
                <a:cs typeface="ＭＳ Ｐゴシック" charset="0"/>
              </a:rPr>
              <a:t>と思います。</a:t>
            </a:r>
            <a:endParaRPr lang="en-US" altLang="ja-JP" dirty="0" smtClean="0">
              <a:latin typeface="+mn-ea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altLang="ja-JP" dirty="0" smtClean="0">
                <a:latin typeface="+mn-ea"/>
                <a:cs typeface="ＭＳ Ｐゴシック" charset="0"/>
              </a:rPr>
              <a:t>Y</a:t>
            </a:r>
            <a:r>
              <a:rPr lang="ja-JP" altLang="en-US" dirty="0" smtClean="0">
                <a:latin typeface="+mn-ea"/>
                <a:cs typeface="ＭＳ Ｐゴシック" charset="0"/>
              </a:rPr>
              <a:t>：自然を守らなかったら、もっと</a:t>
            </a:r>
            <a:r>
              <a:rPr lang="ja-JP" altLang="en-US" dirty="0">
                <a:latin typeface="+mn-ea"/>
                <a:cs typeface="ＭＳ Ｐゴシック" charset="0"/>
              </a:rPr>
              <a:t>木が少なく</a:t>
            </a:r>
            <a:r>
              <a:rPr lang="ja-JP" altLang="en-US" dirty="0">
                <a:solidFill>
                  <a:srgbClr val="FC0308"/>
                </a:solidFill>
                <a:latin typeface="+mn-ea"/>
                <a:cs typeface="ＭＳ Ｐゴシック" charset="0"/>
              </a:rPr>
              <a:t>なっていく</a:t>
            </a:r>
            <a:r>
              <a:rPr lang="ja-JP" altLang="en-US" dirty="0">
                <a:latin typeface="+mn-ea"/>
                <a:cs typeface="ＭＳ Ｐゴシック" charset="0"/>
              </a:rPr>
              <a:t>と思います。</a:t>
            </a:r>
          </a:p>
          <a:p>
            <a:pPr eaLnBrk="1" hangingPunct="1">
              <a:buFontTx/>
              <a:buNone/>
            </a:pPr>
            <a:r>
              <a:rPr lang="en-US" altLang="ja-JP" dirty="0">
                <a:latin typeface="+mn-ea"/>
                <a:cs typeface="ＭＳ Ｐゴシック" charset="0"/>
              </a:rPr>
              <a:t>X</a:t>
            </a:r>
            <a:r>
              <a:rPr lang="ja-JP" altLang="en-US" dirty="0">
                <a:latin typeface="+mn-ea"/>
                <a:cs typeface="ＭＳ Ｐゴシック" charset="0"/>
              </a:rPr>
              <a:t>：そうですか。それ</a:t>
            </a:r>
            <a:r>
              <a:rPr lang="ja-JP" altLang="en-US" dirty="0" smtClean="0">
                <a:latin typeface="+mn-ea"/>
                <a:cs typeface="ＭＳ Ｐゴシック" charset="0"/>
              </a:rPr>
              <a:t>は問題です</a:t>
            </a:r>
            <a:r>
              <a:rPr lang="ja-JP" altLang="en-US" dirty="0">
                <a:latin typeface="+mn-ea"/>
                <a:cs typeface="ＭＳ Ｐゴシック" charset="0"/>
              </a:rPr>
              <a:t>ね。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>
                <a:latin typeface="Arial" charset="0"/>
                <a:ea typeface="ＭＳ Ｐゴシック" charset="0"/>
                <a:cs typeface="ＭＳ Ｐゴシック" charset="0"/>
              </a:rPr>
              <a:t>これから世界は？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文法４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ja-JP" dirty="0" smtClean="0"/>
              <a:t>Pronoun </a:t>
            </a:r>
            <a:r>
              <a:rPr lang="ja-JP" altLang="en-US" smtClean="0"/>
              <a:t>の</a:t>
            </a:r>
            <a:r>
              <a:rPr lang="en-US" altLang="ja-JP" dirty="0" smtClean="0"/>
              <a:t>, the noun </a:t>
            </a:r>
            <a:r>
              <a:rPr lang="ja-JP" altLang="en-US" smtClean="0"/>
              <a:t>こと</a:t>
            </a:r>
            <a:r>
              <a:rPr lang="en-US" altLang="ja-JP" dirty="0" smtClean="0"/>
              <a:t>, and </a:t>
            </a:r>
            <a:r>
              <a:rPr lang="ja-JP" altLang="en-US" smtClean="0"/>
              <a:t>ことになる・ことにする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A.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 as an indefinite pronoun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3FB9C-E0C3-4971-8696-E6043D181AAA}" type="slidenum">
              <a:rPr lang="en-US" altLang="ja-JP" smtClean="0"/>
              <a:pPr/>
              <a:t>65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4_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" y="1832290"/>
            <a:ext cx="8732762" cy="360125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の</a:t>
            </a:r>
            <a:r>
              <a:rPr lang="en-US" altLang="ja-JP" dirty="0" smtClean="0"/>
              <a:t> as an indefinite pronoun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49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4_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" y="1575392"/>
            <a:ext cx="8720667" cy="41218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0380" y="3072191"/>
            <a:ext cx="1608667" cy="41123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5486399" y="3072191"/>
            <a:ext cx="1178077" cy="41123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Pronoun </a:t>
            </a:r>
            <a:r>
              <a:rPr lang="ja-JP" altLang="en-US" smtClean="0"/>
              <a:t>の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22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81" y="3458623"/>
            <a:ext cx="8406252" cy="1251517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 is not preceded by demonstrative expressions (</a:t>
            </a:r>
            <a:r>
              <a:rPr kumimoji="1" lang="ja-JP" altLang="en-US" dirty="0" smtClean="0"/>
              <a:t>この、その、あの、どの</a:t>
            </a:r>
            <a:r>
              <a:rPr kumimoji="1" lang="en-US" altLang="ja-JP" dirty="0" smtClean="0"/>
              <a:t>).</a:t>
            </a:r>
          </a:p>
          <a:p>
            <a:r>
              <a:rPr lang="ja-JP" altLang="en-US" dirty="0" smtClean="0"/>
              <a:t>の</a:t>
            </a:r>
            <a:r>
              <a:rPr lang="en-US" altLang="ja-JP" dirty="0" smtClean="0"/>
              <a:t> can refer to either tangible or intangible things.</a:t>
            </a:r>
            <a:endParaRPr kumimoji="1" lang="ja-JP" altLang="en-US" dirty="0"/>
          </a:p>
        </p:txBody>
      </p:sp>
      <p:pic>
        <p:nvPicPr>
          <p:cNvPr id="4" name="Picture 3" descr="Ch11_G4_3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4"/>
          <a:stretch/>
        </p:blipFill>
        <p:spPr>
          <a:xfrm>
            <a:off x="297281" y="1387815"/>
            <a:ext cx="8508053" cy="2070808"/>
          </a:xfrm>
          <a:prstGeom prst="rect">
            <a:avLst/>
          </a:prstGeom>
        </p:spPr>
      </p:pic>
      <p:pic>
        <p:nvPicPr>
          <p:cNvPr id="5" name="Picture 4" descr="Ch11_G4_4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9" y="4710140"/>
            <a:ext cx="6934200" cy="1905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Pronoun </a:t>
            </a:r>
            <a:r>
              <a:rPr lang="ja-JP" altLang="en-US" smtClean="0"/>
              <a:t>の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175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B. </a:t>
            </a:r>
            <a:r>
              <a:rPr kumimoji="1" lang="ja-JP" altLang="en-US" dirty="0" smtClean="0"/>
              <a:t>こと　</a:t>
            </a:r>
            <a:r>
              <a:rPr kumimoji="1" lang="en-US" altLang="ja-JP" dirty="0" smtClean="0"/>
              <a:t>as a noun</a:t>
            </a:r>
            <a:endParaRPr kumimoji="1" lang="ja-JP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4443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75" name="Group 59"/>
          <p:cNvGraphicFramePr>
            <a:graphicFrameLocks noGrp="1"/>
          </p:cNvGraphicFramePr>
          <p:nvPr>
            <p:ph type="tbl" idx="1"/>
          </p:nvPr>
        </p:nvGraphicFramePr>
        <p:xfrm>
          <a:off x="457200" y="228600"/>
          <a:ext cx="8229600" cy="6233160"/>
        </p:xfrm>
        <a:graphic>
          <a:graphicData uri="http://schemas.openxmlformats.org/drawingml/2006/table">
            <a:tbl>
              <a:tblPr/>
              <a:tblGrid>
                <a:gridCol w="2590800"/>
                <a:gridCol w="56388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Regular 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Honorific verbs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（先生が）いらっしゃる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おいでになる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来る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（先生が）いらっしゃる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おいでになる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（先生が）いらっしゃる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おいでになる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（先生が）なさる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見る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（先生が）ごらんになる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言う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（先生が）おっしゃる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知っている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（先生が）ご存知（ぞんじ）だ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食べる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めし上がる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飲む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めし上がる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寝る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お休みになる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先生だ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先生でいらっしゃる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914" y="2032683"/>
            <a:ext cx="7467600" cy="598374"/>
          </a:xfrm>
        </p:spPr>
        <p:txBody>
          <a:bodyPr/>
          <a:lstStyle/>
          <a:p>
            <a:r>
              <a:rPr kumimoji="1" lang="ja-JP" altLang="en-US" dirty="0" smtClean="0"/>
              <a:t>こと</a:t>
            </a:r>
            <a:r>
              <a:rPr kumimoji="1" lang="en-US" altLang="ja-JP" dirty="0" smtClean="0"/>
              <a:t> is used in noun modifying clause.</a:t>
            </a:r>
            <a:endParaRPr kumimoji="1" lang="ja-JP" altLang="en-US" dirty="0"/>
          </a:p>
        </p:txBody>
      </p:sp>
      <p:pic>
        <p:nvPicPr>
          <p:cNvPr id="6" name="Picture 5" descr="Ch11_G4_5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" y="2653303"/>
            <a:ext cx="8781143" cy="141146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こと</a:t>
            </a:r>
            <a:r>
              <a:rPr lang="en-US" altLang="ja-JP" dirty="0" smtClean="0"/>
              <a:t> as a noun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7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914" y="2032683"/>
            <a:ext cx="7467600" cy="598374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Use the particle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 to modify </a:t>
            </a:r>
            <a:r>
              <a:rPr kumimoji="1" lang="ja-JP" altLang="en-US" dirty="0" smtClean="0"/>
              <a:t>こと</a:t>
            </a:r>
            <a:r>
              <a:rPr kumimoji="1" lang="en-US" altLang="ja-JP" dirty="0" smtClean="0"/>
              <a:t> with a noun. </a:t>
            </a:r>
            <a:endParaRPr kumimoji="1" lang="ja-JP" altLang="en-US" dirty="0"/>
          </a:p>
        </p:txBody>
      </p:sp>
      <p:pic>
        <p:nvPicPr>
          <p:cNvPr id="2" name="Picture 1" descr="Ch11_G4_6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7" y="2631057"/>
            <a:ext cx="8592720" cy="325161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こと</a:t>
            </a:r>
            <a:r>
              <a:rPr lang="en-US" altLang="ja-JP" dirty="0" smtClean="0"/>
              <a:t> as a noun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90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4_7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879371"/>
            <a:ext cx="8743003" cy="2016735"/>
          </a:xfrm>
          <a:prstGeom prst="rect">
            <a:avLst/>
          </a:prstGeom>
        </p:spPr>
      </p:pic>
      <p:pic>
        <p:nvPicPr>
          <p:cNvPr id="5" name="Picture 4" descr="Ch11_G4_8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" y="2896106"/>
            <a:ext cx="8926287" cy="22950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858381" y="1245810"/>
            <a:ext cx="4801809" cy="12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2209" y="1543353"/>
            <a:ext cx="4601029" cy="12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86781" y="3224591"/>
            <a:ext cx="3137505" cy="12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373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11_G4_16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8" y="0"/>
            <a:ext cx="77033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7714" y="2709332"/>
            <a:ext cx="2285999" cy="3737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74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11_G4_17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" y="834570"/>
            <a:ext cx="8896559" cy="4453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24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C. Expressing personal decision using 〜</a:t>
            </a:r>
            <a:r>
              <a:rPr kumimoji="1" lang="ja-JP" altLang="en-US" dirty="0" smtClean="0"/>
              <a:t>ことにする</a:t>
            </a:r>
            <a:endParaRPr kumimoji="1" lang="ja-JP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6374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lish_lin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18" y="2450737"/>
            <a:ext cx="4426857" cy="442685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0" y="1732642"/>
            <a:ext cx="3048000" cy="1765905"/>
          </a:xfrm>
          <a:prstGeom prst="wedgeEllipseCallout">
            <a:avLst>
              <a:gd name="adj1" fmla="val 58835"/>
              <a:gd name="adj2" fmla="val 9231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X</a:t>
            </a:r>
            <a:r>
              <a:rPr kumimoji="1" lang="ja-JP" altLang="en-US" dirty="0" smtClean="0">
                <a:solidFill>
                  <a:schemeClr val="tx1"/>
                </a:solidFill>
              </a:rPr>
              <a:t>さん、この間おうぼした会社、どうなった？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919672" y="1732642"/>
            <a:ext cx="2767127" cy="1765905"/>
          </a:xfrm>
          <a:prstGeom prst="wedgeEllipseCallout">
            <a:avLst>
              <a:gd name="adj1" fmla="val -43061"/>
              <a:gd name="adj2" fmla="val 50327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はい、返事をもらったので、面接試験を受ける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ことに</a:t>
            </a:r>
            <a:r>
              <a:rPr lang="ja-JP" altLang="en-US" dirty="0" smtClean="0">
                <a:solidFill>
                  <a:srgbClr val="FF0000"/>
                </a:solidFill>
              </a:rPr>
              <a:t>しました</a:t>
            </a:r>
            <a:r>
              <a:rPr lang="ja-JP" altLang="en-US" dirty="0" smtClean="0">
                <a:solidFill>
                  <a:schemeClr val="tx1"/>
                </a:solidFill>
              </a:rPr>
              <a:t>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313713" y="3498547"/>
            <a:ext cx="2373086" cy="1765905"/>
          </a:xfrm>
          <a:prstGeom prst="wedgeEllipseCallout">
            <a:avLst>
              <a:gd name="adj1" fmla="val -43061"/>
              <a:gd name="adj2" fmla="val 50327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ほかの会社におうぼしない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ことに</a:t>
            </a:r>
            <a:r>
              <a:rPr lang="ja-JP" altLang="en-US" dirty="0" smtClean="0">
                <a:solidFill>
                  <a:srgbClr val="FF0000"/>
                </a:solidFill>
              </a:rPr>
              <a:t>しました</a:t>
            </a:r>
            <a:r>
              <a:rPr lang="ja-JP" altLang="en-US" dirty="0" smtClean="0">
                <a:solidFill>
                  <a:schemeClr val="tx1"/>
                </a:solidFill>
              </a:rPr>
              <a:t>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3942" y="5875689"/>
            <a:ext cx="30996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Speaker’s own decision</a:t>
            </a:r>
            <a:endParaRPr kumimoji="1" lang="ja-JP" alt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ことにする</a:t>
            </a:r>
            <a:r>
              <a:rPr lang="en-US" altLang="ja-JP" dirty="0" smtClean="0"/>
              <a:t> to decide 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56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29" y="2297490"/>
            <a:ext cx="4176485" cy="417648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932296" y="1599595"/>
            <a:ext cx="3006612" cy="1765905"/>
          </a:xfrm>
          <a:prstGeom prst="wedgeEllipseCallout">
            <a:avLst>
              <a:gd name="adj1" fmla="val -48693"/>
              <a:gd name="adj2" fmla="val 39368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今からカラオケ</a:t>
            </a:r>
            <a:r>
              <a:rPr kumimoji="1" lang="ja-JP" altLang="en-US" dirty="0" smtClean="0">
                <a:solidFill>
                  <a:srgbClr val="FF0000"/>
                </a:solidFill>
              </a:rPr>
              <a:t>行くことに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r>
              <a:rPr lang="ja-JP" altLang="en-US" dirty="0" smtClean="0">
                <a:solidFill>
                  <a:schemeClr val="tx1"/>
                </a:solidFill>
              </a:rPr>
              <a:t>んだけど、いっしょに来ない？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924775" y="4163785"/>
            <a:ext cx="2215848" cy="1040190"/>
          </a:xfrm>
          <a:prstGeom prst="wedgeEllipseCallout">
            <a:avLst>
              <a:gd name="adj1" fmla="val -71036"/>
              <a:gd name="adj2" fmla="val 18820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うん、行く！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ことにする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45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116120149079_0001.tif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87" t="11288" r="3547" b="62257"/>
          <a:stretch/>
        </p:blipFill>
        <p:spPr>
          <a:xfrm>
            <a:off x="133047" y="1644950"/>
            <a:ext cx="8876289" cy="41607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ことにする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76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6 at 12.13.03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" y="926592"/>
            <a:ext cx="8756953" cy="51729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38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2" name="Group 98"/>
          <p:cNvGraphicFramePr>
            <a:graphicFrameLocks noGrp="1"/>
          </p:cNvGraphicFramePr>
          <p:nvPr>
            <p:ph type="tbl" idx="1"/>
          </p:nvPr>
        </p:nvGraphicFramePr>
        <p:xfrm>
          <a:off x="533400" y="228600"/>
          <a:ext cx="8153400" cy="6400800"/>
        </p:xfrm>
        <a:graphic>
          <a:graphicData uri="http://schemas.openxmlformats.org/drawingml/2006/table">
            <a:tbl>
              <a:tblPr/>
              <a:tblGrid>
                <a:gridCol w="2362200"/>
                <a:gridCol w="57912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Regular 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Humble verbs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（先生の家に）まいる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来る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（先生の家に）まいる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（私は家に）おる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（私が）いたす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見る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（先生のえを）拝見（はいけん）する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言う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申（もう）す</a:t>
                      </a: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申し上げる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知っている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（先生を）存（ぞん）じておる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食べる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いただく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飲む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いただく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会う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（先生に）お目にかかる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聞く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（先生に）うかがう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たずねる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（先生の家に）うかがう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思う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存（ぞん）じる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0116120205699_0001.tif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43" t="70501" r="16835" b="12437"/>
          <a:stretch/>
        </p:blipFill>
        <p:spPr>
          <a:xfrm>
            <a:off x="457200" y="2019904"/>
            <a:ext cx="7909633" cy="3172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962" y="2011482"/>
            <a:ext cx="40895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分からない時は人に聞くことに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している。</a:t>
            </a:r>
            <a:endParaRPr kumimoji="1" lang="ja-JP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04124" y="1990964"/>
            <a:ext cx="363753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かなしくても泣かないことに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している。</a:t>
            </a:r>
            <a:endParaRPr kumimoji="1" lang="ja-JP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46731" y="5219680"/>
            <a:ext cx="368562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 have decided to do ~</a:t>
            </a:r>
          </a:p>
          <a:p>
            <a:r>
              <a:rPr lang="en-US" altLang="ja-JP" sz="2400" dirty="0" smtClean="0"/>
              <a:t>I have made it a rule to do ~ </a:t>
            </a:r>
            <a:endParaRPr kumimoji="1" lang="ja-JP" altLang="en-US" sz="24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ことにしている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33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6 at 12.14.00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444057"/>
            <a:ext cx="8890000" cy="25383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499429" y="2769810"/>
            <a:ext cx="2286000" cy="12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ことにしている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47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116120205699_0001.tif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48" t="11464" r="6735" b="31696"/>
          <a:stretch/>
        </p:blipFill>
        <p:spPr>
          <a:xfrm>
            <a:off x="1324428" y="157238"/>
            <a:ext cx="6337685" cy="6567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2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D. Expressing something that has been decided or come about using 〜</a:t>
            </a:r>
            <a:r>
              <a:rPr kumimoji="1" lang="ja-JP" altLang="en-US" sz="2800" dirty="0" smtClean="0"/>
              <a:t>ことになる</a:t>
            </a:r>
            <a:endParaRPr kumimoji="1" lang="ja-JP" alt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26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02_a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95" y="1682125"/>
            <a:ext cx="3802318" cy="415987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798721" y="1417638"/>
            <a:ext cx="3006612" cy="1765905"/>
          </a:xfrm>
          <a:prstGeom prst="wedgeEllipseCallout">
            <a:avLst>
              <a:gd name="adj1" fmla="val -43061"/>
              <a:gd name="adj2" fmla="val 50327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今度、東京にひっこす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ことになりました</a:t>
            </a:r>
            <a:r>
              <a:rPr kumimoji="1" lang="ja-JP" altLang="en-US" dirty="0" smtClean="0">
                <a:solidFill>
                  <a:schemeClr val="tx1"/>
                </a:solidFill>
              </a:rPr>
              <a:t>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0849" y="3646286"/>
            <a:ext cx="343315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It has been decided that ~</a:t>
            </a:r>
            <a:endParaRPr kumimoji="1" lang="ja-JP" altLang="en-US" sz="24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ことになる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84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igi_g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89" y="2139950"/>
            <a:ext cx="5067300" cy="33401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016435" y="1256997"/>
            <a:ext cx="3006612" cy="1765905"/>
          </a:xfrm>
          <a:prstGeom prst="wedgeEllipseCallout">
            <a:avLst>
              <a:gd name="adj1" fmla="val -43061"/>
              <a:gd name="adj2" fmla="val 50327"/>
            </a:avLst>
          </a:prstGeom>
          <a:solidFill>
            <a:srgbClr val="FFF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かいぎに山本先生をご招待する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ことになりました</a:t>
            </a:r>
            <a:r>
              <a:rPr kumimoji="1" lang="ja-JP" altLang="en-US" dirty="0" smtClean="0">
                <a:solidFill>
                  <a:schemeClr val="tx1"/>
                </a:solidFill>
              </a:rPr>
              <a:t>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ことになる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93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1_G4_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" y="955523"/>
            <a:ext cx="8738078" cy="581781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434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ことになる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75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11_G4_1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0" y="713619"/>
            <a:ext cx="8686800" cy="4094046"/>
          </a:xfrm>
          <a:prstGeom prst="rect">
            <a:avLst/>
          </a:prstGeom>
        </p:spPr>
      </p:pic>
      <p:pic>
        <p:nvPicPr>
          <p:cNvPr id="6" name="Picture 5" descr="Ch11_G4_1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4807665"/>
            <a:ext cx="7547428" cy="19517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49271"/>
            <a:ext cx="8229600" cy="56434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〜</a:t>
            </a:r>
            <a:r>
              <a:rPr lang="ja-JP" altLang="en-US" smtClean="0"/>
              <a:t>ことになる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85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 descr="CH11_G4_15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7" y="0"/>
            <a:ext cx="87149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2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</a:t>
            </a:r>
            <a:r>
              <a:rPr lang="ja-JP" altLang="en-US" smtClean="0"/>
              <a:t>法５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 smtClean="0"/>
              <a:t>Expressing quantity-related emphasis </a:t>
            </a:r>
          </a:p>
          <a:p>
            <a:pPr marL="342900" indent="-342900"/>
            <a:r>
              <a:rPr lang="en-US" dirty="0" smtClean="0"/>
              <a:t>using quantity expression+</a:t>
            </a:r>
            <a:r>
              <a:rPr lang="ja-JP" altLang="en-US" smtClean="0"/>
              <a:t>も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81016"/>
            <a:ext cx="8763000" cy="5638800"/>
          </a:xfrm>
          <a:noFill/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 smtClean="0"/>
              <a:t>鈴木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すずき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先生</a:t>
            </a:r>
            <a:r>
              <a:rPr lang="ja-JP" altLang="en-US" sz="2800" dirty="0"/>
              <a:t>はおすしを食べました。石田先生はビールを飲みました。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山田先生はこの映画をもう見ましたか。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 smtClean="0"/>
              <a:t>木むら先生</a:t>
            </a:r>
            <a:r>
              <a:rPr lang="ja-JP" altLang="en-US" sz="2800" dirty="0"/>
              <a:t>は来年オーストラリアに行きます。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川上先生はゴルフをします。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山下先生、先生は日本語の先生ですか。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私は中山と言います。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昨日、先生の家でビールを飲んで、おいしい料理</a:t>
            </a:r>
            <a:r>
              <a:rPr lang="ja-JP" altLang="en-US" sz="2800" dirty="0" smtClean="0"/>
              <a:t>を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食べました</a:t>
            </a:r>
            <a:r>
              <a:rPr lang="ja-JP" altLang="en-US" sz="2800" dirty="0"/>
              <a:t>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明日、大学で田中先生に会います。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/>
              <a:t>山田先生に聞いてみます。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ja-JP" altLang="en-US" sz="2800" dirty="0" smtClean="0"/>
              <a:t>先週先生の絵を美術館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びじゅつかん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で</a:t>
            </a:r>
            <a:r>
              <a:rPr lang="ja-JP" altLang="en-US" sz="2800" dirty="0"/>
              <a:t>見ました。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049043" y="1068433"/>
            <a:ext cx="1787525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めしあがりました</a:t>
            </a:r>
            <a:endParaRPr lang="en-US" altLang="ja-JP" dirty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178008" y="1433592"/>
            <a:ext cx="1787525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めしあがりました</a:t>
            </a:r>
            <a:endParaRPr lang="en-US" altLang="ja-JP" dirty="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796564" y="1903439"/>
            <a:ext cx="2201863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ごらんになりましたか</a:t>
            </a:r>
            <a:endParaRPr lang="en-US" altLang="ja-JP" dirty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111014" y="2351277"/>
            <a:ext cx="1774825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いらっしゃいます</a:t>
            </a:r>
            <a:endParaRPr lang="en-US" altLang="ja-JP" dirty="0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965533" y="2819399"/>
            <a:ext cx="1204913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なさいます</a:t>
            </a:r>
            <a:endParaRPr lang="en-US" altLang="ja-JP" dirty="0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5731668" y="3301716"/>
            <a:ext cx="2209800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ヒラギノ角ゴ ProN W3" charset="-128"/>
                <a:cs typeface="ヒラギノ角ゴ ProN W3" charset="-128"/>
              </a:rPr>
              <a:t>でいらっしゃいますか</a:t>
            </a:r>
            <a:endParaRPr lang="en-US" altLang="ja-JP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474822" y="3803216"/>
            <a:ext cx="1490711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もうします</a:t>
            </a:r>
            <a:endParaRPr lang="en-US" altLang="ja-JP" dirty="0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4866414" y="4238518"/>
            <a:ext cx="12446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ヒラギノ角ゴ ProN W3" charset="-128"/>
                <a:cs typeface="ヒラギノ角ゴ ProN W3" charset="-128"/>
              </a:rPr>
              <a:t>いただいて</a:t>
            </a:r>
            <a:endParaRPr lang="en-US" altLang="ja-JP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821647" y="4648225"/>
            <a:ext cx="1780392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いただきました</a:t>
            </a:r>
            <a:endParaRPr lang="en-US" altLang="ja-JP" dirty="0"/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4579258" y="5090024"/>
            <a:ext cx="189547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お目にかかります</a:t>
            </a:r>
            <a:endParaRPr lang="en-US" altLang="ja-JP" dirty="0"/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590800" y="5585076"/>
            <a:ext cx="2093168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ea typeface="ヒラギノ角ゴ ProN W3" charset="-128"/>
                <a:cs typeface="ヒラギノ角ゴ ProN W3" charset="-128"/>
              </a:rPr>
              <a:t>うかがってみます</a:t>
            </a:r>
            <a:endParaRPr lang="en-US" altLang="ja-JP" dirty="0"/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6836568" y="6054240"/>
            <a:ext cx="18288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ヒラギノ角ゴ ProN W3" charset="-128"/>
                <a:cs typeface="ヒラギノ角ゴ ProN W3" charset="-128"/>
              </a:rPr>
              <a:t>はいけんしました</a:t>
            </a:r>
            <a:endParaRPr lang="en-US" altLang="ja-JP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378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そんけい語かけんじょう語を使って下さい。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"/>
            <a:ext cx="50800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4762" name="Group 10"/>
          <p:cNvGraphicFramePr>
            <a:graphicFrameLocks noGrp="1"/>
          </p:cNvGraphicFramePr>
          <p:nvPr/>
        </p:nvGraphicFramePr>
        <p:xfrm>
          <a:off x="762000" y="4267200"/>
          <a:ext cx="7924800" cy="1219200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：パチンコを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したことが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ありますか。</a:t>
                      </a:r>
                      <a:endParaRPr kumimoji="0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：いいえ、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12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一度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1206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あり</a:t>
                      </a:r>
                      <a:r>
                        <a:rPr kumimoji="0" lang="ja-JP" alt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ません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。</a:t>
                      </a:r>
                      <a:endParaRPr kumimoji="0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774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3523156"/>
              </p:ext>
            </p:extLst>
          </p:nvPr>
        </p:nvGraphicFramePr>
        <p:xfrm>
          <a:off x="193524" y="5562600"/>
          <a:ext cx="8763000" cy="944880"/>
        </p:xfrm>
        <a:graphic>
          <a:graphicData uri="http://schemas.openxmlformats.org/drawingml/2006/table">
            <a:tbl>
              <a:tblPr/>
              <a:tblGrid>
                <a:gridCol w="8763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１＋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counter+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も＋</a:t>
                      </a:r>
                      <a:r>
                        <a:rPr kumimoji="0" lang="en-US" altLang="ja-JP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V</a:t>
                      </a:r>
                      <a:r>
                        <a:rPr kumimoji="0" lang="ja-JP" alt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ない（</a:t>
                      </a:r>
                      <a:r>
                        <a:rPr kumimoji="0" lang="en-US" altLang="ja-JP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negative</a:t>
                      </a:r>
                      <a:r>
                        <a:rPr kumimoji="0" lang="en-US" altLang="ja-JP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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Expressing 0(zero) 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quantity or frequency      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1206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“not even one/once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”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301" y="563545"/>
            <a:ext cx="1784695" cy="179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5793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2930468"/>
              </p:ext>
            </p:extLst>
          </p:nvPr>
        </p:nvGraphicFramePr>
        <p:xfrm>
          <a:off x="931332" y="3124200"/>
          <a:ext cx="7679267" cy="1456944"/>
        </p:xfrm>
        <a:graphic>
          <a:graphicData uri="http://schemas.openxmlformats.org/drawingml/2006/table">
            <a:tbl>
              <a:tblPr/>
              <a:tblGrid>
                <a:gridCol w="7679267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：私は温泉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おんせん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が好きで、一年に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何度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行くんですよ。</a:t>
                      </a:r>
                      <a:endParaRPr kumimoji="0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：私も去年は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12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５回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1206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行き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ました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よ。</a:t>
                      </a:r>
                      <a:endParaRPr kumimoji="0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80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6879292"/>
              </p:ext>
            </p:extLst>
          </p:nvPr>
        </p:nvGraphicFramePr>
        <p:xfrm>
          <a:off x="550334" y="4978400"/>
          <a:ext cx="8229600" cy="1030224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number</a:t>
                      </a:r>
                      <a:r>
                        <a:rPr kumimoji="0" lang="en-US" altLang="ja-JP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+</a:t>
                      </a:r>
                      <a:r>
                        <a:rPr kumimoji="0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counter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/QW+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も＋</a:t>
                      </a:r>
                      <a:r>
                        <a:rPr kumimoji="0" lang="en-US" altLang="ja-JP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V</a:t>
                      </a:r>
                      <a:r>
                        <a:rPr kumimoji="0" lang="ja-JP" alt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ます</a:t>
                      </a:r>
                      <a:r>
                        <a:rPr kumimoji="0" lang="en-US" altLang="ja-JP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(affirmative)</a:t>
                      </a:r>
                      <a:endParaRPr kumimoji="0" lang="en-US" altLang="ja-JP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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Expressing 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 large quantity or frequency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1331" y="508349"/>
            <a:ext cx="2297061" cy="1853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1" y="556009"/>
            <a:ext cx="2709288" cy="180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7848600" cy="16764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r>
              <a:rPr lang="en-US" altLang="ja-JP" sz="2800" dirty="0" smtClean="0"/>
              <a:t>X</a:t>
            </a:r>
            <a:r>
              <a:rPr lang="ja-JP" altLang="en-US" sz="2800" dirty="0" smtClean="0"/>
              <a:t>：子供の時、親にしかられたことがありますか。</a:t>
            </a:r>
            <a:endParaRPr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A</a:t>
            </a:r>
            <a:r>
              <a:rPr lang="ja-JP" altLang="en-US" sz="2800" dirty="0" smtClean="0"/>
              <a:t>：いいえ、</a:t>
            </a:r>
            <a:r>
              <a:rPr lang="ja-JP" altLang="en-US" sz="2800" dirty="0" smtClean="0">
                <a:solidFill>
                  <a:srgbClr val="FF0000"/>
                </a:solidFill>
              </a:rPr>
              <a:t>一度も</a:t>
            </a:r>
            <a:r>
              <a:rPr lang="ja-JP" altLang="en-US" sz="2800" dirty="0" smtClean="0"/>
              <a:t>あり</a:t>
            </a:r>
            <a:r>
              <a:rPr lang="ja-JP" altLang="en-US" sz="2800" u="sng" dirty="0" smtClean="0"/>
              <a:t>ません</a:t>
            </a:r>
            <a:r>
              <a:rPr lang="ja-JP" altLang="en-US" sz="2800" dirty="0" smtClean="0"/>
              <a:t>よ。</a:t>
            </a:r>
            <a:endParaRPr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B</a:t>
            </a:r>
            <a:r>
              <a:rPr lang="ja-JP" altLang="en-US" sz="2800" dirty="0" smtClean="0"/>
              <a:t>：私は</a:t>
            </a:r>
            <a:r>
              <a:rPr lang="ja-JP" altLang="en-US" sz="2800" dirty="0" smtClean="0">
                <a:solidFill>
                  <a:srgbClr val="FF0000"/>
                </a:solidFill>
              </a:rPr>
              <a:t>何度も</a:t>
            </a:r>
            <a:r>
              <a:rPr lang="ja-JP" altLang="en-US" sz="2800" dirty="0" smtClean="0"/>
              <a:t>しかられ</a:t>
            </a:r>
            <a:r>
              <a:rPr lang="ja-JP" altLang="en-US" sz="2800" u="sng" dirty="0" smtClean="0"/>
              <a:t>ました</a:t>
            </a:r>
            <a:r>
              <a:rPr lang="ja-JP" altLang="en-US" sz="2800" dirty="0" smtClean="0"/>
              <a:t>。</a:t>
            </a:r>
            <a:endParaRPr lang="ja-JP" altLang="en-US" sz="2800" dirty="0"/>
          </a:p>
        </p:txBody>
      </p:sp>
      <p:pic>
        <p:nvPicPr>
          <p:cNvPr id="4" name="Picture 3" descr="QWm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791200" cy="439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2362200"/>
            <a:ext cx="813043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ja-JP" altLang="en-US" dirty="0" smtClean="0"/>
              <a:t>さん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3200400"/>
            <a:ext cx="800219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ja-JP" altLang="en-US" dirty="0" smtClean="0"/>
              <a:t>さん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6294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ja-JP" altLang="en-US" sz="2800" dirty="0"/>
              <a:t>練習</a:t>
            </a:r>
            <a:endParaRPr lang="en-US" altLang="ja-JP" sz="28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ja-JP" altLang="en-US" sz="2800" dirty="0"/>
              <a:t>れい）</a:t>
            </a:r>
            <a:r>
              <a:rPr lang="en-US" altLang="ja-JP" sz="2800" dirty="0"/>
              <a:t>There are no bottles of sake at all.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/>
              <a:t>       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sym typeface="Wingdings"/>
              </a:rPr>
              <a:t></a:t>
            </a:r>
            <a:r>
              <a:rPr lang="ja-JP" altLang="en-US" sz="2800" dirty="0" smtClean="0"/>
              <a:t>おさけが</a:t>
            </a:r>
            <a:r>
              <a:rPr lang="ja-JP" altLang="en-US" sz="2800" dirty="0">
                <a:solidFill>
                  <a:srgbClr val="FF0000"/>
                </a:solidFill>
              </a:rPr>
              <a:t>一本もありません</a:t>
            </a:r>
            <a:r>
              <a:rPr lang="ja-JP" altLang="en-US" sz="2800" dirty="0"/>
              <a:t>。</a:t>
            </a:r>
            <a:endParaRPr lang="en-US" altLang="ja-JP" sz="2800" dirty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ja-JP" altLang="en-US" sz="2800" dirty="0" smtClean="0"/>
              <a:t>１</a:t>
            </a:r>
            <a:r>
              <a:rPr lang="en-US" altLang="ja-JP" sz="2800" dirty="0" smtClean="0"/>
              <a:t>. I </a:t>
            </a:r>
            <a:r>
              <a:rPr lang="en-US" altLang="ja-JP" sz="2800" dirty="0"/>
              <a:t>don’t have any </a:t>
            </a:r>
            <a:r>
              <a:rPr lang="en-US" altLang="ja-JP" sz="2800" dirty="0" smtClean="0"/>
              <a:t>friends </a:t>
            </a:r>
            <a:r>
              <a:rPr lang="en-US" altLang="ja-JP" sz="2800" dirty="0"/>
              <a:t>at all.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2. </a:t>
            </a:r>
            <a:r>
              <a:rPr lang="en-US" altLang="ja-JP" sz="2800" dirty="0"/>
              <a:t>There are no windows in this room.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3. </a:t>
            </a:r>
            <a:r>
              <a:rPr lang="en-US" altLang="ja-JP" sz="2800" dirty="0"/>
              <a:t>Not even a single acquaintance came to the party yesterday.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4. </a:t>
            </a:r>
            <a:r>
              <a:rPr lang="en-US" altLang="ja-JP" sz="2800" dirty="0"/>
              <a:t>I’ve never been </a:t>
            </a:r>
            <a:r>
              <a:rPr lang="en-US" altLang="ja-JP" sz="2800" dirty="0" smtClean="0"/>
              <a:t>to </a:t>
            </a:r>
            <a:r>
              <a:rPr lang="en-US" altLang="ja-JP" sz="2800" i="1" dirty="0"/>
              <a:t>karaoke</a:t>
            </a:r>
            <a:r>
              <a:rPr lang="en-US" altLang="ja-JP" sz="2800" dirty="0"/>
              <a:t>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5. </a:t>
            </a:r>
            <a:r>
              <a:rPr lang="en-US" altLang="ja-JP" sz="2800" dirty="0"/>
              <a:t>Yamada-san has never been scolded by his parents.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6. </a:t>
            </a:r>
            <a:r>
              <a:rPr lang="en-US" altLang="ja-JP" sz="2800" dirty="0"/>
              <a:t>We moved FOUR TIMES when I was a child.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7. </a:t>
            </a:r>
            <a:r>
              <a:rPr lang="en-US" altLang="ja-JP" sz="2800" dirty="0" err="1"/>
              <a:t>Ooishi</a:t>
            </a:r>
            <a:r>
              <a:rPr lang="en-US" altLang="ja-JP" sz="2800" dirty="0"/>
              <a:t>-san ate </a:t>
            </a:r>
            <a:r>
              <a:rPr lang="en-US" altLang="ja-JP" sz="2800" dirty="0" smtClean="0"/>
              <a:t>THREE steaks</a:t>
            </a:r>
            <a:r>
              <a:rPr lang="en-US" altLang="ja-JP" sz="2800" dirty="0"/>
              <a:t>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8. </a:t>
            </a:r>
            <a:r>
              <a:rPr lang="en-US" altLang="ja-JP" sz="2800" dirty="0"/>
              <a:t>I must read </a:t>
            </a:r>
            <a:r>
              <a:rPr lang="en-US" altLang="ja-JP" sz="2800" dirty="0" smtClean="0"/>
              <a:t>MANY </a:t>
            </a:r>
            <a:r>
              <a:rPr lang="en-US" altLang="ja-JP" sz="2800" dirty="0"/>
              <a:t>BOOKS to write a paper.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ja-JP" sz="2800" dirty="0" smtClean="0"/>
              <a:t>9. </a:t>
            </a:r>
            <a:r>
              <a:rPr lang="en-US" altLang="ja-JP" sz="2800" dirty="0"/>
              <a:t>I tried to call friend </a:t>
            </a:r>
            <a:r>
              <a:rPr lang="en-US" altLang="ja-JP" sz="2800" dirty="0" smtClean="0"/>
              <a:t>MANY </a:t>
            </a:r>
            <a:r>
              <a:rPr lang="en-US" altLang="ja-JP" sz="2800" dirty="0"/>
              <a:t>TIMES yesterday, but he didn’t answer.</a:t>
            </a:r>
            <a:endParaRPr lang="ja-JP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1935"/>
            <a:ext cx="44958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友達が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一人もいません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133600"/>
            <a:ext cx="56388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この部屋にはまどが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一つも</a:t>
            </a:r>
            <a:r>
              <a:rPr lang="ja-JP" altLang="en-US" sz="2400" dirty="0" smtClean="0">
                <a:solidFill>
                  <a:srgbClr val="FF0000"/>
                </a:solidFill>
              </a:rPr>
              <a:t>あり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ません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604941"/>
            <a:ext cx="80772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昨日のパーティーには知り合いが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一人も来ませんでした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429000"/>
            <a:ext cx="58674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カラオケに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一度も行ったことがありません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886200"/>
            <a:ext cx="70104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山田さんは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一度も親にしかられたことがありません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343400"/>
            <a:ext cx="44958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子供の時、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４回もひっこしました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876800"/>
            <a:ext cx="58674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大石さんはステーキを</a:t>
            </a:r>
            <a:r>
              <a:rPr lang="ja-JP" altLang="en-US" sz="2400" dirty="0" smtClean="0">
                <a:solidFill>
                  <a:srgbClr val="FF0000"/>
                </a:solidFill>
              </a:rPr>
              <a:t>3まい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も食べました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5318184"/>
            <a:ext cx="82296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ペーパーを書くために本を</a:t>
            </a:r>
            <a:r>
              <a:rPr lang="ja-JP" altLang="en-US" sz="2400" dirty="0" smtClean="0">
                <a:solidFill>
                  <a:srgbClr val="FF0000"/>
                </a:solidFill>
              </a:rPr>
              <a:t>何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さつも読まなければなりません</a:t>
            </a:r>
            <a:r>
              <a:rPr kumimoji="1" lang="ja-JP" altLang="en-US" sz="2400" dirty="0" smtClean="0"/>
              <a:t>。</a:t>
            </a:r>
            <a:endParaRPr kumimoji="1" lang="ja-JP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5888706"/>
            <a:ext cx="82296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友達に昨日</a:t>
            </a:r>
            <a:r>
              <a:rPr lang="ja-JP" altLang="en-US" sz="2400" dirty="0" smtClean="0">
                <a:solidFill>
                  <a:srgbClr val="FF0000"/>
                </a:solidFill>
              </a:rPr>
              <a:t>何回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も電話をかけましたが、</a:t>
            </a:r>
            <a:r>
              <a:rPr kumimoji="1" lang="ja-JP" altLang="en-US" sz="2400" dirty="0" smtClean="0"/>
              <a:t>かれはいませんでした。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3.15.10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18" y="2215299"/>
            <a:ext cx="8737277" cy="36376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話してみましょう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16 at 3.15.29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970" y="0"/>
            <a:ext cx="70788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6 at 3.21.52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86" y="0"/>
            <a:ext cx="7737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上手な聞き方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6 at 3.25.55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49" y="2127024"/>
            <a:ext cx="8666293" cy="265059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聞く練習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213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6 at 3.26.03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238" y="112983"/>
            <a:ext cx="8986762" cy="64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1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233</TotalTime>
  <Words>5588</Words>
  <Application>Microsoft Office PowerPoint</Application>
  <PresentationFormat>On-screen Show (4:3)</PresentationFormat>
  <Paragraphs>644</Paragraphs>
  <Slides>119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1" baseType="lpstr">
      <vt:lpstr>Office Theme</vt:lpstr>
      <vt:lpstr>Equity</vt:lpstr>
      <vt:lpstr>Nakama 2 Chapter 11</vt:lpstr>
      <vt:lpstr>第１１課 就職相談 Talking about Employment</vt:lpstr>
      <vt:lpstr>新しい言葉</vt:lpstr>
      <vt:lpstr>就職相談 しゅうしょくそうだん</vt:lpstr>
      <vt:lpstr>新しい言葉</vt:lpstr>
      <vt:lpstr>A.そんけい語とけんじょう語</vt:lpstr>
      <vt:lpstr>Slide 7</vt:lpstr>
      <vt:lpstr>Slide 8</vt:lpstr>
      <vt:lpstr>そんけい語かけんじょう語を使って下さい。</vt:lpstr>
      <vt:lpstr>B.ていねい語</vt:lpstr>
      <vt:lpstr>Slide 11</vt:lpstr>
      <vt:lpstr>B.ていねい語</vt:lpstr>
      <vt:lpstr>ていねい語で言ってください。</vt:lpstr>
      <vt:lpstr>C.就職活動と会社で使う言葉</vt:lpstr>
      <vt:lpstr>会社に就職するために</vt:lpstr>
      <vt:lpstr>P484 Activity 9</vt:lpstr>
      <vt:lpstr>ダイアローグ</vt:lpstr>
      <vt:lpstr>はじめに</vt:lpstr>
      <vt:lpstr>リーさんの相談</vt:lpstr>
      <vt:lpstr>分かりましたか</vt:lpstr>
      <vt:lpstr>分かりましたか</vt:lpstr>
      <vt:lpstr>日本の文化</vt:lpstr>
      <vt:lpstr>Employment trends</vt:lpstr>
      <vt:lpstr>Lifetime employment vs.  temporary workers</vt:lpstr>
      <vt:lpstr>Japanese female workers</vt:lpstr>
      <vt:lpstr>外国人の就職(しゅうしょく)</vt:lpstr>
      <vt:lpstr>文法１</vt:lpstr>
      <vt:lpstr>Slide 28</vt:lpstr>
      <vt:lpstr>そんけい語の作り方</vt:lpstr>
      <vt:lpstr>Slide 30</vt:lpstr>
      <vt:lpstr>Slide 31</vt:lpstr>
      <vt:lpstr>色々なそんけい語</vt:lpstr>
      <vt:lpstr>そんけい語＋ている ・てくれる</vt:lpstr>
      <vt:lpstr>そんけい語＋ている</vt:lpstr>
      <vt:lpstr>そんけい語＋ている</vt:lpstr>
      <vt:lpstr>「お客さまは〜」に変えなさい。</vt:lpstr>
      <vt:lpstr>そんけい語のリクエスト</vt:lpstr>
      <vt:lpstr>そんけい語のリクエスト</vt:lpstr>
      <vt:lpstr>そんけい語のリクエスト</vt:lpstr>
      <vt:lpstr>そんけい語のリクエスト</vt:lpstr>
      <vt:lpstr>ていねいなリクエスト：お(ご)V-stem下さい</vt:lpstr>
      <vt:lpstr>The Honorific forms of adjectives</vt:lpstr>
      <vt:lpstr>けい語を使って文を作りましょう。</vt:lpstr>
      <vt:lpstr>Slide 44</vt:lpstr>
      <vt:lpstr>文法２</vt:lpstr>
      <vt:lpstr>けんじょう語： Humble expressions</vt:lpstr>
      <vt:lpstr>Slide 47</vt:lpstr>
      <vt:lpstr>謙譲(けんじょう)語の作り方</vt:lpstr>
      <vt:lpstr>話してみましょう</vt:lpstr>
      <vt:lpstr>Slide 50</vt:lpstr>
      <vt:lpstr>困っている先生を助けましょう</vt:lpstr>
      <vt:lpstr>面接（めんせつ）</vt:lpstr>
      <vt:lpstr>電話の会話</vt:lpstr>
      <vt:lpstr>電話の会話</vt:lpstr>
      <vt:lpstr>文法３</vt:lpstr>
      <vt:lpstr>〜てくる beginning of a process</vt:lpstr>
      <vt:lpstr>Vていく</vt:lpstr>
      <vt:lpstr>Vてくる</vt:lpstr>
      <vt:lpstr>Slide 59</vt:lpstr>
      <vt:lpstr>Slide 60</vt:lpstr>
      <vt:lpstr>Slide 61</vt:lpstr>
      <vt:lpstr>Slide 62</vt:lpstr>
      <vt:lpstr>これから世界は？</vt:lpstr>
      <vt:lpstr>文法４</vt:lpstr>
      <vt:lpstr>A. の as an indefinite pronoun</vt:lpstr>
      <vt:lpstr>の as an indefinite pronoun</vt:lpstr>
      <vt:lpstr>Pronoun の</vt:lpstr>
      <vt:lpstr>Pronoun の</vt:lpstr>
      <vt:lpstr>B. こと　as a noun</vt:lpstr>
      <vt:lpstr>こと as a noun</vt:lpstr>
      <vt:lpstr>こと as a noun</vt:lpstr>
      <vt:lpstr>Slide 72</vt:lpstr>
      <vt:lpstr>Slide 73</vt:lpstr>
      <vt:lpstr>Slide 74</vt:lpstr>
      <vt:lpstr>C. Expressing personal decision using 〜ことにする</vt:lpstr>
      <vt:lpstr>〜ことにする to decide on</vt:lpstr>
      <vt:lpstr>〜ことにする</vt:lpstr>
      <vt:lpstr>〜ことにする</vt:lpstr>
      <vt:lpstr>Slide 79</vt:lpstr>
      <vt:lpstr>〜ことにしている</vt:lpstr>
      <vt:lpstr>〜ことにしている</vt:lpstr>
      <vt:lpstr>Slide 82</vt:lpstr>
      <vt:lpstr>D. Expressing something that has been decided or come about using 〜ことになる</vt:lpstr>
      <vt:lpstr>〜ことになる</vt:lpstr>
      <vt:lpstr>〜ことになる</vt:lpstr>
      <vt:lpstr>〜ことになる</vt:lpstr>
      <vt:lpstr>〜ことになる</vt:lpstr>
      <vt:lpstr>Slide 88</vt:lpstr>
      <vt:lpstr>文法５</vt:lpstr>
      <vt:lpstr>Slide 90</vt:lpstr>
      <vt:lpstr>Slide 91</vt:lpstr>
      <vt:lpstr>Slide 92</vt:lpstr>
      <vt:lpstr>Slide 93</vt:lpstr>
      <vt:lpstr>話してみましょう</vt:lpstr>
      <vt:lpstr>Slide 95</vt:lpstr>
      <vt:lpstr>Slide 96</vt:lpstr>
      <vt:lpstr>上手な聞き方</vt:lpstr>
      <vt:lpstr>聞く練習</vt:lpstr>
      <vt:lpstr>Slide 99</vt:lpstr>
      <vt:lpstr>聞き上手話し上手</vt:lpstr>
      <vt:lpstr>聞き上手話し上手</vt:lpstr>
      <vt:lpstr>聞き上手話し上手</vt:lpstr>
      <vt:lpstr>聞き上手話し上手</vt:lpstr>
      <vt:lpstr>聞き上手話し上手</vt:lpstr>
      <vt:lpstr>聞き上手話し上手</vt:lpstr>
      <vt:lpstr>上手な読み方</vt:lpstr>
      <vt:lpstr>上手な読み方：広告(こうこく)</vt:lpstr>
      <vt:lpstr>上手な読み方：広告(こうこく)</vt:lpstr>
      <vt:lpstr>読んでみましょう</vt:lpstr>
      <vt:lpstr>読んでみましょう</vt:lpstr>
      <vt:lpstr>Slide 111</vt:lpstr>
      <vt:lpstr>Slide 112</vt:lpstr>
      <vt:lpstr>メールで先生にすいせんじょうをたのむ</vt:lpstr>
      <vt:lpstr>先生へのメール</vt:lpstr>
      <vt:lpstr>Slide 115</vt:lpstr>
      <vt:lpstr>サンプルメール</vt:lpstr>
      <vt:lpstr>お礼のメール</vt:lpstr>
      <vt:lpstr>Slide 118</vt:lpstr>
      <vt:lpstr>Slide 119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tokumasu</dc:creator>
  <cp:lastModifiedBy>tokumasu</cp:lastModifiedBy>
  <cp:revision>39</cp:revision>
  <dcterms:created xsi:type="dcterms:W3CDTF">2011-09-18T15:13:40Z</dcterms:created>
  <dcterms:modified xsi:type="dcterms:W3CDTF">2013-04-03T19:22:29Z</dcterms:modified>
</cp:coreProperties>
</file>