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126"/>
  </p:notesMasterIdLst>
  <p:handoutMasterIdLst>
    <p:handoutMasterId r:id="rId127"/>
  </p:handoutMasterIdLst>
  <p:sldIdLst>
    <p:sldId id="300" r:id="rId6"/>
    <p:sldId id="1097" r:id="rId7"/>
    <p:sldId id="1100" r:id="rId8"/>
    <p:sldId id="1101" r:id="rId9"/>
    <p:sldId id="1102" r:id="rId10"/>
    <p:sldId id="1103" r:id="rId11"/>
    <p:sldId id="1104" r:id="rId12"/>
    <p:sldId id="1105" r:id="rId13"/>
    <p:sldId id="1203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59" r:id="rId22"/>
    <p:sldId id="1160" r:id="rId23"/>
    <p:sldId id="1161" r:id="rId24"/>
    <p:sldId id="1162" r:id="rId25"/>
    <p:sldId id="1163" r:id="rId26"/>
    <p:sldId id="1164" r:id="rId27"/>
    <p:sldId id="1106" r:id="rId28"/>
    <p:sldId id="1107" r:id="rId29"/>
    <p:sldId id="1108" r:id="rId30"/>
    <p:sldId id="1198" r:id="rId31"/>
    <p:sldId id="1110" r:id="rId32"/>
    <p:sldId id="1111" r:id="rId33"/>
    <p:sldId id="1199" r:id="rId34"/>
    <p:sldId id="1113" r:id="rId35"/>
    <p:sldId id="1114" r:id="rId36"/>
    <p:sldId id="1115" r:id="rId37"/>
    <p:sldId id="1200" r:id="rId38"/>
    <p:sldId id="1117" r:id="rId39"/>
    <p:sldId id="1118" r:id="rId40"/>
    <p:sldId id="1119" r:id="rId41"/>
    <p:sldId id="1120" r:id="rId42"/>
    <p:sldId id="1204" r:id="rId43"/>
    <p:sldId id="1205" r:id="rId44"/>
    <p:sldId id="1218" r:id="rId45"/>
    <p:sldId id="1121" r:id="rId46"/>
    <p:sldId id="1122" r:id="rId47"/>
    <p:sldId id="1123" r:id="rId48"/>
    <p:sldId id="1124" r:id="rId49"/>
    <p:sldId id="1125" r:id="rId50"/>
    <p:sldId id="1206" r:id="rId51"/>
    <p:sldId id="1207" r:id="rId52"/>
    <p:sldId id="1126" r:id="rId53"/>
    <p:sldId id="1201" r:id="rId54"/>
    <p:sldId id="1128" r:id="rId55"/>
    <p:sldId id="1129" r:id="rId56"/>
    <p:sldId id="1208" r:id="rId57"/>
    <p:sldId id="1130" r:id="rId58"/>
    <p:sldId id="1131" r:id="rId59"/>
    <p:sldId id="1132" r:id="rId60"/>
    <p:sldId id="1209" r:id="rId61"/>
    <p:sldId id="1210" r:id="rId62"/>
    <p:sldId id="1133" r:id="rId63"/>
    <p:sldId id="1134" r:id="rId64"/>
    <p:sldId id="1135" r:id="rId65"/>
    <p:sldId id="1211" r:id="rId66"/>
    <p:sldId id="1215" r:id="rId67"/>
    <p:sldId id="1136" r:id="rId68"/>
    <p:sldId id="1137" r:id="rId69"/>
    <p:sldId id="1138" r:id="rId70"/>
    <p:sldId id="1212" r:id="rId71"/>
    <p:sldId id="1213" r:id="rId72"/>
    <p:sldId id="1139" r:id="rId73"/>
    <p:sldId id="1140" r:id="rId74"/>
    <p:sldId id="1142" r:id="rId75"/>
    <p:sldId id="1214" r:id="rId76"/>
    <p:sldId id="1219" r:id="rId77"/>
    <p:sldId id="1220" r:id="rId78"/>
    <p:sldId id="1143" r:id="rId79"/>
    <p:sldId id="1144" r:id="rId80"/>
    <p:sldId id="1145" r:id="rId81"/>
    <p:sldId id="1147" r:id="rId82"/>
    <p:sldId id="1221" r:id="rId83"/>
    <p:sldId id="1222" r:id="rId84"/>
    <p:sldId id="1216" r:id="rId85"/>
    <p:sldId id="1146" r:id="rId86"/>
    <p:sldId id="1223" r:id="rId87"/>
    <p:sldId id="1224" r:id="rId88"/>
    <p:sldId id="1148" r:id="rId89"/>
    <p:sldId id="1149" r:id="rId90"/>
    <p:sldId id="1217" r:id="rId91"/>
    <p:sldId id="1150" r:id="rId92"/>
    <p:sldId id="1180" r:id="rId93"/>
    <p:sldId id="1181" r:id="rId94"/>
    <p:sldId id="1182" r:id="rId95"/>
    <p:sldId id="1183" r:id="rId96"/>
    <p:sldId id="1184" r:id="rId97"/>
    <p:sldId id="1185" r:id="rId98"/>
    <p:sldId id="1172" r:id="rId99"/>
    <p:sldId id="1173" r:id="rId100"/>
    <p:sldId id="1174" r:id="rId101"/>
    <p:sldId id="1175" r:id="rId102"/>
    <p:sldId id="1176" r:id="rId103"/>
    <p:sldId id="1177" r:id="rId104"/>
    <p:sldId id="1178" r:id="rId105"/>
    <p:sldId id="1179" r:id="rId106"/>
    <p:sldId id="1157" r:id="rId107"/>
    <p:sldId id="1158" r:id="rId108"/>
    <p:sldId id="1152" r:id="rId109"/>
    <p:sldId id="1153" r:id="rId110"/>
    <p:sldId id="1154" r:id="rId111"/>
    <p:sldId id="1155" r:id="rId112"/>
    <p:sldId id="1156" r:id="rId113"/>
    <p:sldId id="1186" r:id="rId114"/>
    <p:sldId id="1187" r:id="rId115"/>
    <p:sldId id="1188" r:id="rId116"/>
    <p:sldId id="1189" r:id="rId117"/>
    <p:sldId id="1190" r:id="rId118"/>
    <p:sldId id="1191" r:id="rId119"/>
    <p:sldId id="1192" r:id="rId120"/>
    <p:sldId id="1193" r:id="rId121"/>
    <p:sldId id="1194" r:id="rId122"/>
    <p:sldId id="1195" r:id="rId123"/>
    <p:sldId id="1196" r:id="rId124"/>
    <p:sldId id="1197" r:id="rId12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3" d="100"/>
          <a:sy n="63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34"/>
    </p:cViewPr>
  </p:sorterViewPr>
  <p:notesViewPr>
    <p:cSldViewPr snapToGrid="0" snapToObjects="1">
      <p:cViewPr varScale="1">
        <p:scale>
          <a:sx n="76" d="100"/>
          <a:sy n="76" d="100"/>
        </p:scale>
        <p:origin x="-243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172" cy="481379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510" y="2"/>
            <a:ext cx="3171432" cy="481379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122CE73-6FD7-4245-8EB3-2A7C98075445}" type="datetimeFigureOut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22"/>
            <a:ext cx="3170172" cy="479181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510" y="9119822"/>
            <a:ext cx="3171432" cy="479181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C5A9FC-3CE7-45C0-B4F0-9E6F9A788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172" cy="481379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510" y="2"/>
            <a:ext cx="3171432" cy="481379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FF0747-FB7F-4614-9646-7471EEFD2E71}" type="datetimeFigureOut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774" y="4561011"/>
            <a:ext cx="5851656" cy="4321419"/>
          </a:xfrm>
          <a:prstGeom prst="rect">
            <a:avLst/>
          </a:prstGeom>
        </p:spPr>
        <p:txBody>
          <a:bodyPr vert="horz" lIns="96635" tIns="48317" rIns="96635" bIns="483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22"/>
            <a:ext cx="3170172" cy="479181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510" y="9119822"/>
            <a:ext cx="3171432" cy="479181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7C2389-3F85-49A3-84ED-402678B6F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133F-05BB-B240-B73C-ABC1CEB3AE22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133F-05BB-B240-B73C-ABC1CEB3AE22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133F-05BB-B240-B73C-ABC1CEB3AE22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645AE-C652-462D-9576-BDD1CF7FCB2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645AE-C652-462D-9576-BDD1CF7FCB2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5F9DD-54C6-4C37-A3C9-0B9007E6F18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A07DF-98B0-ED44-9732-1059977402A9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D0497-8903-4C85-A7A4-E0C1E49AD3F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CFEAE-8A9B-2B4C-BF43-0CE85ABDB8B2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34952-18DE-4646-A964-A8E090F17F26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7269C-E38F-F849-8EA0-CD6F6B17750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E725E-9CCC-E949-9634-5EF9C767B064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D3F66-BE4D-2E48-99A0-8B463945401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7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2452" y="719763"/>
            <a:ext cx="4850296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A344C-7755-FC40-A55F-0D9DB4696557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92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93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95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96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97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98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99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100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31F6-30E2-F643-999C-CEDE3CA44982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89111-97A8-4190-A6D9-AF9CE68C5BB5}" type="slidenum">
              <a:rPr lang="en-US" altLang="ja-JP"/>
              <a:pPr/>
              <a:t>101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133F-05BB-B240-B73C-ABC1CEB3AE22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1BC-A724-41F0-A042-00F61A83E2B8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E10F-5CFA-436F-B511-E2F32E503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70B5-0EDF-4CA2-B1A6-EA138775D79B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379A-2325-48A6-922E-0F4FD3244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DB22-F2A1-448B-99B7-3931CD575FA6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D86C-47B3-4FFF-88D9-981E228B5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D83F-82B2-4408-B016-74BB75AE98BE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4876C-48AE-445E-9233-C36225E2D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A0F3-51C8-4DD0-B41F-3377088DE90E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8C90-84F3-4A35-909F-B9F9AF23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2977-272A-4D67-9273-53B17814B325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FC13-82BC-40BC-9AE5-C1D618DCD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1085-4B89-47C9-8703-C0AA2D3A0408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3F06-E248-4525-A185-14E50C17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46F9-64E4-4D17-9D5E-A45B3A0A9547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5E86-D453-4052-8255-224945CBE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3A06-772C-4DAD-A335-E764DA73D456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3DC8-C473-497A-8CDE-7F5F11345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EFB5-15FA-4F0E-B892-F94D61BFA2BB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26F6-2DBA-4B90-835C-CE258B5A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70CB-3962-414F-ADC5-E326ECEAE767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9F23-CAB4-46D3-B87B-387762C6F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BCD7-26D5-4259-8DEC-4EA3D42A4EAA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1867-6C56-4F1D-B5C6-CFFD7207A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A9DB-B25B-4F9A-BCE6-C3D487DE6DA5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B161-0FA1-4C8A-BD46-3B65B0A00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F983-1B60-45BD-8344-60326E47536B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3753-E308-4935-A8DF-B322611B2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B7D1-EEAF-4FF3-85F9-7C7995C7E73F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D9A-E2C6-46E9-B09F-895403B16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8CB6-F285-44F0-BA18-2A380EAD8F83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88D7-AE51-442C-A5CD-02C69A2A0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9C97-F1CB-41A1-BD50-CE08136B141C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5255-40B2-417D-AFA2-E033028FD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FB64-CC23-4C7D-BA6A-90BE6CF915C0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0FFE-0CDE-4BE5-A594-433CC79F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EDD4-4D16-4F63-B83E-E545DC0818AB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E76A-CEF4-4D6C-B04F-17777435B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7C4C-3AF3-4AC0-AC4E-9BA29A6A961E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8DA0-90E4-4E6A-AF2C-6F1FF038F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79AD-02F7-4A28-8370-D5C1EE5F2074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07A9-9E5C-4C08-8B0A-E61B902AB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F05D-7ED7-48A5-88E2-418DBBF2D052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EC3A-4E5F-4B23-B3A9-43ABE1702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85BAB-39B4-4708-B90F-3F4BEE629260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2CF99-892F-48CA-92A9-D64404455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E8B28-7C43-4CD1-8568-8D5B2A559397}" type="datetime1">
              <a:rPr lang="en-US" altLang="ja-JP"/>
              <a:pPr>
                <a:defRPr/>
              </a:pPr>
              <a:t>9/27/2012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C96BF29-9907-4CA1-BE1B-0EBAD3CE5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9" r:id="rId2"/>
    <p:sldLayoutId id="2147483797" r:id="rId3"/>
    <p:sldLayoutId id="2147483790" r:id="rId4"/>
    <p:sldLayoutId id="2147483791" r:id="rId5"/>
    <p:sldLayoutId id="2147483792" r:id="rId6"/>
    <p:sldLayoutId id="2147483793" r:id="rId7"/>
    <p:sldLayoutId id="2147483798" r:id="rId8"/>
    <p:sldLayoutId id="2147483799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emf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emf"/><Relationship Id="rId4" Type="http://schemas.openxmlformats.org/officeDocument/2006/relationships/image" Target="../media/image161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emf"/><Relationship Id="rId4" Type="http://schemas.openxmlformats.org/officeDocument/2006/relationships/image" Target="../media/image165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1.png"/><Relationship Id="rId4" Type="http://schemas.openxmlformats.org/officeDocument/2006/relationships/image" Target="../media/image13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cs typeface="HGｺﾞｼｯｸM"/>
              </a:rPr>
              <a:t>Nakama</a:t>
            </a:r>
            <a:r>
              <a:rPr lang="en-US" altLang="ja-JP" dirty="0" smtClean="0">
                <a:cs typeface="HGｺﾞｼｯｸM"/>
              </a:rPr>
              <a:t> 2</a:t>
            </a:r>
            <a:br>
              <a:rPr lang="en-US" altLang="ja-JP" dirty="0" smtClean="0">
                <a:cs typeface="HGｺﾞｼｯｸM"/>
              </a:rPr>
            </a:br>
            <a:r>
              <a:rPr lang="en-US" altLang="ja-JP" dirty="0" smtClean="0">
                <a:cs typeface="HGｺﾞｼｯｸM"/>
              </a:rPr>
              <a:t>Chapter 3</a:t>
            </a:r>
            <a:endParaRPr altLang="ja-JP" dirty="0" smtClean="0">
              <a:cs typeface="HGｺﾞｼｯｸM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523288" y="50371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ja-JP" altLang="en-US">
              <a:latin typeface="Perpetua" pitchFamily="18" charset="0"/>
              <a:cs typeface="HG創英ﾌﾟﾚｾﾞﾝｽEB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804" y="2965183"/>
            <a:ext cx="7751928" cy="32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100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480" y="1528548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132221"/>
            <a:ext cx="4763065" cy="54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Confirming information that you got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85004" y="3289113"/>
            <a:ext cx="61756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</a:t>
            </a:r>
            <a:r>
              <a:rPr lang="ja-JP" altLang="en-US" smtClean="0"/>
              <a:t>　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101</a:t>
            </a:fld>
            <a:endParaRPr lang="en-US" altLang="ja-JP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71" y="1951632"/>
            <a:ext cx="8550313" cy="43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6480" y="1504423"/>
            <a:ext cx="1610433" cy="338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れんしゅう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</a:t>
            </a:r>
            <a:r>
              <a:rPr lang="ja-JP" altLang="en-US" smtClean="0"/>
              <a:t>　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漢字（かんじ）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2657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ja-JP" sz="3600" dirty="0" smtClean="0"/>
              <a:t>	</a:t>
            </a:r>
            <a:r>
              <a:rPr lang="ja-JP" altLang="en-US" sz="3600" smtClean="0"/>
              <a:t>言、葉、漢、字、質、問、卒、業、授、仕、事、結、婚、式、社、同、違、留、達、電、英、客</a:t>
            </a:r>
            <a:endParaRPr lang="en-US" altLang="ja-JP" sz="3600" dirty="0" smtClean="0"/>
          </a:p>
          <a:p>
            <a:pPr marL="342900" lvl="1" indent="-342900">
              <a:buNone/>
            </a:pPr>
            <a:endParaRPr lang="en-US" altLang="ja-JP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1867-6C56-4F1D-B5C6-CFFD7207A910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7176" y="1819076"/>
            <a:ext cx="583323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ば、は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韓国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かんこく</a:t>
            </a:r>
            <a:r>
              <a:rPr lang="en-US" sz="2400" b="1" dirty="0" smtClean="0">
                <a:ea typeface="DFPKyoKaSho-W4"/>
              </a:rPr>
              <a:t>)</a:t>
            </a:r>
            <a:r>
              <a:rPr lang="ja-JP" altLang="en-US" sz="2400" b="1" smtClean="0">
                <a:ea typeface="DFPKyoKaSho-W4"/>
              </a:rPr>
              <a:t>の言葉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こと</a:t>
            </a:r>
            <a:r>
              <a:rPr lang="en-US" sz="2400" b="1" dirty="0" smtClean="0">
                <a:ea typeface="DFPKyoKaSho-W4"/>
              </a:rPr>
              <a:t>)(=language)</a:t>
            </a:r>
            <a:r>
              <a:rPr lang="ja-JP" altLang="en-US" sz="2400" b="1" smtClean="0">
                <a:ea typeface="DFPKyoKaSho-W4"/>
              </a:rPr>
              <a:t>は日本語と違う。</a:t>
            </a:r>
            <a:endParaRPr lang="en-US" sz="2400" b="1" dirty="0" smtClean="0">
              <a:latin typeface="DFPKyoKaSho-W4" pitchFamily="18" charset="-128"/>
              <a:ea typeface="DFPKyoKaSho-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379" y="368221"/>
            <a:ext cx="56866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/>
              </a:rPr>
              <a:t>い（う）、こと</a:t>
            </a:r>
            <a:endParaRPr lang="en-US" altLang="ja-JP" sz="2400" b="1" dirty="0" smtClean="0">
              <a:latin typeface="DFPKyoKaSho-W4" pitchFamily="18" charset="-128"/>
              <a:ea typeface="DFPKyoKaSho-W4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/>
              </a:rPr>
              <a:t>もう一度言って下さい。</a:t>
            </a:r>
            <a:endParaRPr lang="en-US" altLang="ja-JP" sz="2400" b="1" dirty="0" smtClean="0">
              <a:latin typeface="DFPKyoKaSho-W4" pitchFamily="18" charset="-128"/>
              <a:ea typeface="DFPKyoKaSho-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378" y="4999521"/>
            <a:ext cx="58240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ジ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漢字がたくさん書けます。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379" y="3778493"/>
            <a:ext cx="58240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カン</a:t>
            </a:r>
            <a:endParaRPr lang="en-US" altLang="ja-JP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漢字を勉強するのは、おもしろいです。</a:t>
            </a:r>
            <a:endParaRPr lang="en-US" sz="2400" b="1" dirty="0">
              <a:latin typeface="DFPKyoKaSho-W4" pitchFamily="18" charset="-128"/>
              <a:ea typeface="DFPKyoKaSho-W4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178" y="123080"/>
            <a:ext cx="1301975" cy="163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59" y="1756012"/>
            <a:ext cx="1390391" cy="16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178" y="3562173"/>
            <a:ext cx="1429417" cy="14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163" y="4963944"/>
            <a:ext cx="1350587" cy="139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6379" y="3026326"/>
            <a:ext cx="596967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ソツ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来年、大学を卒業する予定です。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176" y="1582586"/>
            <a:ext cx="597888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モン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何か質問はありますか。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379" y="368221"/>
            <a:ext cx="596967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シツ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クラスで先生に質問する。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1411" y="5657092"/>
            <a:ext cx="599464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ジュ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授業を三つとっています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とる</a:t>
            </a:r>
            <a:r>
              <a:rPr lang="en-US" sz="2400" b="1" dirty="0" smtClean="0">
                <a:ea typeface="DFPKyoKaSho-W4"/>
              </a:rPr>
              <a:t>= to take)</a:t>
            </a:r>
            <a:r>
              <a:rPr lang="ja-JP" altLang="en-US" sz="2400" b="1" smtClean="0">
                <a:ea typeface="DFPKyoKaSho-W4"/>
              </a:rPr>
              <a:t>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379" y="4345706"/>
            <a:ext cx="596967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ギョウ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日本語の授業</a:t>
            </a:r>
            <a:endParaRPr lang="en-US" sz="2400" b="1" dirty="0" smtClean="0">
              <a:ea typeface="DFPKyoKaSho-W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93" y="126128"/>
            <a:ext cx="1363851" cy="14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65" y="1582822"/>
            <a:ext cx="1309983" cy="12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693" y="2853560"/>
            <a:ext cx="1315355" cy="14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693" y="4091651"/>
            <a:ext cx="1299589" cy="14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909" y="5533573"/>
            <a:ext cx="1302373" cy="132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3677" y="2911800"/>
            <a:ext cx="642312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ケツ、ケッ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来年、結婚します。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176" y="1551054"/>
            <a:ext cx="64796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こと、ごと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仕事がいそがしくて、寝る時間がありません。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379" y="368221"/>
            <a:ext cx="647042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シ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新しい仕事をさがしています。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379" y="5525353"/>
            <a:ext cx="654066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シキ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卒業式に両親が来ます。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3677" y="4329912"/>
            <a:ext cx="645250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コン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弟は、去年結婚しました。</a:t>
            </a:r>
            <a:endParaRPr lang="en-US" sz="2400" b="1" dirty="0" smtClean="0">
              <a:ea typeface="DFPKyoKaSho-W4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603" y="368221"/>
            <a:ext cx="1212085" cy="122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083" y="1551054"/>
            <a:ext cx="1281606" cy="12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023" y="2756597"/>
            <a:ext cx="1344666" cy="12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086" y="4178451"/>
            <a:ext cx="1206982" cy="12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282" y="5584653"/>
            <a:ext cx="1249026" cy="127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2145" y="2092680"/>
            <a:ext cx="505635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ドウ、おな（じ）</a:t>
            </a:r>
            <a:endParaRPr lang="en-US" altLang="ja-JP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同窓会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ドウソウカイ</a:t>
            </a:r>
            <a:r>
              <a:rPr lang="en-US" sz="2400" b="1" dirty="0" smtClean="0">
                <a:ea typeface="DFPKyoKaSho-W4"/>
              </a:rPr>
              <a:t>)</a:t>
            </a:r>
          </a:p>
          <a:p>
            <a:r>
              <a:rPr lang="ja-JP" altLang="en-US" sz="2400" b="1" smtClean="0">
                <a:ea typeface="DFPKyoKaSho-W4"/>
              </a:rPr>
              <a:t>毎日、同じ時間に起きます。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379" y="555171"/>
            <a:ext cx="50721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シャ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しょうらい、会社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カイシャ</a:t>
            </a:r>
            <a:r>
              <a:rPr lang="en-US" sz="2400" b="1" dirty="0" smtClean="0">
                <a:ea typeface="DFPKyoKaSho-W4"/>
              </a:rPr>
              <a:t>)</a:t>
            </a:r>
            <a:r>
              <a:rPr lang="ja-JP" altLang="en-US" sz="2400" b="1" smtClean="0">
                <a:ea typeface="DFPKyoKaSho-W4"/>
              </a:rPr>
              <a:t>の</a:t>
            </a:r>
            <a:r>
              <a:rPr lang="en-US" altLang="ja-JP" sz="2400" b="1" dirty="0" smtClean="0">
                <a:ea typeface="DFPKyoKaSho-W4"/>
              </a:rPr>
              <a:t/>
            </a:r>
            <a:br>
              <a:rPr lang="en-US" altLang="ja-JP" sz="2400" b="1" dirty="0" smtClean="0">
                <a:ea typeface="DFPKyoKaSho-W4"/>
              </a:rPr>
            </a:br>
            <a:r>
              <a:rPr lang="ja-JP" altLang="en-US" sz="2400" b="1" smtClean="0">
                <a:ea typeface="DFPKyoKaSho-W4"/>
              </a:rPr>
              <a:t>社長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シャチョウ</a:t>
            </a:r>
            <a:r>
              <a:rPr lang="en-US" sz="2400" b="1" dirty="0" smtClean="0">
                <a:ea typeface="DFPKyoKaSho-W4"/>
              </a:rPr>
              <a:t>)</a:t>
            </a:r>
            <a:r>
              <a:rPr lang="ja-JP" altLang="en-US" sz="2400" b="1" smtClean="0">
                <a:ea typeface="DFPKyoKaSho-W4"/>
              </a:rPr>
              <a:t>になりたいです。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6379" y="5156021"/>
            <a:ext cx="51927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リュウ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留学生センター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日本に留学したいです。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9417" y="3853543"/>
            <a:ext cx="508908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ちが（う）、ちが（い）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この漢字は間違</a:t>
            </a:r>
            <a:r>
              <a:rPr lang="en-US" sz="2400" b="1" dirty="0" smtClean="0">
                <a:ea typeface="DFPKyoKaSho-W4"/>
              </a:rPr>
              <a:t>(</a:t>
            </a:r>
            <a:r>
              <a:rPr lang="ja-JP" altLang="en-US" sz="2400" b="1" smtClean="0">
                <a:ea typeface="DFPKyoKaSho-W4"/>
              </a:rPr>
              <a:t>まちが</a:t>
            </a:r>
            <a:r>
              <a:rPr lang="en-US" sz="2400" b="1" dirty="0" smtClean="0">
                <a:ea typeface="DFPKyoKaSho-W4"/>
              </a:rPr>
              <a:t>)</a:t>
            </a:r>
            <a:r>
              <a:rPr lang="ja-JP" altLang="en-US" sz="2400" b="1" smtClean="0">
                <a:ea typeface="DFPKyoKaSho-W4"/>
              </a:rPr>
              <a:t>っています。</a:t>
            </a:r>
            <a:endParaRPr lang="en-US" sz="2400" b="1" dirty="0" smtClean="0">
              <a:ea typeface="DFPKyoKaSho-W4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31" y="255015"/>
            <a:ext cx="1633054" cy="1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31" y="1903488"/>
            <a:ext cx="1467506" cy="148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544" y="3488402"/>
            <a:ext cx="1394393" cy="15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31" y="5000187"/>
            <a:ext cx="1554225" cy="17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26741" y="368220"/>
            <a:ext cx="665397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タチ、ダチ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昨日、高校の時の友達と会った。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741" y="5383459"/>
            <a:ext cx="66539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キャク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このレストランは、いつもお客さんが多いです。</a:t>
            </a:r>
            <a:endParaRPr lang="en-US" sz="2400" b="1" dirty="0" smtClean="0">
              <a:ea typeface="DFPKyoKaSho-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5000" y="3755571"/>
            <a:ext cx="668571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エイ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私は英語と日本語が話せます。</a:t>
            </a:r>
            <a:endParaRPr lang="en-US" sz="2400" b="1" dirty="0" smtClean="0">
              <a:ea typeface="DFPKyoKaSho-W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04" y="1672629"/>
            <a:ext cx="1513489" cy="15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064" y="3504260"/>
            <a:ext cx="1414329" cy="152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43" y="5187434"/>
            <a:ext cx="1513489" cy="15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11" y="30446"/>
            <a:ext cx="1496082" cy="15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326741" y="1980871"/>
            <a:ext cx="665397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ea typeface="DFPKyoKaSho-W4"/>
              </a:rPr>
              <a:t>デン</a:t>
            </a:r>
            <a:endParaRPr lang="en-US" sz="2400" b="1" dirty="0" smtClean="0">
              <a:ea typeface="DFPKyoKaSho-W4"/>
            </a:endParaRPr>
          </a:p>
          <a:p>
            <a:r>
              <a:rPr lang="ja-JP" altLang="en-US" sz="2400" b="1" smtClean="0">
                <a:ea typeface="DFPKyoKaSho-W4"/>
              </a:rPr>
              <a:t>両親に電話をかけました。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読むれんしゅう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4B2-F9AA-7F42-95B5-4F109286E40B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85257"/>
            <a:ext cx="7745247" cy="340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P133,134 </a:t>
            </a:r>
            <a:r>
              <a:rPr lang="ja-JP" altLang="en-US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P168 </a:t>
            </a:r>
            <a:r>
              <a:rPr lang="ja-JP" altLang="en-US" smtClean="0"/>
              <a:t>読むれんしゅう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16" y="1608055"/>
            <a:ext cx="9029226" cy="24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367048"/>
            <a:ext cx="6668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</a:t>
            </a:r>
            <a:r>
              <a:rPr lang="en-US" sz="2400" dirty="0" err="1" smtClean="0"/>
              <a:t>e.x</a:t>
            </a:r>
            <a:r>
              <a:rPr lang="en-US" sz="2400" dirty="0" smtClean="0"/>
              <a:t>.</a:t>
            </a:r>
          </a:p>
          <a:p>
            <a:r>
              <a:rPr lang="en-US" altLang="ja-JP" sz="2400" dirty="0" smtClean="0"/>
              <a:t>		</a:t>
            </a:r>
            <a:r>
              <a:rPr lang="ja-JP" altLang="en-US" sz="2400" smtClean="0"/>
              <a:t>毎～／毎回、毎日、毎週</a:t>
            </a:r>
            <a:endParaRPr lang="en-US" altLang="ja-JP" sz="2400" dirty="0" smtClean="0"/>
          </a:p>
          <a:p>
            <a:r>
              <a:rPr lang="en-US" altLang="ja-JP" sz="2400" dirty="0" smtClean="0"/>
              <a:t>		</a:t>
            </a:r>
            <a:r>
              <a:rPr lang="ja-JP" altLang="en-US" sz="2400" smtClean="0"/>
              <a:t>～会／うんどう会、けんきゅう会、学会</a:t>
            </a:r>
            <a:endParaRPr lang="en-US" altLang="ja-JP" sz="2400" dirty="0" smtClean="0"/>
          </a:p>
          <a:p>
            <a:r>
              <a:rPr lang="en-US" altLang="ja-JP" sz="2400" dirty="0" smtClean="0"/>
              <a:t>		</a:t>
            </a:r>
            <a:r>
              <a:rPr lang="ja-JP" altLang="en-US" sz="2400" smtClean="0"/>
              <a:t>～館／えい画館、はくぶつ館、すいぞく館</a:t>
            </a:r>
            <a:endParaRPr lang="en-US" altLang="ja-JP" sz="2400" dirty="0" smtClean="0"/>
          </a:p>
          <a:p>
            <a:r>
              <a:rPr lang="ja-JP" altLang="en-US" sz="2400" smtClean="0"/>
              <a:t>　</a:t>
            </a:r>
            <a:r>
              <a:rPr lang="en-US" altLang="ja-JP" sz="2400" dirty="0" smtClean="0"/>
              <a:t>		</a:t>
            </a:r>
            <a:r>
              <a:rPr lang="ja-JP" altLang="en-US" sz="2400" smtClean="0"/>
              <a:t>～員</a:t>
            </a:r>
            <a:r>
              <a:rPr lang="en-US" altLang="ja-JP" sz="2400" dirty="0" smtClean="0"/>
              <a:t>(</a:t>
            </a:r>
            <a:r>
              <a:rPr lang="ja-JP" altLang="en-US" sz="2400" smtClean="0"/>
              <a:t>いん</a:t>
            </a:r>
            <a:r>
              <a:rPr lang="en-US" altLang="ja-JP" sz="2400" dirty="0" smtClean="0"/>
              <a:t>)</a:t>
            </a:r>
            <a:r>
              <a:rPr lang="ja-JP" altLang="en-US" sz="2400" smtClean="0"/>
              <a:t>／会社員、教員、会員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P168 </a:t>
            </a:r>
            <a:r>
              <a:rPr lang="ja-JP" altLang="en-US" smtClean="0"/>
              <a:t>読むれんしゅう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710" y="1810915"/>
            <a:ext cx="8686800" cy="46047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A.  In Japanese, genre, rather than formality, determines whether to use plain or polite forms in writing.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e.x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	Plain form</a:t>
            </a:r>
            <a:r>
              <a:rPr lang="ja-JP" altLang="en-US" sz="2400" smtClean="0"/>
              <a:t>⇒</a:t>
            </a:r>
            <a:r>
              <a:rPr lang="en-US" altLang="ja-JP" sz="2400" dirty="0" smtClean="0"/>
              <a:t>compositions, diaries, and newspaper articles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Polite form</a:t>
            </a:r>
            <a:r>
              <a:rPr lang="ja-JP" altLang="en-US" sz="2400" smtClean="0"/>
              <a:t>⇒</a:t>
            </a:r>
            <a:r>
              <a:rPr lang="en-US" altLang="ja-JP" sz="2400" dirty="0" smtClean="0"/>
              <a:t>letters and post cards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6480" y="1472891"/>
            <a:ext cx="1610433" cy="338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読む前に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06" y="4243201"/>
            <a:ext cx="8229600" cy="22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P169 </a:t>
            </a:r>
            <a:r>
              <a:rPr lang="ja-JP" altLang="en-US" smtClean="0"/>
              <a:t>読むれんしゅう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710" y="1810915"/>
            <a:ext cx="8686800" cy="460479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10" y="1810915"/>
            <a:ext cx="87058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0" y="1008993"/>
            <a:ext cx="9063204" cy="48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98" y="25865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P170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98" y="25865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P170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830" y="1694779"/>
            <a:ext cx="9222830" cy="34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259" y="1714830"/>
            <a:ext cx="8466137" cy="21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nut 8"/>
          <p:cNvSpPr/>
          <p:nvPr/>
        </p:nvSpPr>
        <p:spPr>
          <a:xfrm>
            <a:off x="136480" y="2916615"/>
            <a:ext cx="689123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557" y="4037518"/>
            <a:ext cx="7977403" cy="26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nut 9"/>
          <p:cNvSpPr/>
          <p:nvPr/>
        </p:nvSpPr>
        <p:spPr>
          <a:xfrm>
            <a:off x="7445879" y="4381949"/>
            <a:ext cx="1035963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490136" y="4865857"/>
            <a:ext cx="1035963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472980" y="5402746"/>
            <a:ext cx="1035963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505902" y="5929823"/>
            <a:ext cx="1035963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4778" y="1637489"/>
            <a:ext cx="7330966" cy="3849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7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116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12315" y="3216166"/>
            <a:ext cx="4668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921" y="5685133"/>
            <a:ext cx="7707823" cy="3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54745" y="6061312"/>
            <a:ext cx="7446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⇒</a:t>
            </a:r>
            <a:r>
              <a:rPr lang="ja-JP" altLang="en-US" sz="2000" smtClean="0">
                <a:solidFill>
                  <a:srgbClr val="0070C0"/>
                </a:solidFill>
              </a:rPr>
              <a:t>日本人の平均結婚年令は毎年少しずつ上がっている、ということ。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2315" y="1238613"/>
            <a:ext cx="3950411" cy="39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1712315" y="2081048"/>
            <a:ext cx="51614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504" y="1517747"/>
            <a:ext cx="8075510" cy="2975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9369" y="5153583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⇒</a:t>
            </a:r>
            <a:r>
              <a:rPr lang="ja-JP" altLang="en-US" sz="2400" smtClean="0">
                <a:solidFill>
                  <a:srgbClr val="0070C0"/>
                </a:solidFill>
              </a:rPr>
              <a:t>男性の</a:t>
            </a:r>
            <a:r>
              <a:rPr lang="en-US" altLang="ja-JP" sz="2400" dirty="0" smtClean="0">
                <a:solidFill>
                  <a:srgbClr val="0070C0"/>
                </a:solidFill>
              </a:rPr>
              <a:t>55</a:t>
            </a:r>
            <a:r>
              <a:rPr lang="ja-JP" altLang="en-US" sz="2400" smtClean="0">
                <a:solidFill>
                  <a:srgbClr val="0070C0"/>
                </a:solidFill>
              </a:rPr>
              <a:t>％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2935" y="3168869"/>
            <a:ext cx="59707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110" y="3610304"/>
            <a:ext cx="47086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504" y="4691918"/>
            <a:ext cx="648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2. What is the subject of the underlined sentence?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57545" y="1876097"/>
            <a:ext cx="11561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804" y="2301766"/>
            <a:ext cx="17496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17" y="1549216"/>
            <a:ext cx="8313683" cy="32393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9369" y="5384415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⇒</a:t>
            </a:r>
            <a:r>
              <a:rPr lang="ja-JP" altLang="en-US" sz="2400" smtClean="0">
                <a:solidFill>
                  <a:srgbClr val="0070C0"/>
                </a:solidFill>
              </a:rPr>
              <a:t>多くの女性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379369" y="4193659"/>
            <a:ext cx="69343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804" y="4635094"/>
            <a:ext cx="37623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504" y="4922750"/>
            <a:ext cx="648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2. What is the subject of the underlined sentence?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1999" y="1923395"/>
            <a:ext cx="11561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504" y="1848833"/>
            <a:ext cx="8075510" cy="2975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5504" y="5023004"/>
            <a:ext cx="615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Q. Where is the modifying part for </a:t>
            </a:r>
            <a:r>
              <a:rPr lang="ja-JP" altLang="en-US" sz="2800" smtClean="0"/>
              <a:t>男性</a:t>
            </a:r>
            <a:r>
              <a:rPr lang="en-US" altLang="ja-JP" sz="2800" dirty="0" smtClean="0"/>
              <a:t>?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66190" y="4382826"/>
            <a:ext cx="614855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7472859" y="3941394"/>
            <a:ext cx="693685" cy="599092"/>
          </a:xfrm>
          <a:prstGeom prst="frame">
            <a:avLst>
              <a:gd name="adj1" fmla="val 10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1970-7E6C-6847-AEE5-5E821EF2DC3A}" type="slidenum">
              <a:rPr lang="en-US" altLang="ja-JP"/>
              <a:pPr/>
              <a:t>12</a:t>
            </a:fld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6" y="1660480"/>
            <a:ext cx="8062841" cy="4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18" y="2232371"/>
            <a:ext cx="8430194" cy="417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1902" y="2361063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033" y="458564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693" y="237471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633" y="3634685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828" y="5693077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3985" y="469483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1815" y="241565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19" y="469483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247" y="237471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3479" y="46948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5183" y="241447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1139" y="438556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P133,134 </a:t>
            </a:r>
            <a:r>
              <a:rPr lang="ja-JP" altLang="en-US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17" y="1880302"/>
            <a:ext cx="8313683" cy="32393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5504" y="5515446"/>
            <a:ext cx="792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Q. Where is the modifying part for each word above?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610303" y="3137350"/>
            <a:ext cx="47884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4089151" y="2695915"/>
            <a:ext cx="693685" cy="599092"/>
          </a:xfrm>
          <a:prstGeom prst="frame">
            <a:avLst>
              <a:gd name="adj1" fmla="val 10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198068" y="2695915"/>
            <a:ext cx="457200" cy="599092"/>
          </a:xfrm>
          <a:prstGeom prst="frame">
            <a:avLst>
              <a:gd name="adj1" fmla="val 10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345137" y="3573535"/>
            <a:ext cx="693685" cy="599092"/>
          </a:xfrm>
          <a:prstGeom prst="frame">
            <a:avLst>
              <a:gd name="adj1" fmla="val 10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45137" y="3137350"/>
            <a:ext cx="285293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43412" y="3573535"/>
            <a:ext cx="390690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334" y="4014967"/>
            <a:ext cx="48408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P171 </a:t>
            </a:r>
            <a:r>
              <a:rPr lang="ja-JP" altLang="en-US" smtClean="0"/>
              <a:t>読んだ後で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F620-8089-8C46-B06A-B12BE98BA1AC}" type="slidenum">
              <a:rPr lang="en-US" altLang="ja-JP"/>
              <a:pPr/>
              <a:t>13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136" y="1564944"/>
            <a:ext cx="8458200" cy="23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83642" y="2142699"/>
            <a:ext cx="1351128" cy="28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3458" y="2581701"/>
            <a:ext cx="1351128" cy="28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12962" y="3043452"/>
            <a:ext cx="1351128" cy="28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2274" y="21426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来年の八月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5758" y="2552975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卒業する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2962" y="3043452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日本にもどる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688" y="4137449"/>
            <a:ext cx="7908880" cy="236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P135 </a:t>
            </a:r>
            <a:r>
              <a:rPr lang="ja-JP" altLang="en-US" smtClean="0"/>
              <a:t>ダイアローグの後で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F620-8089-8C46-B06A-B12BE98BA1AC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12" y="1749666"/>
            <a:ext cx="8911988" cy="14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P135 </a:t>
            </a:r>
            <a:r>
              <a:rPr lang="ja-JP" altLang="en-US" smtClean="0"/>
              <a:t>ダイアローグの後で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F620-8089-8C46-B06A-B12BE98BA1AC}" type="slidenum">
              <a:rPr lang="en-US" altLang="ja-JP"/>
              <a:pPr/>
              <a:t>15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41" y="1701878"/>
            <a:ext cx="7349318" cy="15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41" y="3239764"/>
            <a:ext cx="7702596" cy="340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525441" y="2053148"/>
            <a:ext cx="73493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P133,134 </a:t>
            </a:r>
            <a:r>
              <a:rPr lang="ja-JP" altLang="en-US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F620-8089-8C46-B06A-B12BE98BA1AC}" type="slidenum">
              <a:rPr lang="en-US" altLang="ja-JP"/>
              <a:pPr/>
              <a:t>16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92" y="1678673"/>
            <a:ext cx="8131311" cy="48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8145" y="2066796"/>
            <a:ext cx="69262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P133,134 </a:t>
            </a:r>
            <a:r>
              <a:rPr lang="ja-JP" altLang="en-US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smtClean="0">
                <a:latin typeface="+mj-lt"/>
                <a:ea typeface="+mj-ea"/>
                <a:cs typeface="+mj-cs"/>
              </a:rPr>
              <a:t>日本の文化（ぶんか）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6603" y="1600200"/>
            <a:ext cx="8400197" cy="4525963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夫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おっと</a:t>
            </a:r>
            <a:r>
              <a:rPr lang="en-US" altLang="ja-JP" sz="2800" dirty="0" smtClean="0"/>
              <a:t>=husband)</a:t>
            </a:r>
            <a:r>
              <a:rPr lang="ja-JP" altLang="en-US" sz="2800" smtClean="0"/>
              <a:t>と妻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つま</a:t>
            </a:r>
            <a:r>
              <a:rPr lang="en-US" altLang="ja-JP" sz="2800" dirty="0" smtClean="0"/>
              <a:t>=wife)</a:t>
            </a:r>
            <a:r>
              <a:rPr lang="ja-JP" altLang="en-US" sz="2800" smtClean="0"/>
              <a:t>の仕事</a:t>
            </a:r>
            <a:r>
              <a:rPr lang="en-US" altLang="ja-JP" sz="2800" dirty="0" smtClean="0"/>
              <a:t>(</a:t>
            </a:r>
            <a:r>
              <a:rPr lang="en-US" sz="2800" dirty="0" smtClean="0"/>
              <a:t>Gender role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smtClean="0"/>
              <a:t>長男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ちょうなん</a:t>
            </a:r>
            <a:r>
              <a:rPr lang="en-US" altLang="ja-JP" sz="2800" dirty="0" smtClean="0"/>
              <a:t>)</a:t>
            </a:r>
          </a:p>
          <a:p>
            <a:endParaRPr lang="en-US" sz="2800" dirty="0" smtClean="0"/>
          </a:p>
          <a:p>
            <a:r>
              <a:rPr lang="ja-JP" altLang="en-US" sz="2800" smtClean="0"/>
              <a:t>家族のサイズ／</a:t>
            </a:r>
            <a:r>
              <a:rPr lang="en-US" altLang="ja-JP" sz="2800" dirty="0" smtClean="0"/>
              <a:t>5.97</a:t>
            </a:r>
            <a:r>
              <a:rPr lang="ja-JP" altLang="en-US" sz="2800" smtClean="0"/>
              <a:t>人</a:t>
            </a:r>
            <a:r>
              <a:rPr lang="en-US" altLang="ja-JP" sz="2800" dirty="0" smtClean="0"/>
              <a:t>(1955</a:t>
            </a:r>
            <a:r>
              <a:rPr lang="ja-JP" altLang="en-US" sz="2800" smtClean="0"/>
              <a:t>年</a:t>
            </a:r>
            <a:r>
              <a:rPr lang="en-US" altLang="ja-JP" sz="2800" dirty="0" smtClean="0"/>
              <a:t>)</a:t>
            </a:r>
            <a:r>
              <a:rPr lang="ja-JP" altLang="en-US" sz="2800" smtClean="0"/>
              <a:t>→</a:t>
            </a:r>
            <a:r>
              <a:rPr lang="en-US" altLang="ja-JP" sz="2800" dirty="0" smtClean="0"/>
              <a:t>2.47</a:t>
            </a:r>
            <a:r>
              <a:rPr lang="ja-JP" altLang="en-US" sz="2800" smtClean="0"/>
              <a:t>人</a:t>
            </a:r>
            <a:r>
              <a:rPr lang="en-US" altLang="ja-JP" sz="2800" dirty="0" smtClean="0"/>
              <a:t>(2007</a:t>
            </a:r>
            <a:r>
              <a:rPr lang="ja-JP" altLang="en-US" sz="2800" smtClean="0"/>
              <a:t>年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smtClean="0"/>
              <a:t>一人ぐらし／</a:t>
            </a:r>
            <a:r>
              <a:rPr lang="en-US" altLang="ja-JP" sz="2800" dirty="0" smtClean="0"/>
              <a:t>5.3% in 1960</a:t>
            </a:r>
            <a:r>
              <a:rPr lang="ja-JP" altLang="en-US" sz="2800" smtClean="0"/>
              <a:t>→</a:t>
            </a:r>
            <a:r>
              <a:rPr lang="en-US" altLang="ja-JP" sz="2800" dirty="0" smtClean="0"/>
              <a:t>29% in 2005</a:t>
            </a:r>
            <a:r>
              <a:rPr lang="ja-JP" altLang="en-US" sz="2800" smtClean="0"/>
              <a:t>年</a:t>
            </a:r>
            <a:endParaRPr lang="en-US" altLang="ja-JP" sz="2800" dirty="0" smtClean="0"/>
          </a:p>
          <a:p>
            <a:r>
              <a:rPr lang="ja-JP" altLang="en-US" sz="2800" smtClean="0"/>
              <a:t>子供の数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かず</a:t>
            </a:r>
            <a:r>
              <a:rPr lang="en-US" altLang="ja-JP" sz="2800" dirty="0" smtClean="0"/>
              <a:t>)</a:t>
            </a:r>
            <a:r>
              <a:rPr lang="ja-JP" altLang="en-US" sz="2800" smtClean="0"/>
              <a:t>／</a:t>
            </a:r>
            <a:r>
              <a:rPr lang="en-US" altLang="ja-JP" sz="2800" dirty="0" smtClean="0"/>
              <a:t>1.25</a:t>
            </a:r>
            <a:r>
              <a:rPr lang="ja-JP" altLang="en-US" sz="2800" smtClean="0"/>
              <a:t>人</a:t>
            </a:r>
            <a:r>
              <a:rPr lang="en-US" altLang="ja-JP" sz="2800" dirty="0" smtClean="0"/>
              <a:t>(2005</a:t>
            </a:r>
            <a:r>
              <a:rPr lang="ja-JP" altLang="en-US" sz="2800" smtClean="0"/>
              <a:t>年</a:t>
            </a:r>
            <a:r>
              <a:rPr lang="en-US" altLang="ja-JP" sz="2800" dirty="0" smtClean="0"/>
              <a:t>)=lowest since 1898</a:t>
            </a:r>
          </a:p>
          <a:p>
            <a:r>
              <a:rPr lang="ja-JP" altLang="en-US" sz="2800" smtClean="0"/>
              <a:t>生まれる子供の数／</a:t>
            </a:r>
            <a:r>
              <a:rPr lang="en-US" altLang="ja-JP" sz="2800" dirty="0" smtClean="0"/>
              <a:t>1.32</a:t>
            </a:r>
            <a:r>
              <a:rPr lang="ja-JP" altLang="en-US" sz="2800" smtClean="0"/>
              <a:t>人</a:t>
            </a:r>
            <a:r>
              <a:rPr lang="en-US" altLang="ja-JP" sz="2800" dirty="0" smtClean="0"/>
              <a:t> in 2007</a:t>
            </a:r>
            <a:r>
              <a:rPr lang="ja-JP" altLang="en-US" sz="2800" smtClean="0"/>
              <a:t>年</a:t>
            </a:r>
            <a:endParaRPr lang="en-US" sz="2800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B6D-3A31-44A3-ABE3-A0ED28FF7B09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家族構成</a:t>
            </a:r>
            <a:r>
              <a:rPr lang="en-US" altLang="ja-JP" dirty="0" smtClean="0"/>
              <a:t>(</a:t>
            </a:r>
            <a:r>
              <a:rPr lang="ja-JP" altLang="en-US" smtClean="0"/>
              <a:t>こうせい</a:t>
            </a:r>
            <a:r>
              <a:rPr lang="en-US" altLang="ja-JP" dirty="0" smtClean="0"/>
              <a:t>)</a:t>
            </a:r>
            <a:r>
              <a:rPr lang="ja-JP" altLang="en-US" smtClean="0"/>
              <a:t>の変化</a:t>
            </a:r>
            <a:r>
              <a:rPr lang="en-US" altLang="ja-JP" dirty="0" smtClean="0"/>
              <a:t>(</a:t>
            </a:r>
            <a:r>
              <a:rPr lang="ja-JP" altLang="en-US" smtClean="0"/>
              <a:t>へんか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3B6D-3A31-44A3-ABE3-A0ED28FF7B09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38915" name="Picture 3" descr="http://i143.photobucket.com/albums/r147/Nitajk/Divorcerate2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810" y="1787820"/>
            <a:ext cx="2760428" cy="4303584"/>
          </a:xfrm>
          <a:prstGeom prst="rect">
            <a:avLst/>
          </a:prstGeom>
          <a:noFill/>
        </p:spPr>
      </p:pic>
      <p:pic>
        <p:nvPicPr>
          <p:cNvPr id="38914" name="Picture 2" descr="http://i143.photobucket.com/albums/r147/Nitajk/divorcerate1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598" y="1746914"/>
            <a:ext cx="2811140" cy="4344490"/>
          </a:xfrm>
          <a:prstGeom prst="rect">
            <a:avLst/>
          </a:prstGeom>
          <a:noFill/>
        </p:spPr>
      </p:pic>
      <p:pic>
        <p:nvPicPr>
          <p:cNvPr id="38917" name="Picture 5" descr="http://i143.photobucket.com/albums/r147/Nitajk/Divorcerate3_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8788" y="1592336"/>
            <a:ext cx="2504364" cy="44990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92323" y="6247166"/>
            <a:ext cx="6550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http://nitawriter.wordpress.com/2007/04/04/divorce-rates-of-the-world/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りこんする人の数</a:t>
            </a:r>
            <a:r>
              <a:rPr lang="en-US" altLang="ja-JP" dirty="0" smtClean="0"/>
              <a:t>(</a:t>
            </a:r>
            <a:r>
              <a:rPr lang="ja-JP" altLang="en-US" smtClean="0"/>
              <a:t>かず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smtClean="0"/>
              <a:t>第三課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smtClean="0"/>
              <a:t>将来のために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700" dirty="0" smtClean="0"/>
              <a:t>Preparing for the Future</a:t>
            </a:r>
            <a:endParaRPr lang="en-US" sz="2700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59" y="2677964"/>
            <a:ext cx="3789336" cy="28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312" y="2498842"/>
            <a:ext cx="2982779" cy="32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0443-F26F-4617-BA98-470BA84CFEA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バブル経済</a:t>
            </a:r>
            <a:r>
              <a:rPr lang="en-US" altLang="ja-JP" dirty="0" smtClean="0"/>
              <a:t>(</a:t>
            </a:r>
            <a:r>
              <a:rPr lang="ja-JP" altLang="en-US" smtClean="0"/>
              <a:t>けいざい</a:t>
            </a:r>
            <a:r>
              <a:rPr lang="en-US" altLang="ja-JP" dirty="0" smtClean="0"/>
              <a:t>)</a:t>
            </a:r>
            <a:endParaRPr lang="ja-JP" alt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234" y="4781550"/>
            <a:ext cx="2397331" cy="17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10721" y="4312694"/>
            <a:ext cx="339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モータースポーツ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58838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7328" y="21994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smtClean="0"/>
              <a:t>海外旅行</a:t>
            </a:r>
            <a:endParaRPr lang="en-US" sz="28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7973" y="2022051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3486" y="1514854"/>
            <a:ext cx="456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こうきゅう</a:t>
            </a:r>
            <a:r>
              <a:rPr lang="en-US" altLang="ja-JP" sz="2800" dirty="0" smtClean="0"/>
              <a:t>(expensive)</a:t>
            </a:r>
            <a:r>
              <a:rPr lang="ja-JP" altLang="en-US" sz="2800" smtClean="0"/>
              <a:t>ホテル</a:t>
            </a:r>
            <a:endParaRPr lang="en-US" sz="28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819316"/>
            <a:ext cx="21336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73501" y="2367569"/>
            <a:ext cx="337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ごうかな</a:t>
            </a:r>
            <a:r>
              <a:rPr lang="en-US" altLang="ja-JP" sz="2800" dirty="0" smtClean="0"/>
              <a:t>(luxury)</a:t>
            </a:r>
            <a:r>
              <a:rPr lang="ja-JP" altLang="en-US" sz="2800" smtClean="0"/>
              <a:t>電車</a:t>
            </a:r>
            <a:endParaRPr lang="en-US" sz="2800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6711" y="5174384"/>
            <a:ext cx="915770" cy="11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2565" y="1623799"/>
            <a:ext cx="600087" cy="74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284" y="1446426"/>
            <a:ext cx="600087" cy="74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バブル崩壊</a:t>
            </a:r>
            <a:r>
              <a:rPr lang="en-US" altLang="ja-JP" dirty="0" smtClean="0"/>
              <a:t>(</a:t>
            </a:r>
            <a:r>
              <a:rPr lang="ja-JP" altLang="en-US" smtClean="0"/>
              <a:t>ほうかい</a:t>
            </a:r>
            <a:r>
              <a:rPr lang="en-US" altLang="ja-JP" dirty="0" smtClean="0"/>
              <a:t>=burst)</a:t>
            </a:r>
            <a:endParaRPr lang="ja-JP" alt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192" y="1852466"/>
            <a:ext cx="2337393" cy="233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33850" y="1597819"/>
            <a:ext cx="138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リストラ</a:t>
            </a:r>
            <a:endParaRPr lang="en-US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2" y="2380109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182983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しゅうしょくできない人たち</a:t>
            </a:r>
            <a:endParaRPr lang="en-US" altLang="ja-JP" sz="28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4062" y="4862011"/>
            <a:ext cx="2116897" cy="18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6042" y="4338791"/>
            <a:ext cx="335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しゃっきん</a:t>
            </a:r>
            <a:r>
              <a:rPr lang="en-US" altLang="ja-JP" sz="2800" dirty="0" smtClean="0"/>
              <a:t>(=debt)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307" y="4401773"/>
            <a:ext cx="407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はけん社員</a:t>
            </a:r>
            <a:r>
              <a:rPr lang="en-US" altLang="ja-JP" sz="2800" dirty="0" smtClean="0"/>
              <a:t>(=temp staff)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195" y="5104263"/>
            <a:ext cx="1626549" cy="141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9556" y="4981431"/>
            <a:ext cx="1842444" cy="18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D9A1-39FF-4BE3-A9C6-54850AB4EBAF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日本の会社のシステム</a:t>
            </a:r>
            <a:endParaRPr lang="ja-JP" alt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9" y="3380720"/>
            <a:ext cx="2181936" cy="218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9778" y="5562656"/>
            <a:ext cx="451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年功序列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ねんこうじょれつ</a:t>
            </a:r>
            <a:r>
              <a:rPr lang="en-US" altLang="ja-JP" sz="2800" dirty="0" smtClean="0"/>
              <a:t>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906" y="2629611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19767" y="1995450"/>
            <a:ext cx="451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終身雇用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しゅうしんこよう</a:t>
            </a:r>
            <a:r>
              <a:rPr lang="en-US" altLang="ja-JP" sz="2800" dirty="0" smtClean="0"/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8424" y="3408016"/>
            <a:ext cx="2142699" cy="1588"/>
          </a:xfrm>
          <a:prstGeom prst="straightConnector1">
            <a:avLst/>
          </a:prstGeom>
          <a:ln w="349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99720">
            <a:off x="854692" y="1818282"/>
            <a:ext cx="941696" cy="140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4194">
            <a:off x="7232533" y="4339049"/>
            <a:ext cx="941696" cy="140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4E2-9860-EC43-8E7F-A50CC187AF90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31075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57437"/>
            <a:ext cx="3886200" cy="2824163"/>
          </a:xfrm>
          <a:prstGeom prst="rect">
            <a:avLst/>
          </a:prstGeom>
          <a:noFill/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46583" y="51816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FF0000"/>
                </a:solidFill>
              </a:rPr>
              <a:t>寝る</a:t>
            </a:r>
            <a:r>
              <a:rPr lang="ja-JP" altLang="en-US" sz="3200" smtClean="0">
                <a:solidFill>
                  <a:srgbClr val="FF0000"/>
                </a:solidFill>
              </a:rPr>
              <a:t>前に</a:t>
            </a:r>
            <a:r>
              <a:rPr lang="ja-JP" altLang="en-US" sz="3200" smtClean="0"/>
              <a:t>、本</a:t>
            </a:r>
            <a:r>
              <a:rPr lang="ja-JP" altLang="en-US" sz="3200"/>
              <a:t>を読みます。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371600" y="162502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/>
              <a:t>本を読みます。それから</a:t>
            </a:r>
            <a:r>
              <a:rPr lang="ja-JP" altLang="en-US" sz="3200" smtClean="0"/>
              <a:t>、寝ま</a:t>
            </a:r>
            <a:r>
              <a:rPr lang="ja-JP" altLang="en-US" sz="3200"/>
              <a:t>す。</a:t>
            </a:r>
            <a:endParaRPr lang="ja-JP" altLang="en-US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1430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ＭＳ Ｐゴシック" pitchFamily="-105" charset="-128"/>
                <a:ea typeface="ヒラギノ角ゴ Pro W3" pitchFamily="-105" charset="-128"/>
                <a:cs typeface="ヒラギノ角ゴ Pro W3" pitchFamily="-105" charset="-128"/>
              </a:rPr>
              <a:t>(present plain)</a:t>
            </a:r>
            <a:r>
              <a:rPr lang="en-US" dirty="0" err="1" smtClean="0">
                <a:latin typeface="ＭＳ Ｐゴシック" pitchFamily="-105" charset="-128"/>
                <a:ea typeface="ヒラギノ角ゴ Pro W3" pitchFamily="-105" charset="-128"/>
                <a:cs typeface="ヒラギノ角ゴ Pro W3" pitchFamily="-105" charset="-128"/>
              </a:rPr>
              <a:t>前（に</a:t>
            </a:r>
            <a:r>
              <a:rPr lang="en-US" dirty="0" smtClean="0">
                <a:latin typeface="ＭＳ Ｐゴシック" pitchFamily="-105" charset="-128"/>
                <a:ea typeface="ヒラギノ角ゴ Pro W3" pitchFamily="-105" charset="-128"/>
                <a:cs typeface="ヒラギノ角ゴ Pro W3" pitchFamily="-105" charset="-128"/>
              </a:rPr>
              <a:t>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6F3F-9769-C844-BB25-3258F9EDC28F}" type="slidenum">
              <a:rPr lang="en-US" altLang="ja-JP"/>
              <a:pPr/>
              <a:t>25</a:t>
            </a:fld>
            <a:endParaRPr lang="en-US" altLang="ja-JP"/>
          </a:p>
        </p:txBody>
      </p:sp>
      <p:pic>
        <p:nvPicPr>
          <p:cNvPr id="157699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5129" y="2269523"/>
            <a:ext cx="4708071" cy="3429147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63290" y="5771575"/>
            <a:ext cx="8523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latin typeface="+mn-ea"/>
              </a:rPr>
              <a:t>ひらがなを</a:t>
            </a:r>
            <a:r>
              <a:rPr lang="ja-JP" altLang="en-US" sz="3200">
                <a:solidFill>
                  <a:srgbClr val="FF0000"/>
                </a:solidFill>
                <a:latin typeface="+mn-ea"/>
              </a:rPr>
              <a:t>勉強した後で</a:t>
            </a:r>
            <a:r>
              <a:rPr lang="ja-JP" altLang="en-US" sz="3200">
                <a:latin typeface="+mn-ea"/>
              </a:rPr>
              <a:t>、カタカナを勉強しました。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0620" y="1587695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smtClean="0"/>
              <a:t>ひらがなを勉強しました。それからカタカナを勉強しました。</a:t>
            </a:r>
            <a:endParaRPr lang="ja-JP" altLang="en-US" sz="2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ＭＳ Ｐゴシック" pitchFamily="-105" charset="-128"/>
                <a:ea typeface="ヒラギノ角ゴ Pro W3" pitchFamily="-105" charset="-128"/>
                <a:cs typeface="ヒラギノ角ゴ Pro W3" pitchFamily="-105" charset="-128"/>
              </a:rPr>
              <a:t>(past plain)</a:t>
            </a:r>
            <a:r>
              <a:rPr lang="ja-JP" altLang="en-US" smtClean="0">
                <a:latin typeface="ＭＳ Ｐゴシック" pitchFamily="-105" charset="-128"/>
                <a:ea typeface="ヒラギノ角ゴ Pro W3" pitchFamily="-105" charset="-128"/>
                <a:cs typeface="ヒラギノ角ゴ Pro W3" pitchFamily="-105" charset="-128"/>
              </a:rPr>
              <a:t>後で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～前（に）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1867-6C56-4F1D-B5C6-CFFD7207A91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637" y="1560434"/>
            <a:ext cx="7916163" cy="10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22" y="2924345"/>
            <a:ext cx="8611166" cy="18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～前（に）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form should be noun+</a:t>
            </a:r>
            <a:r>
              <a:rPr lang="ja-JP" altLang="en-US" sz="2800" smtClean="0"/>
              <a:t>の</a:t>
            </a:r>
            <a:r>
              <a:rPr lang="en-US" sz="2800" dirty="0" smtClean="0"/>
              <a:t>+</a:t>
            </a:r>
            <a:r>
              <a:rPr lang="ja-JP" altLang="en-US" sz="2800" smtClean="0"/>
              <a:t>前</a:t>
            </a:r>
            <a:r>
              <a:rPr lang="en-US" altLang="ja-JP" sz="2800" dirty="0" smtClean="0"/>
              <a:t> or the dictionary  form of verb+</a:t>
            </a:r>
            <a:r>
              <a:rPr lang="ja-JP" altLang="en-US" sz="2800" smtClean="0"/>
              <a:t>前</a:t>
            </a:r>
            <a:r>
              <a:rPr lang="en-US" altLang="ja-JP" sz="2800" dirty="0" smtClean="0"/>
              <a:t>. Since the event in the </a:t>
            </a:r>
            <a:r>
              <a:rPr lang="ja-JP" altLang="en-US" sz="2800" smtClean="0"/>
              <a:t>前</a:t>
            </a:r>
            <a:r>
              <a:rPr lang="en-US" altLang="ja-JP" sz="2800" dirty="0" smtClean="0"/>
              <a:t>clause cannot be completed until after the event in the main clause, the verb preceding </a:t>
            </a:r>
            <a:r>
              <a:rPr lang="ja-JP" altLang="en-US" sz="2800" smtClean="0"/>
              <a:t>前</a:t>
            </a:r>
            <a:r>
              <a:rPr lang="en-US" altLang="ja-JP" sz="2800" dirty="0" smtClean="0"/>
              <a:t> must be in the present form.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81220" y="2057403"/>
            <a:ext cx="18031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1171" y="3347634"/>
            <a:ext cx="52695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50" y="4019479"/>
            <a:ext cx="8411786" cy="22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6115004" y="2057403"/>
            <a:ext cx="19337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7055" y="2490105"/>
            <a:ext cx="24819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415" y="3788229"/>
            <a:ext cx="19957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～前（に）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the subject of the </a:t>
            </a:r>
            <a:r>
              <a:rPr lang="ja-JP" altLang="en-US" sz="2800" smtClean="0"/>
              <a:t>前</a:t>
            </a:r>
            <a:r>
              <a:rPr lang="en-US" altLang="ja-JP" sz="2800" dirty="0" smtClean="0"/>
              <a:t>clause is different from the main clause, it must be marked with the particle </a:t>
            </a:r>
            <a:r>
              <a:rPr lang="ja-JP" altLang="en-US" sz="2800" smtClean="0"/>
              <a:t>が</a:t>
            </a:r>
            <a:r>
              <a:rPr lang="en-US" altLang="ja-JP" sz="2800" dirty="0" smtClean="0"/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en-US" sz="2800" dirty="0" smtClean="0"/>
          </a:p>
          <a:p>
            <a:endParaRPr lang="en-US" altLang="ja-JP" sz="2800" dirty="0" smtClean="0"/>
          </a:p>
          <a:p>
            <a:r>
              <a:rPr lang="ja-JP" altLang="en-US" sz="2800" smtClean="0"/>
              <a:t>前に</a:t>
            </a:r>
            <a:r>
              <a:rPr lang="en-US" altLang="ja-JP" sz="2800" dirty="0" smtClean="0"/>
              <a:t>can also be used as an independent expression.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660" y="2839899"/>
            <a:ext cx="5524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162" y="4829109"/>
            <a:ext cx="6267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/>
        </p:nvSpPr>
        <p:spPr>
          <a:xfrm>
            <a:off x="1611825" y="2839899"/>
            <a:ext cx="449451" cy="476738"/>
          </a:xfrm>
          <a:prstGeom prst="donut">
            <a:avLst>
              <a:gd name="adj" fmla="val 2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59079" y="5315918"/>
            <a:ext cx="4959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smtClean="0"/>
              <a:t>～後（で）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1867-6C56-4F1D-B5C6-CFFD7207A91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79" y="1516887"/>
            <a:ext cx="8686800" cy="1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5444"/>
            <a:ext cx="9120188" cy="11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264279"/>
            <a:ext cx="823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smtClean="0"/>
              <a:t>クラスの後は、家に帰ります。</a:t>
            </a:r>
            <a:r>
              <a:rPr lang="en-US" altLang="ja-JP" sz="2400" b="1" dirty="0" smtClean="0"/>
              <a:t>		</a:t>
            </a:r>
            <a:r>
              <a:rPr lang="ja-JP" altLang="en-US" sz="2400" b="1" smtClean="0"/>
              <a:t>　</a:t>
            </a:r>
            <a:r>
              <a:rPr lang="en-US" altLang="ja-JP" sz="2400" b="1" dirty="0" smtClean="0"/>
              <a:t>I will go home after class.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～後（で）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Since the completion of the event in the </a:t>
            </a:r>
            <a:r>
              <a:rPr lang="ja-JP" altLang="en-US" sz="2800" smtClean="0"/>
              <a:t>後</a:t>
            </a:r>
            <a:r>
              <a:rPr lang="en-US" altLang="ja-JP" sz="2800" dirty="0" smtClean="0"/>
              <a:t>clause is necessary for the performance of the event in the main clause, the verb in the </a:t>
            </a:r>
            <a:r>
              <a:rPr lang="ja-JP" altLang="en-US" sz="2800" smtClean="0"/>
              <a:t>後</a:t>
            </a:r>
            <a:r>
              <a:rPr lang="en-US" altLang="ja-JP" sz="2800" dirty="0" smtClean="0"/>
              <a:t>clause must be in the past tense.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28" y="3762671"/>
            <a:ext cx="8722075" cy="116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66634" y="2930852"/>
            <a:ext cx="56262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024" y="3363686"/>
            <a:ext cx="16329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741" y="4801993"/>
            <a:ext cx="4343157" cy="4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704" y="2869621"/>
            <a:ext cx="8846060" cy="6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～後（で）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the subject of the </a:t>
            </a:r>
            <a:r>
              <a:rPr lang="ja-JP" altLang="en-US" sz="2800" smtClean="0"/>
              <a:t>後で</a:t>
            </a:r>
            <a:r>
              <a:rPr lang="en-US" altLang="ja-JP" sz="2800" dirty="0" smtClean="0"/>
              <a:t> clause is different from the main clause, it must be marked with the particle </a:t>
            </a:r>
            <a:r>
              <a:rPr lang="ja-JP" altLang="en-US" sz="2800" smtClean="0"/>
              <a:t>が</a:t>
            </a:r>
            <a:r>
              <a:rPr lang="en-US" altLang="ja-JP" sz="2800" dirty="0" smtClean="0"/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endParaRPr lang="en-US" sz="2800" dirty="0" smtClean="0"/>
          </a:p>
          <a:p>
            <a:endParaRPr lang="en-US" altLang="ja-JP" sz="2800" dirty="0" smtClean="0"/>
          </a:p>
          <a:p>
            <a:r>
              <a:rPr lang="ja-JP" altLang="en-US" sz="2800" smtClean="0"/>
              <a:t>後で</a:t>
            </a:r>
            <a:r>
              <a:rPr lang="en-US" altLang="ja-JP" sz="2800" dirty="0" smtClean="0"/>
              <a:t> can be used independently, with no clause.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Donut 14"/>
          <p:cNvSpPr/>
          <p:nvPr/>
        </p:nvSpPr>
        <p:spPr>
          <a:xfrm>
            <a:off x="2030271" y="2808903"/>
            <a:ext cx="449451" cy="476738"/>
          </a:xfrm>
          <a:prstGeom prst="donut">
            <a:avLst>
              <a:gd name="adj" fmla="val 2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5753" y="5238428"/>
            <a:ext cx="4959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/>
              <a:t>Talking about preparations using </a:t>
            </a:r>
            <a:r>
              <a:rPr lang="ja-JP" altLang="en-US" sz="2400" smtClean="0"/>
              <a:t>～ておく</a:t>
            </a:r>
            <a:r>
              <a:rPr lang="en-US" altLang="ja-JP" sz="2400" dirty="0" smtClean="0"/>
              <a:t>; expressing completion, regret, and the realization that a mistake was made using </a:t>
            </a:r>
            <a:r>
              <a:rPr lang="ja-JP" altLang="en-US" sz="2400" smtClean="0"/>
              <a:t>～てしまう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1867-6C56-4F1D-B5C6-CFFD7207A91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4011883" y="2891644"/>
            <a:ext cx="728420" cy="85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7" y="1928086"/>
            <a:ext cx="2886960" cy="220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32011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457198" y="4773478"/>
            <a:ext cx="8229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友だちが来る前に、へやを</a:t>
            </a:r>
            <a:r>
              <a:rPr lang="ja-JP" altLang="en-US" sz="3200" u="sng" smtClean="0">
                <a:solidFill>
                  <a:srgbClr val="FF0000"/>
                </a:solidFill>
              </a:rPr>
              <a:t>そうじしておきます</a:t>
            </a:r>
            <a:r>
              <a:rPr lang="ja-JP" altLang="en-US" sz="3200" smtClean="0"/>
              <a:t>。</a:t>
            </a:r>
            <a:endParaRPr lang="en-US" altLang="ja-JP" sz="3200" dirty="0" smtClean="0"/>
          </a:p>
          <a:p>
            <a:r>
              <a:rPr lang="en-US" sz="2800" dirty="0" smtClean="0"/>
              <a:t>I’ll clean my room (in advance) before my friends come over.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864" y="1627498"/>
            <a:ext cx="5983149" cy="48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15791" y="1993692"/>
            <a:ext cx="734517" cy="184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7980" y="1933732"/>
            <a:ext cx="738664" cy="2083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mtClean="0"/>
              <a:t>これはとてもだいじだよ。それでね・・・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9706" y="1993692"/>
            <a:ext cx="734517" cy="155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55559" y="1993691"/>
            <a:ext cx="738664" cy="15589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mtClean="0"/>
              <a:t>あ、ちょっとまって下さい。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 rot="5400000" flipH="1" flipV="1">
            <a:off x="115019" y="2160805"/>
            <a:ext cx="2049905" cy="780921"/>
          </a:xfrm>
          <a:prstGeom prst="wedgeRoundRectCallout">
            <a:avLst>
              <a:gd name="adj1" fmla="val -22597"/>
              <a:gd name="adj2" fmla="val 16241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1766" y="1587611"/>
            <a:ext cx="738664" cy="19870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b="1" smtClean="0"/>
              <a:t>わすれないように、</a:t>
            </a:r>
            <a:endParaRPr lang="en-US" altLang="ja-JP" b="1" dirty="0" smtClean="0"/>
          </a:p>
          <a:p>
            <a:r>
              <a:rPr lang="ja-JP" altLang="en-US" b="1" smtClean="0"/>
              <a:t>ノートに書きます。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865408" y="3706850"/>
            <a:ext cx="522850" cy="391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 rot="5400000" flipH="1" flipV="1">
            <a:off x="-174479" y="5104102"/>
            <a:ext cx="2628900" cy="780919"/>
          </a:xfrm>
          <a:prstGeom prst="wedgeRoundRectCallout">
            <a:avLst>
              <a:gd name="adj1" fmla="val 55465"/>
              <a:gd name="adj2" fmla="val 137321"/>
              <a:gd name="adj3" fmla="val 16667"/>
            </a:avLst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766" y="4241411"/>
            <a:ext cx="738664" cy="25737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b="1" smtClean="0"/>
              <a:t>わすれないように、</a:t>
            </a:r>
            <a:endParaRPr lang="en-US" altLang="ja-JP" b="1" dirty="0" smtClean="0"/>
          </a:p>
          <a:p>
            <a:r>
              <a:rPr lang="ja-JP" altLang="en-US" b="1" smtClean="0"/>
              <a:t>ノートに</a:t>
            </a:r>
            <a:r>
              <a:rPr lang="ja-JP" altLang="en-US" b="1" u="sng" smtClean="0">
                <a:solidFill>
                  <a:srgbClr val="FF0000"/>
                </a:solidFill>
              </a:rPr>
              <a:t>書いておきます</a:t>
            </a:r>
            <a:r>
              <a:rPr lang="ja-JP" altLang="en-US" b="1" smtClean="0">
                <a:solidFill>
                  <a:srgbClr val="FF0000"/>
                </a:solidFill>
              </a:rPr>
              <a:t>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/>
              <a:t>Talking about preparations using </a:t>
            </a:r>
            <a:r>
              <a:rPr lang="ja-JP" altLang="en-US" sz="2400" smtClean="0"/>
              <a:t>～ておく</a:t>
            </a:r>
            <a:r>
              <a:rPr lang="en-US" altLang="ja-JP" sz="2400" dirty="0" smtClean="0"/>
              <a:t>; expressing completion, regret, and the realization that a mistake was made using </a:t>
            </a:r>
            <a:r>
              <a:rPr lang="ja-JP" altLang="en-US" sz="2400" smtClean="0"/>
              <a:t>～てしまう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ja-JP" altLang="en-US" smtClean="0"/>
              <a:t>て</a:t>
            </a:r>
            <a:r>
              <a:rPr lang="en-US" altLang="ja-JP" dirty="0" smtClean="0"/>
              <a:t>-form of verbs can be combined with many types of auxiliary verbs.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e.x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～ておく</a:t>
            </a:r>
            <a:r>
              <a:rPr lang="en-US" altLang="ja-JP" dirty="0" smtClean="0"/>
              <a:t>(do</a:t>
            </a:r>
            <a:r>
              <a:rPr lang="ja-JP" altLang="en-US" smtClean="0"/>
              <a:t> ～ </a:t>
            </a:r>
            <a:r>
              <a:rPr lang="en-US" altLang="ja-JP" dirty="0" smtClean="0"/>
              <a:t>in advance)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～てしまう</a:t>
            </a:r>
            <a:r>
              <a:rPr lang="en-US" altLang="ja-JP" dirty="0" smtClean="0"/>
              <a:t>(finish doing</a:t>
            </a:r>
            <a:r>
              <a:rPr lang="ja-JP" altLang="en-US" smtClean="0"/>
              <a:t>～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～てある</a:t>
            </a:r>
            <a:r>
              <a:rPr lang="en-US" altLang="ja-JP" dirty="0" smtClean="0"/>
              <a:t>(has been done)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～てみる</a:t>
            </a:r>
            <a:r>
              <a:rPr lang="en-US" altLang="ja-JP" dirty="0" smtClean="0"/>
              <a:t>(try doing</a:t>
            </a:r>
            <a:r>
              <a:rPr lang="ja-JP" altLang="en-US" smtClean="0"/>
              <a:t>～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ja-JP" altLang="en-US" smtClean="0"/>
              <a:t>～てはいけない</a:t>
            </a:r>
            <a:r>
              <a:rPr lang="en-US" altLang="ja-JP" dirty="0" smtClean="0"/>
              <a:t>(must not do)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331698" y="3575957"/>
            <a:ext cx="12349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6640" y="4147457"/>
            <a:ext cx="16999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6640" y="4686300"/>
            <a:ext cx="16999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sz="2400" dirty="0" smtClean="0"/>
              <a:t>Talking about preparations using </a:t>
            </a:r>
            <a:r>
              <a:rPr lang="ja-JP" altLang="en-US" sz="2400" smtClean="0"/>
              <a:t>～ておく</a:t>
            </a:r>
            <a:r>
              <a:rPr lang="en-US" altLang="ja-JP" sz="2400" dirty="0" smtClean="0"/>
              <a:t>; expressing completion, regret, and the realization that a mistake was made using </a:t>
            </a:r>
            <a:r>
              <a:rPr lang="ja-JP" altLang="en-US" sz="2400" smtClean="0"/>
              <a:t>～てしまう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3200" dirty="0" smtClean="0"/>
              <a:t>A. Talking about preparations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～ておく</a:t>
            </a:r>
            <a:r>
              <a:rPr lang="en-US" altLang="ja-JP" sz="3200" dirty="0" smtClean="0"/>
              <a:t>, do</a:t>
            </a:r>
            <a:r>
              <a:rPr lang="ja-JP" altLang="en-US" sz="3200" smtClean="0"/>
              <a:t>～</a:t>
            </a:r>
            <a:r>
              <a:rPr lang="en-US" altLang="ja-JP" sz="3200" dirty="0" smtClean="0"/>
              <a:t>in advance</a:t>
            </a:r>
            <a:endParaRPr lang="en-US" sz="3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81" y="3363132"/>
            <a:ext cx="7927891" cy="335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718" y="1557178"/>
            <a:ext cx="8547315" cy="15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1949156" y="6581993"/>
            <a:ext cx="4959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16929" y="1894115"/>
            <a:ext cx="3429000" cy="47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718" y="2095503"/>
            <a:ext cx="4632780" cy="27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55421"/>
            <a:ext cx="9144000" cy="4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930539" y="2989120"/>
            <a:ext cx="45719" cy="321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64" y="4613549"/>
            <a:ext cx="5455403" cy="207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58" y="1537339"/>
            <a:ext cx="6888997" cy="288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3200" dirty="0" smtClean="0"/>
              <a:t>A. Talking about preparations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～ておく</a:t>
            </a:r>
            <a:r>
              <a:rPr lang="en-US" altLang="ja-JP" sz="3200" dirty="0" smtClean="0"/>
              <a:t>, do</a:t>
            </a:r>
            <a:r>
              <a:rPr lang="ja-JP" altLang="en-US" sz="3200" smtClean="0"/>
              <a:t>～</a:t>
            </a:r>
            <a:r>
              <a:rPr lang="en-US" altLang="ja-JP" sz="3200" dirty="0" smtClean="0"/>
              <a:t>in advance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469824" cy="4525963"/>
          </a:xfrm>
        </p:spPr>
        <p:txBody>
          <a:bodyPr>
            <a:normAutofit/>
          </a:bodyPr>
          <a:lstStyle/>
          <a:p>
            <a:r>
              <a:rPr lang="ja-JP" altLang="en-US" sz="2800" smtClean="0">
                <a:solidFill>
                  <a:srgbClr val="FF0000"/>
                </a:solidFill>
              </a:rPr>
              <a:t>～ておく</a:t>
            </a:r>
            <a:r>
              <a:rPr lang="en-US" altLang="ja-JP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do</a:t>
            </a:r>
            <a:r>
              <a:rPr lang="ja-JP" altLang="en-US" sz="2800" smtClean="0">
                <a:solidFill>
                  <a:srgbClr val="FF0000"/>
                </a:solidFill>
              </a:rPr>
              <a:t>～</a:t>
            </a:r>
            <a:r>
              <a:rPr lang="en-US" altLang="ja-JP" sz="2800" dirty="0" smtClean="0">
                <a:solidFill>
                  <a:srgbClr val="FF0000"/>
                </a:solidFill>
              </a:rPr>
              <a:t>in advance, do</a:t>
            </a:r>
            <a:r>
              <a:rPr lang="ja-JP" altLang="en-US" sz="2800" smtClean="0">
                <a:solidFill>
                  <a:srgbClr val="FF0000"/>
                </a:solidFill>
              </a:rPr>
              <a:t>～</a:t>
            </a:r>
            <a:r>
              <a:rPr lang="en-US" altLang="ja-JP" sz="2800" dirty="0" smtClean="0">
                <a:solidFill>
                  <a:srgbClr val="FF0000"/>
                </a:solidFill>
              </a:rPr>
              <a:t>as a preparation)</a:t>
            </a:r>
          </a:p>
          <a:p>
            <a:pPr>
              <a:buNone/>
            </a:pPr>
            <a:r>
              <a:rPr lang="en-US" altLang="ja-JP" sz="2800" dirty="0" smtClean="0"/>
              <a:t>		</a:t>
            </a:r>
            <a:r>
              <a:rPr lang="ja-JP" altLang="en-US" sz="2800" smtClean="0"/>
              <a:t>友だちが来る前に、へやをそうじしておきます。</a:t>
            </a:r>
            <a:endParaRPr lang="en-US" altLang="ja-JP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smtClean="0">
                <a:solidFill>
                  <a:srgbClr val="FF0000"/>
                </a:solidFill>
              </a:rPr>
              <a:t>～ておく</a:t>
            </a:r>
            <a:r>
              <a:rPr lang="en-US" altLang="ja-JP" sz="2800" dirty="0" smtClean="0">
                <a:solidFill>
                  <a:srgbClr val="FF0000"/>
                </a:solidFill>
              </a:rPr>
              <a:t>/</a:t>
            </a:r>
            <a:r>
              <a:rPr lang="ja-JP" altLang="en-US" sz="2800" smtClean="0">
                <a:solidFill>
                  <a:srgbClr val="FF0000"/>
                </a:solidFill>
              </a:rPr>
              <a:t>～でおく</a:t>
            </a:r>
            <a:r>
              <a:rPr lang="en-US" altLang="ja-JP" sz="2800" dirty="0" smtClean="0">
                <a:solidFill>
                  <a:srgbClr val="FF0000"/>
                </a:solidFill>
              </a:rPr>
              <a:t>becomes</a:t>
            </a:r>
            <a:r>
              <a:rPr lang="ja-JP" altLang="en-US" sz="2800" smtClean="0">
                <a:solidFill>
                  <a:srgbClr val="FF0000"/>
                </a:solidFill>
              </a:rPr>
              <a:t>～とく</a:t>
            </a:r>
            <a:r>
              <a:rPr lang="en-US" altLang="ja-JP" sz="2800" dirty="0" smtClean="0">
                <a:solidFill>
                  <a:srgbClr val="FF0000"/>
                </a:solidFill>
              </a:rPr>
              <a:t>/</a:t>
            </a:r>
            <a:r>
              <a:rPr lang="ja-JP" altLang="en-US" sz="2800" smtClean="0">
                <a:solidFill>
                  <a:srgbClr val="FF0000"/>
                </a:solidFill>
              </a:rPr>
              <a:t>どく</a:t>
            </a:r>
            <a:r>
              <a:rPr lang="en-US" altLang="ja-JP" sz="2800" dirty="0" smtClean="0">
                <a:solidFill>
                  <a:srgbClr val="FF0000"/>
                </a:solidFill>
              </a:rPr>
              <a:t>in casual speech.</a:t>
            </a:r>
          </a:p>
          <a:p>
            <a:pPr>
              <a:buNone/>
            </a:pPr>
            <a:r>
              <a:rPr lang="en-US" altLang="ja-JP" sz="2800" dirty="0" smtClean="0"/>
              <a:t>		</a:t>
            </a:r>
            <a:r>
              <a:rPr lang="ja-JP" altLang="en-US" sz="2800" smtClean="0"/>
              <a:t>おゆをわかしておきます。⇒おゆ、わかしとく。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	</a:t>
            </a:r>
            <a:r>
              <a:rPr lang="ja-JP" altLang="en-US" sz="2800" smtClean="0"/>
              <a:t>くすりを飲んでおきます。⇒薬、飲んどく。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3782193" y="3140116"/>
            <a:ext cx="343632" cy="435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280" y="2662192"/>
            <a:ext cx="1467946" cy="111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628" y="2764642"/>
            <a:ext cx="1162372" cy="10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16280" y="2702650"/>
            <a:ext cx="1467946" cy="24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3200" dirty="0" smtClean="0"/>
              <a:t>A. Talking about preparations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～ておく</a:t>
            </a:r>
            <a:r>
              <a:rPr lang="en-US" altLang="ja-JP" sz="3200" dirty="0" smtClean="0"/>
              <a:t>, do</a:t>
            </a:r>
            <a:r>
              <a:rPr lang="ja-JP" altLang="en-US" sz="3200" smtClean="0"/>
              <a:t>～</a:t>
            </a:r>
            <a:r>
              <a:rPr lang="en-US" altLang="ja-JP" sz="3200" dirty="0" smtClean="0"/>
              <a:t>in advance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with a partner. Write as many preparations as needed for the following activities.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Ex.</a:t>
            </a:r>
            <a:r>
              <a:rPr lang="ja-JP" altLang="en-US" sz="2400" smtClean="0"/>
              <a:t>　日本語のしけん⇒漢字</a:t>
            </a:r>
            <a:r>
              <a:rPr lang="en-US" altLang="ja-JP" sz="2400" dirty="0" smtClean="0"/>
              <a:t>(</a:t>
            </a:r>
            <a:r>
              <a:rPr lang="ja-JP" altLang="en-US" sz="2400" smtClean="0"/>
              <a:t>かんじ</a:t>
            </a:r>
            <a:r>
              <a:rPr lang="en-US" altLang="ja-JP" sz="2400" dirty="0" smtClean="0"/>
              <a:t>)</a:t>
            </a:r>
            <a:r>
              <a:rPr lang="ja-JP" altLang="en-US" sz="2400" smtClean="0"/>
              <a:t>を勉強しておく、友達と話す練習しておく、ＣＤをよく聞いておく、教科書をよく読んでおく</a:t>
            </a:r>
            <a:r>
              <a:rPr lang="en-US" altLang="ja-JP" sz="2400" dirty="0" smtClean="0"/>
              <a:t>	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/>
              <a:t>海外旅行に行く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/>
              <a:t>友達</a:t>
            </a:r>
            <a:r>
              <a:rPr lang="en-US" altLang="ja-JP" sz="2800" dirty="0" smtClean="0"/>
              <a:t>(</a:t>
            </a:r>
            <a:r>
              <a:rPr lang="ja-JP" altLang="en-US" sz="2800" smtClean="0"/>
              <a:t>だち</a:t>
            </a:r>
            <a:r>
              <a:rPr lang="en-US" altLang="ja-JP" sz="2800" dirty="0" smtClean="0"/>
              <a:t>)</a:t>
            </a:r>
            <a:r>
              <a:rPr lang="ja-JP" altLang="en-US" sz="2800" smtClean="0"/>
              <a:t>のたんじょうパーティに行く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smtClean="0"/>
              <a:t>デートをする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90136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P145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Activity5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5772204"/>
            <a:ext cx="4479009" cy="5841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</a:rPr>
              <a:t>何をしておきますか？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P125 </a:t>
            </a:r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116" y="5172973"/>
            <a:ext cx="1908067" cy="136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5735" y="4903787"/>
            <a:ext cx="109106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5725" y="1772781"/>
            <a:ext cx="8524063" cy="27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220" y="4981277"/>
            <a:ext cx="2181414" cy="15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8882" y="4801230"/>
            <a:ext cx="2400139" cy="15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8077200" cy="5135562"/>
          </a:xfrm>
          <a:noFill/>
        </p:spPr>
        <p:txBody>
          <a:bodyPr/>
          <a:lstStyle/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：もうす</a:t>
            </a:r>
            <a:r>
              <a:rPr lang="ja-JP" altLang="en-US" sz="2800" smtClean="0"/>
              <a:t>ぐ、テストだ</a:t>
            </a:r>
            <a:r>
              <a:rPr lang="ja-JP" altLang="en-US" sz="2800" dirty="0" smtClean="0"/>
              <a:t>ね。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/>
              <a:t>　</a:t>
            </a:r>
            <a:r>
              <a:rPr lang="ja-JP" altLang="en-US" sz="2800" smtClean="0"/>
              <a:t>　何を勉強しといたら</a:t>
            </a:r>
            <a:r>
              <a:rPr lang="en-US" altLang="ja-JP" sz="2800" dirty="0" smtClean="0"/>
              <a:t> </a:t>
            </a:r>
            <a:r>
              <a:rPr lang="ja-JP" altLang="en-US" sz="2800" smtClean="0"/>
              <a:t>いいかな？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Y</a:t>
            </a:r>
            <a:r>
              <a:rPr lang="ja-JP" altLang="en-US" sz="2800" dirty="0" smtClean="0"/>
              <a:t>：＿＿＿＿＿＿＿＿＿＿＿ら、どう？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それから、＿＿＿＿＿＿＿＿＿＿＿＿＿＿＿＿ほ</a:t>
            </a:r>
            <a:r>
              <a:rPr lang="ja-JP" altLang="en-US" sz="2800" dirty="0"/>
              <a:t>う</a:t>
            </a:r>
            <a:r>
              <a:rPr lang="ja-JP" altLang="en-US" sz="2800" dirty="0" smtClean="0"/>
              <a:t>がいいよ。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：分かった。じゃあ、そうす</a:t>
            </a:r>
            <a:r>
              <a:rPr lang="ja-JP" altLang="en-US" sz="2800" smtClean="0"/>
              <a:t>る。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smtClean="0"/>
              <a:t>明日デートに行く／週末パーティをする</a:t>
            </a:r>
            <a:endParaRPr lang="ja-JP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91491" y="2721429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漢字をふくしゅうしといた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685" y="3506259"/>
            <a:ext cx="53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リスニングのれんしゅうも　しといた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smtClean="0"/>
              <a:t>とく／どく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800" dirty="0" smtClean="0"/>
              <a:t>B. Expressing completion, regret, and the realization that a mistake was made using</a:t>
            </a:r>
            <a:r>
              <a:rPr lang="ja-JP" altLang="en-US" sz="2800" smtClean="0"/>
              <a:t>～てしまう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/>
              <a:t>Two interpretation of </a:t>
            </a:r>
            <a:r>
              <a:rPr lang="ja-JP" altLang="en-US" sz="2800" smtClean="0"/>
              <a:t>“～てしまう”</a:t>
            </a:r>
            <a:r>
              <a:rPr lang="en-US" altLang="ja-JP" sz="2800" dirty="0" smtClean="0"/>
              <a:t>	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It emphasizes the completion of an action.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It expresses regret , or the fact that the speaker has done something s/he should not have done.</a:t>
            </a:r>
            <a:endParaRPr lang="en-US" sz="2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1st function “emphasis of completion”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3729536"/>
            <a:ext cx="4903787" cy="7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4848115"/>
            <a:ext cx="4471395" cy="74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25" y="2294549"/>
            <a:ext cx="8985930" cy="119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096" y="2041066"/>
            <a:ext cx="7026503" cy="538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800" dirty="0" smtClean="0"/>
              <a:t>B. Expressing completion, regret, and the realization that a mistake was made using</a:t>
            </a:r>
            <a:r>
              <a:rPr lang="ja-JP" altLang="en-US" sz="2800" smtClean="0"/>
              <a:t>～てしまう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72" y="1694364"/>
            <a:ext cx="8652393" cy="307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27" y="4989163"/>
            <a:ext cx="8477573" cy="8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800" dirty="0" smtClean="0"/>
              <a:t>B. Expressing completion, regret, and the realization that a mistake was made using</a:t>
            </a:r>
            <a:r>
              <a:rPr lang="ja-JP" altLang="en-US" sz="2800" smtClean="0"/>
              <a:t>～てしまう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2nd function “Regret”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84" y="2385688"/>
            <a:ext cx="8958020" cy="128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313" y="3878048"/>
            <a:ext cx="8541019" cy="90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30" y="4936967"/>
            <a:ext cx="8011489" cy="13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800" dirty="0" smtClean="0"/>
              <a:t>B. Expressing completion, regret, and the realization that a mistake was made using</a:t>
            </a:r>
            <a:r>
              <a:rPr lang="ja-JP" altLang="en-US" sz="2800" smtClean="0"/>
              <a:t>～てしまう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105" y="1933173"/>
            <a:ext cx="7300993" cy="33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z="2800" dirty="0" smtClean="0"/>
              <a:t>B. Expressing completion, regret, and the realization that a mistake was made using</a:t>
            </a:r>
            <a:r>
              <a:rPr lang="ja-JP" altLang="en-US" sz="2800" smtClean="0"/>
              <a:t>～てしまう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90136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P144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Activity</a:t>
            </a:r>
            <a:r>
              <a:rPr kumimoji="0" lang="en-US" altLang="ja-JP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705" y="1433136"/>
            <a:ext cx="7895095" cy="7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705" y="2745724"/>
            <a:ext cx="7530723" cy="37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44339" y="3673098"/>
            <a:ext cx="728419" cy="325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3343" y="366022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た。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90136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P144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Activity3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00" y="1449462"/>
            <a:ext cx="7470586" cy="12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426" y="2789702"/>
            <a:ext cx="5157737" cy="393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A. Using transitive and in transitive verbs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1867-6C56-4F1D-B5C6-CFFD7207A91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73" y="1455265"/>
            <a:ext cx="7403786" cy="52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P125 </a:t>
            </a:r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37" y="4762668"/>
            <a:ext cx="2084517" cy="102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9675" y="4800108"/>
            <a:ext cx="1843525" cy="131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" y="2517805"/>
            <a:ext cx="9099827" cy="14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" y="1541622"/>
            <a:ext cx="7637957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9448" y="4592190"/>
            <a:ext cx="1919103" cy="147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7305" y="4712753"/>
            <a:ext cx="1795704" cy="139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75" y="2355822"/>
            <a:ext cx="825895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46147" y="4401519"/>
            <a:ext cx="12708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6147" y="4370523"/>
            <a:ext cx="9789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sz="3600" dirty="0" smtClean="0"/>
              <a:t>A. Using transitive and in transitive verbs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2" y="4058896"/>
            <a:ext cx="9194404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977" y="1498774"/>
            <a:ext cx="8686800" cy="159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8042" y="4695727"/>
            <a:ext cx="22447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088" y="5284661"/>
            <a:ext cx="50305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45903" y="4959196"/>
            <a:ext cx="38048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91015" y="4663069"/>
            <a:ext cx="24243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A. Using transitive and in transitive verbs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400" dirty="0" smtClean="0"/>
              <a:t>P148 Activity1</a:t>
            </a:r>
            <a:endParaRPr lang="en-U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79" y="1572618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658" y="2184300"/>
            <a:ext cx="8638126" cy="3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73" y="2052652"/>
            <a:ext cx="8896027" cy="19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B. Expressing results of intentional action using</a:t>
            </a:r>
            <a:r>
              <a:rPr lang="ja-JP" altLang="en-US" sz="3600" smtClean="0"/>
              <a:t>～てある</a:t>
            </a:r>
            <a:endParaRPr lang="en-US" sz="3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09" y="4132277"/>
            <a:ext cx="6222004" cy="6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B. Expressing results of intentional action using</a:t>
            </a:r>
            <a:r>
              <a:rPr lang="ja-JP" altLang="en-US" smtClean="0"/>
              <a:t>～てある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3" y="2571750"/>
            <a:ext cx="8725546" cy="146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16" y="1719416"/>
            <a:ext cx="8686800" cy="17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B. Expressing results of intentional action using</a:t>
            </a:r>
            <a:r>
              <a:rPr lang="ja-JP" altLang="en-US" sz="3600" smtClean="0"/>
              <a:t>～てある</a:t>
            </a:r>
            <a:endParaRPr lang="en-US" sz="3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90454" y="2045782"/>
            <a:ext cx="36963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278" y="2306668"/>
            <a:ext cx="524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4791" y="2618244"/>
            <a:ext cx="15537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410" y="2882684"/>
            <a:ext cx="34917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40665" y="2898182"/>
            <a:ext cx="9996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410" y="3159068"/>
            <a:ext cx="33075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98934" y="3180700"/>
            <a:ext cx="3861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950" y="3696691"/>
            <a:ext cx="7275647" cy="18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934" y="5666536"/>
            <a:ext cx="8651122" cy="8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400" dirty="0" smtClean="0"/>
              <a:t>P149 Activity3</a:t>
            </a:r>
            <a:endParaRPr lang="en-US" sz="4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24" y="1588116"/>
            <a:ext cx="8664432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nut 13"/>
          <p:cNvSpPr/>
          <p:nvPr/>
        </p:nvSpPr>
        <p:spPr>
          <a:xfrm>
            <a:off x="1914038" y="4200037"/>
            <a:ext cx="724546" cy="149817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790984" y="4646909"/>
            <a:ext cx="724546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360549" y="4122547"/>
            <a:ext cx="1009975" cy="914404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324030" y="4553921"/>
            <a:ext cx="464947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556503" y="5419243"/>
            <a:ext cx="1332853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 rot="16200000">
            <a:off x="2558511" y="5062781"/>
            <a:ext cx="464947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298" y="2786961"/>
            <a:ext cx="6219663" cy="39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400" dirty="0" smtClean="0"/>
              <a:t>P149 Activity</a:t>
            </a:r>
            <a:r>
              <a:rPr lang="en-US" altLang="ja-JP" sz="4400" dirty="0" smtClean="0"/>
              <a:t>4</a:t>
            </a:r>
            <a:endParaRPr lang="en-US" sz="4400" dirty="0"/>
          </a:p>
        </p:txBody>
      </p:sp>
      <p:sp>
        <p:nvSpPr>
          <p:cNvPr id="14" name="Donut 13"/>
          <p:cNvSpPr/>
          <p:nvPr/>
        </p:nvSpPr>
        <p:spPr>
          <a:xfrm>
            <a:off x="3082225" y="4324030"/>
            <a:ext cx="724546" cy="149817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064430" y="5266843"/>
            <a:ext cx="1452966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788977" y="3487115"/>
            <a:ext cx="898897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324030" y="4553921"/>
            <a:ext cx="464947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517396" y="4262037"/>
            <a:ext cx="945395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 rot="16200000">
            <a:off x="6199325" y="4677908"/>
            <a:ext cx="464947" cy="712922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172" y="1541623"/>
            <a:ext cx="7446936" cy="95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5400000">
            <a:off x="6005593" y="3541364"/>
            <a:ext cx="1007392" cy="5579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93787" y="3028950"/>
            <a:ext cx="181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Beer in the fridge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4" y="1581150"/>
            <a:ext cx="8686800" cy="51403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2100" dirty="0" smtClean="0">
              <a:latin typeface="+mn-ea"/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+mn-ea"/>
              </a:rPr>
              <a:t>Purpose</a:t>
            </a:r>
            <a:r>
              <a:rPr lang="ja-JP" altLang="en-US" sz="2400" b="1" smtClean="0">
                <a:solidFill>
                  <a:srgbClr val="FF0000"/>
                </a:solidFill>
                <a:latin typeface="+mn-ea"/>
              </a:rPr>
              <a:t>の「に」</a:t>
            </a:r>
            <a:r>
              <a:rPr lang="en-US" altLang="ja-JP" sz="2400" dirty="0" smtClean="0">
                <a:latin typeface="+mn-ea"/>
              </a:rPr>
              <a:t>(Nakama1, Ch.6)</a:t>
            </a:r>
            <a:endParaRPr lang="en-US" sz="24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ea"/>
              </a:rPr>
              <a:t>This construction must be used with motion verbs (</a:t>
            </a:r>
            <a:r>
              <a:rPr lang="en-US" sz="2400" dirty="0" err="1" smtClean="0">
                <a:latin typeface="+mn-ea"/>
              </a:rPr>
              <a:t>e.x</a:t>
            </a:r>
            <a:r>
              <a:rPr lang="en-US" sz="2400" dirty="0" smtClean="0">
                <a:latin typeface="+mn-ea"/>
              </a:rPr>
              <a:t>.</a:t>
            </a:r>
            <a:r>
              <a:rPr lang="ja-JP" altLang="en-US" sz="2400" smtClean="0">
                <a:latin typeface="+mn-ea"/>
              </a:rPr>
              <a:t>行く、来る、帰る</a:t>
            </a:r>
            <a:r>
              <a:rPr lang="en-US" sz="2400" dirty="0" smtClean="0">
                <a:latin typeface="+mn-ea"/>
              </a:rPr>
              <a:t>)</a:t>
            </a:r>
          </a:p>
          <a:p>
            <a:pPr>
              <a:buNone/>
            </a:pPr>
            <a:endParaRPr lang="en-US" sz="2400" dirty="0" smtClean="0">
              <a:latin typeface="+mn-ea"/>
            </a:endParaRPr>
          </a:p>
          <a:p>
            <a:r>
              <a:rPr lang="ja-JP" altLang="en-US" sz="2400" b="1" smtClean="0">
                <a:solidFill>
                  <a:srgbClr val="FF0000"/>
                </a:solidFill>
                <a:latin typeface="+mn-ea"/>
              </a:rPr>
              <a:t>～ように</a:t>
            </a:r>
            <a:r>
              <a:rPr lang="en-US" altLang="ja-JP" sz="2400" dirty="0" smtClean="0">
                <a:latin typeface="+mn-ea"/>
              </a:rPr>
              <a:t>(Nakama2, Ch.1)</a:t>
            </a:r>
          </a:p>
          <a:p>
            <a:pPr>
              <a:buNone/>
            </a:pPr>
            <a:r>
              <a:rPr lang="en-US" sz="2400" dirty="0" smtClean="0">
                <a:latin typeface="+mn-ea"/>
              </a:rPr>
              <a:t>It describes what efforts are being made to attain a specific goal.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ea"/>
              </a:rPr>
              <a:t>A verb preceding </a:t>
            </a:r>
            <a:r>
              <a:rPr lang="ja-JP" altLang="en-US" sz="2400" smtClean="0">
                <a:latin typeface="+mn-ea"/>
              </a:rPr>
              <a:t>ように</a:t>
            </a:r>
            <a:r>
              <a:rPr lang="en-US" sz="2400" dirty="0" smtClean="0">
                <a:latin typeface="+mn-ea"/>
              </a:rPr>
              <a:t>tends to be in the negative form, the potential form, or to be a verb that does not intend an intentional action, such as </a:t>
            </a:r>
            <a:r>
              <a:rPr lang="ja-JP" altLang="en-US" sz="2400" smtClean="0">
                <a:latin typeface="+mn-ea"/>
              </a:rPr>
              <a:t>上手になる、わかる</a:t>
            </a:r>
            <a:r>
              <a:rPr lang="en-US" altLang="ja-JP" sz="2400" dirty="0" smtClean="0">
                <a:latin typeface="+mn-ea"/>
              </a:rPr>
              <a:t>.</a:t>
            </a:r>
            <a:endParaRPr lang="en-US" sz="2400" dirty="0" smtClean="0">
              <a:latin typeface="+mn-ea"/>
            </a:endParaRPr>
          </a:p>
          <a:p>
            <a:pPr>
              <a:buNone/>
            </a:pPr>
            <a:endParaRPr lang="en-US" sz="2400" dirty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10784"/>
            <a:ext cx="93173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30" y="3767957"/>
            <a:ext cx="8686800" cy="293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Expressing purpose and reason </a:t>
            </a:r>
            <a:br>
              <a:rPr lang="en-US" altLang="ja-JP" dirty="0" smtClean="0"/>
            </a:br>
            <a:r>
              <a:rPr lang="en-US" altLang="ja-JP" dirty="0" smtClean="0"/>
              <a:t>using the plain form + </a:t>
            </a:r>
            <a:r>
              <a:rPr lang="ja-JP" altLang="en-US" smtClean="0"/>
              <a:t>ため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P126 </a:t>
            </a:r>
            <a:r>
              <a:rPr lang="ja-JP" altLang="en-US" smtClean="0"/>
              <a:t>パーティと式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972" y="1573027"/>
            <a:ext cx="8686800" cy="210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56" y="4111555"/>
            <a:ext cx="8233233" cy="26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0" y="158115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ja-JP" sz="2100" dirty="0" smtClean="0">
              <a:latin typeface="+mn-ea"/>
            </a:endParaRPr>
          </a:p>
          <a:p>
            <a:r>
              <a:rPr lang="ja-JP" altLang="en-US" sz="2800" b="1" smtClean="0">
                <a:solidFill>
                  <a:srgbClr val="FF0000"/>
                </a:solidFill>
                <a:latin typeface="+mn-ea"/>
              </a:rPr>
              <a:t>ため</a:t>
            </a:r>
            <a:endParaRPr lang="en-US" altLang="ja-JP" sz="2800" b="1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r>
              <a:rPr lang="en-US" sz="2100" dirty="0" smtClean="0">
                <a:latin typeface="+mn-ea"/>
              </a:rPr>
              <a:t>     </a:t>
            </a:r>
            <a:endParaRPr lang="en-US" altLang="ja-JP" sz="2100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Purpose </a:t>
            </a:r>
            <a:r>
              <a:rPr lang="en-US" altLang="ja-JP" sz="2400" dirty="0" smtClean="0">
                <a:latin typeface="+Body Asian"/>
              </a:rPr>
              <a:t>(in order to~, for~)	</a:t>
            </a:r>
            <a:br>
              <a:rPr lang="en-US" altLang="ja-JP" sz="2400" dirty="0" smtClean="0">
                <a:latin typeface="+Body Asian"/>
              </a:rPr>
            </a:br>
            <a:r>
              <a:rPr lang="en-US" altLang="ja-JP" sz="2400" dirty="0" smtClean="0">
                <a:latin typeface="+Body Asian"/>
              </a:rPr>
              <a:t>	</a:t>
            </a:r>
            <a:r>
              <a:rPr lang="ja-JP" altLang="en-US" sz="2400" smtClean="0">
                <a:latin typeface="+Body Asian"/>
              </a:rPr>
              <a:t>医者になるために、勉強しています。</a:t>
            </a:r>
            <a:r>
              <a:rPr lang="en-US" altLang="ja-JP" sz="2400" dirty="0" smtClean="0">
                <a:latin typeface="+Body Asian"/>
              </a:rPr>
              <a:t>	</a:t>
            </a:r>
            <a:br>
              <a:rPr lang="en-US" altLang="ja-JP" sz="2400" dirty="0" smtClean="0">
                <a:latin typeface="+Body Asian"/>
              </a:rPr>
            </a:br>
            <a:r>
              <a:rPr lang="en-US" altLang="ja-JP" sz="2400" dirty="0" smtClean="0">
                <a:latin typeface="+Body Asian"/>
              </a:rPr>
              <a:t>	I’m studying in order to become a doctor.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Reason</a:t>
            </a:r>
            <a:r>
              <a:rPr lang="en-US" altLang="ja-JP" sz="2400" dirty="0" smtClean="0">
                <a:latin typeface="+Body Asian"/>
              </a:rPr>
              <a:t> (because~)</a:t>
            </a:r>
            <a:br>
              <a:rPr lang="en-US" altLang="ja-JP" sz="2400" dirty="0" smtClean="0">
                <a:latin typeface="+Body Asian"/>
              </a:rPr>
            </a:br>
            <a:r>
              <a:rPr lang="en-US" altLang="ja-JP" sz="2400" dirty="0" smtClean="0">
                <a:latin typeface="+Body Asian"/>
              </a:rPr>
              <a:t>	</a:t>
            </a:r>
            <a:r>
              <a:rPr lang="ja-JP" altLang="en-US" sz="2400" smtClean="0">
                <a:latin typeface="+Body Asian"/>
              </a:rPr>
              <a:t>雪のため、学校に来られませんでした。</a:t>
            </a:r>
            <a:r>
              <a:rPr lang="en-US" altLang="ja-JP" sz="2400" dirty="0" smtClean="0">
                <a:latin typeface="+Body Asian"/>
              </a:rPr>
              <a:t/>
            </a:r>
            <a:br>
              <a:rPr lang="en-US" altLang="ja-JP" sz="2400" dirty="0" smtClean="0">
                <a:latin typeface="+Body Asian"/>
              </a:rPr>
            </a:br>
            <a:r>
              <a:rPr lang="en-US" altLang="ja-JP" sz="2400" dirty="0" smtClean="0">
                <a:latin typeface="+Body Asian"/>
              </a:rPr>
              <a:t>	I couldn’t come to school because of the snow.</a:t>
            </a:r>
          </a:p>
          <a:p>
            <a:pPr marL="457200" indent="-457200">
              <a:buNone/>
            </a:pPr>
            <a:endParaRPr lang="en-US" altLang="ja-JP" sz="2100" dirty="0" smtClean="0">
              <a:latin typeface="+Body Asi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100" dirty="0" smtClean="0">
                <a:latin typeface="+mn-ea"/>
              </a:rPr>
              <a:t> </a:t>
            </a:r>
            <a:r>
              <a:rPr lang="en-US" sz="2400" dirty="0" smtClean="0">
                <a:latin typeface="+mn-ea"/>
              </a:rPr>
              <a:t>Whether </a:t>
            </a:r>
            <a:r>
              <a:rPr lang="ja-JP" altLang="en-US" sz="2400" smtClean="0">
                <a:latin typeface="+mn-ea"/>
              </a:rPr>
              <a:t>ため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en-US" sz="2400" dirty="0" smtClean="0">
                <a:latin typeface="+mn-ea"/>
              </a:rPr>
              <a:t>expresses a purpose or a reason depends on the type of verb and adjective used with  </a:t>
            </a:r>
            <a:r>
              <a:rPr lang="ja-JP" altLang="en-US" sz="2400" smtClean="0">
                <a:latin typeface="+mn-ea"/>
              </a:rPr>
              <a:t>ため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en-US" sz="2400" dirty="0" smtClean="0">
                <a:latin typeface="+mn-ea"/>
              </a:rPr>
              <a:t>and the type of main verb.</a:t>
            </a:r>
            <a:endParaRPr lang="en-US" altLang="ja-JP" sz="2400" dirty="0" smtClean="0"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10784"/>
            <a:ext cx="68845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Expressing purpose and reason </a:t>
            </a:r>
            <a:br>
              <a:rPr lang="en-US" altLang="ja-JP" dirty="0" smtClean="0"/>
            </a:br>
            <a:r>
              <a:rPr lang="en-US" altLang="ja-JP" dirty="0" smtClean="0"/>
              <a:t>using the plain form + </a:t>
            </a:r>
            <a:r>
              <a:rPr lang="ja-JP" altLang="en-US" smtClean="0"/>
              <a:t>ため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81150"/>
            <a:ext cx="8954808" cy="5140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A. Expressing purpose (in order to~, for~)</a:t>
            </a:r>
            <a:endParaRPr lang="en-US" altLang="ja-JP" dirty="0" smtClean="0">
              <a:solidFill>
                <a:srgbClr val="FF0000"/>
              </a:solidFill>
              <a:latin typeface="+Body Asian"/>
            </a:endParaRPr>
          </a:p>
          <a:p>
            <a:r>
              <a:rPr lang="en-US" altLang="ja-JP" sz="2800" dirty="0" smtClean="0">
                <a:latin typeface="+Body Asian"/>
              </a:rPr>
              <a:t>A noun+</a:t>
            </a:r>
            <a:r>
              <a:rPr lang="ja-JP" altLang="en-US" sz="2800" smtClean="0">
                <a:latin typeface="+Body Asian"/>
              </a:rPr>
              <a:t>の</a:t>
            </a:r>
            <a:r>
              <a:rPr lang="en-US" altLang="ja-JP" sz="2800" dirty="0" smtClean="0">
                <a:latin typeface="+Body Asian"/>
              </a:rPr>
              <a:t>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r>
              <a:rPr lang="en-US" altLang="ja-JP" sz="2800" dirty="0" smtClean="0">
                <a:latin typeface="+Body Asian"/>
              </a:rPr>
              <a:t>A plain present affirmative form of a verb+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pPr>
              <a:buNone/>
            </a:pPr>
            <a:r>
              <a:rPr lang="en-US" altLang="ja-JP" sz="2800" dirty="0" smtClean="0">
                <a:latin typeface="+Body Asian"/>
              </a:rPr>
              <a:t>		</a:t>
            </a:r>
            <a:r>
              <a:rPr lang="en-US" altLang="ja-JP" sz="2400" dirty="0" smtClean="0">
                <a:latin typeface="+Body Asian"/>
              </a:rPr>
              <a:t>(controllable action or event by the speaker) </a:t>
            </a:r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B. Expressing reason or cause (because)</a:t>
            </a:r>
          </a:p>
          <a:p>
            <a:r>
              <a:rPr lang="en-US" altLang="ja-JP" sz="2800" dirty="0" smtClean="0">
                <a:latin typeface="+Body Asian"/>
              </a:rPr>
              <a:t>an adj. or the past plain form of a verb and adj.+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r>
              <a:rPr lang="en-US" altLang="ja-JP" sz="2800" dirty="0" smtClean="0">
                <a:latin typeface="+Body Asian"/>
              </a:rPr>
              <a:t>A plain present affirmative form of a verb+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pPr>
              <a:buNone/>
            </a:pPr>
            <a:r>
              <a:rPr lang="en-US" altLang="ja-JP" sz="2800" dirty="0" smtClean="0">
                <a:latin typeface="+Body Asian"/>
              </a:rPr>
              <a:t>		</a:t>
            </a:r>
            <a:r>
              <a:rPr lang="en-US" altLang="ja-JP" sz="2400" dirty="0" smtClean="0">
                <a:latin typeface="+Body Asian"/>
              </a:rPr>
              <a:t>(uncontrollable action or event by the speaker)</a:t>
            </a:r>
          </a:p>
          <a:p>
            <a:endParaRPr lang="en-US" altLang="ja-JP" sz="2400" dirty="0" smtClean="0"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Expressing purpose and reason </a:t>
            </a:r>
            <a:br>
              <a:rPr lang="en-US" altLang="ja-JP" dirty="0" smtClean="0"/>
            </a:br>
            <a:r>
              <a:rPr lang="en-US" altLang="ja-JP" dirty="0" smtClean="0"/>
              <a:t>using the plain form + </a:t>
            </a:r>
            <a:r>
              <a:rPr lang="ja-JP" altLang="en-US" smtClean="0"/>
              <a:t>ため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97379" y="977463"/>
            <a:ext cx="5358060" cy="58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4997671" y="2601311"/>
            <a:ext cx="268013" cy="441434"/>
          </a:xfrm>
          <a:prstGeom prst="donut">
            <a:avLst>
              <a:gd name="adj" fmla="val 3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013437" y="4099035"/>
            <a:ext cx="252247" cy="441434"/>
          </a:xfrm>
          <a:prstGeom prst="donut">
            <a:avLst>
              <a:gd name="adj" fmla="val 3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Expressing purpose and reason using the plain form + </a:t>
            </a:r>
            <a:r>
              <a:rPr lang="ja-JP" altLang="en-US" smtClean="0"/>
              <a:t>ため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581150"/>
            <a:ext cx="8686800" cy="5140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A. Expressing purpose (in order to~, for~)</a:t>
            </a:r>
            <a:endParaRPr lang="en-US" altLang="ja-JP" dirty="0" smtClean="0">
              <a:solidFill>
                <a:srgbClr val="FF0000"/>
              </a:solidFill>
              <a:latin typeface="+Body Asian"/>
            </a:endParaRPr>
          </a:p>
          <a:p>
            <a:r>
              <a:rPr lang="en-US" altLang="ja-JP" sz="2800" dirty="0" smtClean="0">
                <a:latin typeface="+Body Asian"/>
              </a:rPr>
              <a:t>A noun+</a:t>
            </a:r>
            <a:r>
              <a:rPr lang="ja-JP" altLang="en-US" sz="2800" smtClean="0">
                <a:latin typeface="+Body Asian"/>
              </a:rPr>
              <a:t>の</a:t>
            </a:r>
            <a:r>
              <a:rPr lang="en-US" altLang="ja-JP" sz="2800" dirty="0" smtClean="0">
                <a:latin typeface="+Body Asian"/>
              </a:rPr>
              <a:t>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r>
              <a:rPr lang="en-US" altLang="ja-JP" sz="2800" dirty="0" smtClean="0">
                <a:latin typeface="+Body Asian"/>
              </a:rPr>
              <a:t>A plain present affirmative form of a verb+</a:t>
            </a:r>
            <a:r>
              <a:rPr lang="ja-JP" altLang="en-US" sz="2800" smtClean="0">
                <a:latin typeface="+Body Asian"/>
              </a:rPr>
              <a:t>ため</a:t>
            </a:r>
            <a:endParaRPr lang="en-US" altLang="ja-JP" sz="2800" dirty="0" smtClean="0">
              <a:latin typeface="+Body Asian"/>
            </a:endParaRPr>
          </a:p>
          <a:p>
            <a:pPr>
              <a:buNone/>
            </a:pPr>
            <a:r>
              <a:rPr lang="en-US" altLang="ja-JP" sz="2800" dirty="0" smtClean="0">
                <a:latin typeface="+Body Asian"/>
              </a:rPr>
              <a:t>	T</a:t>
            </a:r>
            <a:r>
              <a:rPr lang="en-US" altLang="ja-JP" sz="2400" dirty="0" smtClean="0">
                <a:latin typeface="+Body Asian"/>
              </a:rPr>
              <a:t>he main clause expresses an action or event that can be controlled by the speaker. </a:t>
            </a: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r>
              <a:rPr lang="en-US" altLang="ja-JP" sz="2400" dirty="0" err="1" smtClean="0">
                <a:latin typeface="+Body Asian"/>
              </a:rPr>
              <a:t>e.x</a:t>
            </a:r>
            <a:r>
              <a:rPr lang="en-US" altLang="ja-JP" sz="2400" dirty="0" smtClean="0">
                <a:latin typeface="+Body Asian"/>
              </a:rPr>
              <a:t>. Someone stands up in order to open a door.</a:t>
            </a:r>
          </a:p>
          <a:p>
            <a:pPr>
              <a:buNone/>
            </a:pPr>
            <a:r>
              <a:rPr lang="en-US" altLang="ja-JP" sz="2400" dirty="0" smtClean="0">
                <a:latin typeface="+Body Asian"/>
              </a:rPr>
              <a:t>	</a:t>
            </a:r>
            <a:r>
              <a:rPr lang="ja-JP" altLang="en-US" sz="2400" smtClean="0">
                <a:latin typeface="+Body Asian"/>
              </a:rPr>
              <a:t>〇ドアを</a:t>
            </a:r>
            <a:r>
              <a:rPr lang="ja-JP" altLang="en-US" sz="2400" u="sng" smtClean="0">
                <a:solidFill>
                  <a:srgbClr val="FF0000"/>
                </a:solidFill>
                <a:latin typeface="+Body Asian"/>
              </a:rPr>
              <a:t>あける</a:t>
            </a:r>
            <a:endParaRPr lang="en-US" altLang="ja-JP" sz="2400" u="sng" dirty="0" smtClean="0">
              <a:solidFill>
                <a:srgbClr val="FF0000"/>
              </a:solidFill>
              <a:latin typeface="+Body Asian"/>
            </a:endParaRPr>
          </a:p>
          <a:p>
            <a:pPr>
              <a:buNone/>
            </a:pPr>
            <a:r>
              <a:rPr lang="en-US" altLang="ja-JP" sz="2400" dirty="0" smtClean="0">
                <a:latin typeface="+Body Asian"/>
              </a:rPr>
              <a:t>	×</a:t>
            </a:r>
            <a:r>
              <a:rPr lang="ja-JP" altLang="en-US" sz="2400" smtClean="0">
                <a:latin typeface="+Body Asian"/>
              </a:rPr>
              <a:t>ドアが</a:t>
            </a:r>
            <a:r>
              <a:rPr lang="ja-JP" altLang="en-US" sz="2400" u="sng" smtClean="0">
                <a:solidFill>
                  <a:srgbClr val="FF0000"/>
                </a:solidFill>
                <a:latin typeface="+Body Asian"/>
              </a:rPr>
              <a:t>あく</a:t>
            </a:r>
            <a:endParaRPr lang="en-US" altLang="ja-JP" sz="2400" u="sng" dirty="0" smtClean="0">
              <a:solidFill>
                <a:srgbClr val="FF0000"/>
              </a:solidFill>
              <a:latin typeface="+Body Asian"/>
            </a:endParaRPr>
          </a:p>
          <a:p>
            <a:pPr>
              <a:buNone/>
            </a:pPr>
            <a:r>
              <a:rPr lang="ja-JP" altLang="en-US" sz="2400" smtClean="0">
                <a:latin typeface="+Body Asian"/>
              </a:rPr>
              <a:t>⇒ドアをあけるために、たった。</a:t>
            </a:r>
            <a:r>
              <a:rPr lang="en-US" altLang="ja-JP" sz="2400" dirty="0" smtClean="0">
                <a:latin typeface="+Body Asian"/>
              </a:rPr>
              <a:t>(</a:t>
            </a:r>
            <a:r>
              <a:rPr lang="ja-JP" altLang="en-US" sz="2400" smtClean="0">
                <a:latin typeface="+Body Asian"/>
              </a:rPr>
              <a:t>たつ</a:t>
            </a:r>
            <a:r>
              <a:rPr lang="en-US" altLang="ja-JP" sz="2400" dirty="0" smtClean="0">
                <a:latin typeface="+Body Asian"/>
              </a:rPr>
              <a:t>=to stand 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A. Expressing 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A. Expressing purpose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581150"/>
            <a:ext cx="8686800" cy="5140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A. Expressing purpose (in order to~, for~)</a:t>
            </a:r>
            <a:endParaRPr lang="en-US" altLang="ja-JP" dirty="0" smtClean="0">
              <a:solidFill>
                <a:srgbClr val="FF0000"/>
              </a:solidFill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67" y="2254617"/>
            <a:ext cx="7210589" cy="9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5149" y="3399316"/>
            <a:ext cx="6755031" cy="25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A. Expressing purpose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581150"/>
            <a:ext cx="8686800" cy="514032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altLang="ja-JP" dirty="0" smtClean="0">
                <a:solidFill>
                  <a:srgbClr val="FF0000"/>
                </a:solidFill>
              </a:rPr>
              <a:t>Expressing purpose (in order to~, for~)</a:t>
            </a:r>
          </a:p>
          <a:p>
            <a:pPr marL="514350" indent="-51435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留学するために＿＿＿＿＿。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お金持ち</a:t>
            </a:r>
            <a:r>
              <a:rPr lang="en-US" altLang="ja-JP" sz="3000" dirty="0" smtClean="0"/>
              <a:t>(=rich person)</a:t>
            </a:r>
            <a:r>
              <a:rPr lang="ja-JP" altLang="en-US" sz="3000" smtClean="0"/>
              <a:t>になるために＿＿＿＿＿。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＿＿＿＿＿ために、たくさん勉強しておきます。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＿＿＿＿＿ために、先生のオフィスに行きます。</a:t>
            </a:r>
            <a:endParaRPr lang="en-US" altLang="ja-JP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A. Expressing purpose (in order to~, for~)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みなさんは、どうして大学に来ましたか。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⇒＿＿＿＿＿＿＿＿＿＿＿＿</a:t>
            </a:r>
            <a:r>
              <a:rPr lang="ja-JP" altLang="en-US" smtClean="0">
                <a:solidFill>
                  <a:srgbClr val="FF0000"/>
                </a:solidFill>
              </a:rPr>
              <a:t>ため</a:t>
            </a:r>
            <a:r>
              <a:rPr lang="ja-JP" altLang="en-US" smtClean="0"/>
              <a:t>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どうして日本語を勉強していますか。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⇒＿＿＿＿＿＿＿＿＿＿＿＿</a:t>
            </a:r>
            <a:r>
              <a:rPr lang="ja-JP" altLang="en-US" smtClean="0">
                <a:solidFill>
                  <a:srgbClr val="FF0000"/>
                </a:solidFill>
              </a:rPr>
              <a:t>ため</a:t>
            </a:r>
            <a:r>
              <a:rPr lang="ja-JP" altLang="en-US" smtClean="0"/>
              <a:t>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海外旅行に行く</a:t>
            </a:r>
            <a:r>
              <a:rPr lang="ja-JP" altLang="en-US" smtClean="0">
                <a:solidFill>
                  <a:srgbClr val="FF0000"/>
                </a:solidFill>
              </a:rPr>
              <a:t>ため</a:t>
            </a:r>
            <a:r>
              <a:rPr lang="ja-JP" altLang="en-US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smtClean="0"/>
              <a:t>＿＿＿＿＿＿＿＿＿＿ておきます。</a:t>
            </a:r>
            <a:endParaRPr lang="en-US" altLang="ja-JP" dirty="0" smtClean="0"/>
          </a:p>
          <a:p>
            <a:pPr marL="514350" indent="-514350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A. Expressing purpose (in order to~, for~)</a:t>
            </a:r>
            <a:br>
              <a:rPr lang="en-US" altLang="ja-JP" sz="3200" dirty="0" smtClean="0"/>
            </a:br>
            <a:r>
              <a:rPr lang="en-US" altLang="ja-JP" sz="3200" dirty="0" smtClean="0"/>
              <a:t>P153 Activity 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6225" y="1417638"/>
            <a:ext cx="8410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723" y="2303766"/>
            <a:ext cx="8524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56502" y="3518118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=drawer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3948" y="2831690"/>
            <a:ext cx="3772650" cy="48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72696" y="3259395"/>
            <a:ext cx="19910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434655"/>
            <a:ext cx="8686800" cy="49216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B. Expressing reason or cause (because)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latin typeface="+Body Asian"/>
              </a:rPr>
              <a:t>When </a:t>
            </a:r>
            <a:r>
              <a:rPr lang="ja-JP" altLang="en-US" sz="2400" smtClean="0">
                <a:latin typeface="+Body Asian"/>
              </a:rPr>
              <a:t>ため </a:t>
            </a:r>
            <a:r>
              <a:rPr lang="en-US" altLang="ja-JP" sz="2400" dirty="0" smtClean="0">
                <a:latin typeface="+Body Asian"/>
              </a:rPr>
              <a:t>is preceded by an adjective or the past plain form of a verb and adjective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latin typeface="+Body Asian"/>
              </a:rPr>
              <a:t>When the main clause expresses an action or event that cannot be controlled by the speaker.</a:t>
            </a: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r>
              <a:rPr lang="ja-JP" altLang="en-US" sz="2400" smtClean="0">
                <a:latin typeface="+Body Asian"/>
              </a:rPr>
              <a:t>あの子供は、けががなおらないため、まだにゅういんしている。</a:t>
            </a: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r>
              <a:rPr lang="en-US" altLang="ja-JP" sz="2000" dirty="0" smtClean="0">
                <a:latin typeface="+Body Asian"/>
              </a:rPr>
              <a:t>The child is still hospitalized because the injury has not healed.</a:t>
            </a: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91" y="3679487"/>
            <a:ext cx="7205662" cy="166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830" y="3767957"/>
            <a:ext cx="8686800" cy="2937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B. Expressing reason or cause (because)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417638"/>
            <a:ext cx="8686800" cy="5477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B. Expressing reason or cause (because)</a:t>
            </a:r>
          </a:p>
          <a:p>
            <a:pPr>
              <a:buFont typeface="Wingdings" pitchFamily="2" charset="2"/>
              <a:buChar char="§"/>
            </a:pP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Past tense+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ため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>
              <a:buNone/>
            </a:pPr>
            <a:r>
              <a:rPr lang="en-US" altLang="ja-JP" sz="2400" dirty="0" smtClean="0">
                <a:latin typeface="+Body Asian"/>
              </a:rPr>
              <a:t>	  </a:t>
            </a:r>
            <a:r>
              <a:rPr lang="ja-JP" altLang="en-US" sz="2400" smtClean="0">
                <a:latin typeface="+Body Asian"/>
              </a:rPr>
              <a:t>しごとをやめたために、せいかつが大変になってしまった。</a:t>
            </a:r>
            <a:r>
              <a:rPr lang="en-US" altLang="ja-JP" sz="2400" dirty="0" smtClean="0">
                <a:latin typeface="+Body Asian"/>
              </a:rPr>
              <a:t/>
            </a:r>
            <a:br>
              <a:rPr lang="en-US" altLang="ja-JP" sz="2400" dirty="0" smtClean="0">
                <a:latin typeface="+Body Asian"/>
              </a:rPr>
            </a:br>
            <a:r>
              <a:rPr lang="en-US" altLang="ja-JP" sz="2400" dirty="0" smtClean="0">
                <a:latin typeface="+Body Asian"/>
              </a:rPr>
              <a:t>  </a:t>
            </a:r>
            <a:r>
              <a:rPr lang="en-US" altLang="ja-JP" sz="2000" dirty="0" smtClean="0">
                <a:latin typeface="+Body Asian"/>
              </a:rPr>
              <a:t>Life got tough because I quit my job.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Adjective+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ため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>
              <a:buNone/>
            </a:pPr>
            <a:r>
              <a:rPr lang="en-US" altLang="ja-JP" sz="2400" dirty="0" smtClean="0">
                <a:latin typeface="+Body Asian"/>
              </a:rPr>
              <a:t>	  </a:t>
            </a:r>
            <a:r>
              <a:rPr lang="ja-JP" altLang="en-US" sz="2400" smtClean="0">
                <a:latin typeface="+Body Asian"/>
              </a:rPr>
              <a:t>アルバイトが大変なため、毎晩おそく帰る。</a:t>
            </a:r>
            <a:r>
              <a:rPr lang="en-US" altLang="ja-JP" sz="2400" dirty="0" smtClean="0">
                <a:latin typeface="+Body Asian"/>
              </a:rPr>
              <a:t/>
            </a:r>
            <a:br>
              <a:rPr lang="en-US" altLang="ja-JP" sz="2400" dirty="0" smtClean="0">
                <a:latin typeface="+Body Asian"/>
              </a:rPr>
            </a:br>
            <a:r>
              <a:rPr lang="ja-JP" altLang="en-US" sz="2400" smtClean="0">
                <a:latin typeface="+Body Asian"/>
              </a:rPr>
              <a:t>　</a:t>
            </a:r>
            <a:r>
              <a:rPr lang="en-US" altLang="ja-JP" sz="2000" dirty="0" smtClean="0">
                <a:latin typeface="+Body Asian"/>
              </a:rPr>
              <a:t>I go home late every night because my part-time job is demanding.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Uncontrollable event in the main clause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	  </a:t>
            </a:r>
            <a:r>
              <a:rPr lang="ja-JP" altLang="en-US" sz="2400" smtClean="0">
                <a:latin typeface="+Body Asian"/>
              </a:rPr>
              <a:t>しゅうしょくがきまらないため、毎晩寝られない。</a:t>
            </a:r>
            <a:r>
              <a:rPr lang="en-US" altLang="ja-JP" sz="2400" dirty="0" smtClean="0">
                <a:latin typeface="+Body Asian"/>
              </a:rPr>
              <a:t/>
            </a:r>
            <a:br>
              <a:rPr lang="en-US" altLang="ja-JP" sz="2400" dirty="0" smtClean="0">
                <a:latin typeface="+Body Asian"/>
              </a:rPr>
            </a:br>
            <a:r>
              <a:rPr lang="ja-JP" altLang="en-US" sz="2400" smtClean="0">
                <a:latin typeface="+Body Asian"/>
              </a:rPr>
              <a:t>　</a:t>
            </a:r>
            <a:r>
              <a:rPr lang="en-US" altLang="ja-JP" sz="2000" dirty="0" smtClean="0">
                <a:latin typeface="+Body Asian"/>
              </a:rPr>
              <a:t>I cannot sleep every night because I have not gotten a job.</a:t>
            </a:r>
            <a:endParaRPr lang="en-US" altLang="ja-JP" sz="2000" dirty="0" smtClean="0">
              <a:solidFill>
                <a:srgbClr val="FF0000"/>
              </a:solidFill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B. Expressing reason or cause (because)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P127 </a:t>
            </a:r>
            <a:r>
              <a:rPr lang="ja-JP" altLang="en-US" smtClean="0"/>
              <a:t>仕事</a:t>
            </a:r>
            <a:r>
              <a:rPr lang="en-US" altLang="ja-JP" dirty="0" smtClean="0"/>
              <a:t>(</a:t>
            </a:r>
            <a:r>
              <a:rPr lang="ja-JP" altLang="en-US" smtClean="0"/>
              <a:t>しごと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17266"/>
            <a:ext cx="8030302" cy="21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3" y="3766089"/>
            <a:ext cx="2409991" cy="17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8359" y="5055929"/>
            <a:ext cx="2409581" cy="166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9534" y="4943188"/>
            <a:ext cx="2284466" cy="17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4985" y="3769547"/>
            <a:ext cx="2276541" cy="17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B. Expressing reason or cause (because)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昨日三時に寝たため、＿＿＿＿＿＿＿＿＿＿。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勉強がいそがしいため、＿＿＿＿＿＿＿＿＿。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＿＿＿＿＿＿＿＿ため、今お金がありません。</a:t>
            </a:r>
            <a:endParaRPr lang="en-US" altLang="ja-JP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000" smtClean="0"/>
              <a:t>＿＿＿＿＿＿＿＿＿ため、授業を休んでもいい</a:t>
            </a:r>
            <a:endParaRPr lang="en-US" altLang="ja-JP" sz="3000" dirty="0" smtClean="0"/>
          </a:p>
          <a:p>
            <a:pPr marL="514350" indent="-514350">
              <a:buNone/>
            </a:pPr>
            <a:r>
              <a:rPr lang="ja-JP" altLang="en-US" sz="3000" smtClean="0"/>
              <a:t>　　ですか。</a:t>
            </a:r>
            <a:endParaRPr lang="en-US" sz="3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B. Expressing reason or cause (because)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62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B. Expressing reason or cause (because)</a:t>
            </a:r>
            <a:br>
              <a:rPr lang="en-US" altLang="ja-JP" sz="3200" dirty="0" smtClean="0"/>
            </a:br>
            <a:r>
              <a:rPr lang="en-US" altLang="ja-JP" sz="3200" dirty="0" smtClean="0"/>
              <a:t>P153 Activity 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84137" y="1231663"/>
            <a:ext cx="6981985" cy="9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647" y="2191032"/>
            <a:ext cx="6966487" cy="46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きの</a:t>
            </a:r>
            <a:r>
              <a:rPr lang="ja-JP" altLang="en-US" smtClean="0"/>
              <a:t>う、いそがし</a:t>
            </a:r>
            <a:r>
              <a:rPr lang="ja-JP" altLang="en-US" dirty="0" smtClean="0"/>
              <a:t>くて寝られなかった</a:t>
            </a:r>
            <a:r>
              <a:rPr lang="ja-JP" altLang="en-US" dirty="0" smtClean="0">
                <a:solidFill>
                  <a:srgbClr val="FF0000"/>
                </a:solidFill>
              </a:rPr>
              <a:t>ために</a:t>
            </a:r>
            <a:r>
              <a:rPr lang="ja-JP" altLang="en-US" dirty="0" smtClean="0"/>
              <a:t>、今日起きられなかった。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日本人の友達を作る</a:t>
            </a:r>
            <a:r>
              <a:rPr lang="ja-JP" altLang="en-US" dirty="0" smtClean="0">
                <a:solidFill>
                  <a:srgbClr val="FF0000"/>
                </a:solidFill>
              </a:rPr>
              <a:t>ために</a:t>
            </a:r>
            <a:r>
              <a:rPr lang="ja-JP" altLang="en-US" dirty="0" smtClean="0"/>
              <a:t>、日本語テーブルに行く。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いいせいせ</a:t>
            </a:r>
            <a:r>
              <a:rPr lang="ja-JP" altLang="en-US" smtClean="0"/>
              <a:t>きをとる</a:t>
            </a:r>
            <a:r>
              <a:rPr lang="ja-JP" altLang="en-US" dirty="0" smtClean="0">
                <a:solidFill>
                  <a:srgbClr val="FF0000"/>
                </a:solidFill>
              </a:rPr>
              <a:t>ために</a:t>
            </a:r>
            <a:r>
              <a:rPr lang="ja-JP" altLang="en-US" dirty="0" smtClean="0"/>
              <a:t>、テストの勉強をたくさんする。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ＮＹに行く</a:t>
            </a:r>
            <a:r>
              <a:rPr lang="ja-JP" altLang="en-US" smtClean="0">
                <a:solidFill>
                  <a:srgbClr val="FF0000"/>
                </a:solidFill>
              </a:rPr>
              <a:t>ため</a:t>
            </a:r>
            <a:r>
              <a:rPr lang="ja-JP" altLang="en-US" smtClean="0"/>
              <a:t>、ホテルをよやくする。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い</a:t>
            </a:r>
            <a:r>
              <a:rPr lang="ja-JP" altLang="en-US" smtClean="0"/>
              <a:t>ぬがしゅくだいを</a:t>
            </a:r>
            <a:r>
              <a:rPr lang="ja-JP" altLang="en-US" dirty="0" smtClean="0"/>
              <a:t>食べた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r>
              <a:rPr lang="ja-JP" altLang="en-US" smtClean="0">
                <a:solidFill>
                  <a:srgbClr val="FF0000"/>
                </a:solidFill>
              </a:rPr>
              <a:t>め</a:t>
            </a:r>
            <a:r>
              <a:rPr lang="ja-JP" altLang="en-US" smtClean="0"/>
              <a:t>、しゅくだいが</a:t>
            </a:r>
            <a:r>
              <a:rPr lang="ja-JP" altLang="en-US" dirty="0" smtClean="0"/>
              <a:t>できなかった。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7550" y="2028497"/>
            <a:ext cx="112572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reason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048000"/>
            <a:ext cx="1296900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14800"/>
            <a:ext cx="1296900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5173" y="4490539"/>
            <a:ext cx="112572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reason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8039" y="5862935"/>
            <a:ext cx="112572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reason</a:t>
            </a:r>
            <a:endParaRPr kumimoji="1" lang="ja-JP" alt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Purpose? Reason?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9275" y="1417638"/>
            <a:ext cx="8042275" cy="16002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dirty="0" smtClean="0">
                <a:cs typeface="ＭＳ Ｐゴシック" charset="-128"/>
              </a:rPr>
              <a:t>(goal/result)</a:t>
            </a:r>
            <a:r>
              <a:rPr lang="ja-JP" altLang="en-US" smtClean="0">
                <a:cs typeface="ＭＳ Ｐゴシック" charset="-128"/>
              </a:rPr>
              <a:t>ように</a:t>
            </a:r>
            <a:r>
              <a:rPr lang="en-US" altLang="ja-JP" dirty="0" smtClean="0">
                <a:cs typeface="ＭＳ Ｐゴシック" charset="-128"/>
              </a:rPr>
              <a:t>: </a:t>
            </a:r>
            <a:r>
              <a:rPr lang="en-US" altLang="ja-JP" dirty="0" smtClean="0">
                <a:solidFill>
                  <a:srgbClr val="FF0000"/>
                </a:solidFill>
                <a:cs typeface="ＭＳ Ｐゴシック" charset="-128"/>
              </a:rPr>
              <a:t>potential forms, negative forms, intransitive verbs</a:t>
            </a:r>
          </a:p>
          <a:p>
            <a:pPr eaLnBrk="1" hangingPunct="1"/>
            <a:r>
              <a:rPr lang="en-US" altLang="ja-JP" dirty="0" smtClean="0">
                <a:cs typeface="ＭＳ Ｐゴシック" charset="-128"/>
              </a:rPr>
              <a:t>(purpose)</a:t>
            </a:r>
            <a:r>
              <a:rPr lang="ja-JP" altLang="en-US" smtClean="0">
                <a:cs typeface="ＭＳ Ｐゴシック" charset="-128"/>
              </a:rPr>
              <a:t>ために</a:t>
            </a:r>
            <a:r>
              <a:rPr lang="en-US" altLang="ja-JP" dirty="0" smtClean="0">
                <a:cs typeface="ＭＳ Ｐゴシック" charset="-128"/>
              </a:rPr>
              <a:t>:</a:t>
            </a:r>
            <a:r>
              <a:rPr lang="en-US" altLang="ja-JP" dirty="0" smtClean="0">
                <a:solidFill>
                  <a:srgbClr val="FF0000"/>
                </a:solidFill>
                <a:cs typeface="ＭＳ Ｐゴシック" charset="-128"/>
              </a:rPr>
              <a:t>transitive verbs</a:t>
            </a:r>
            <a:endParaRPr lang="ja-JP" altLang="en-US" smtClean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7" y="5797550"/>
            <a:ext cx="3757613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News Gothic MT" charset="0"/>
              </a:rPr>
              <a:t>You do X so that you will </a:t>
            </a:r>
          </a:p>
          <a:p>
            <a:r>
              <a:rPr lang="en-US" altLang="ja-JP" sz="2400" dirty="0">
                <a:latin typeface="News Gothic MT" charset="0"/>
              </a:rPr>
              <a:t>get the result Y.</a:t>
            </a:r>
            <a:endParaRPr lang="ja-JP" altLang="en-US" sz="2400">
              <a:latin typeface="News Gothic M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8575" y="5726113"/>
            <a:ext cx="3086100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News Gothic MT" charset="0"/>
              </a:rPr>
              <a:t>You do X in order to</a:t>
            </a:r>
          </a:p>
          <a:p>
            <a:r>
              <a:rPr lang="en-US" altLang="ja-JP" sz="2400" dirty="0">
                <a:latin typeface="News Gothic MT" charset="0"/>
              </a:rPr>
              <a:t>do Y.</a:t>
            </a:r>
            <a:endParaRPr lang="ja-JP" altLang="en-US" sz="2400">
              <a:latin typeface="News Gothic M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286" y="3113176"/>
            <a:ext cx="2852057" cy="26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857" y="3012400"/>
            <a:ext cx="3775075" cy="26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Purpose? Reason?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589314"/>
            <a:ext cx="8686800" cy="54772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ja-JP" sz="2800" dirty="0" smtClean="0">
                <a:solidFill>
                  <a:srgbClr val="FF0000"/>
                </a:solidFill>
                <a:latin typeface="+Body Asian"/>
              </a:rPr>
              <a:t>A. Expressing obligation using negative stems</a:t>
            </a:r>
          </a:p>
          <a:p>
            <a:pPr marL="457200" indent="-457200">
              <a:buNone/>
            </a:pPr>
            <a:r>
              <a:rPr lang="en-US" altLang="ja-JP" sz="2400" dirty="0" smtClean="0">
                <a:latin typeface="+Body Asian"/>
              </a:rPr>
              <a:t>	</a:t>
            </a:r>
          </a:p>
          <a:p>
            <a:pPr marL="457200" indent="-457200">
              <a:buNone/>
            </a:pPr>
            <a:r>
              <a:rPr lang="ja-JP" altLang="en-US" sz="2400" smtClean="0">
                <a:latin typeface="+Body Asian"/>
              </a:rPr>
              <a:t>     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～なければならない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 marL="457200" indent="-457200"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	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～なくてはならない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 marL="457200" indent="-457200"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	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～なければいけない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 marL="457200" indent="-457200"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+Body Asian"/>
              </a:rPr>
              <a:t>	</a:t>
            </a:r>
            <a:r>
              <a:rPr lang="ja-JP" altLang="en-US" sz="2400" smtClean="0">
                <a:solidFill>
                  <a:srgbClr val="FF0000"/>
                </a:solidFill>
                <a:latin typeface="+Body Asian"/>
              </a:rPr>
              <a:t>～なくてはいけない</a:t>
            </a:r>
            <a:endParaRPr lang="en-US" altLang="ja-JP" sz="2400" dirty="0" smtClean="0">
              <a:solidFill>
                <a:srgbClr val="FF0000"/>
              </a:solidFill>
              <a:latin typeface="+Body Asian"/>
            </a:endParaRPr>
          </a:p>
          <a:p>
            <a:pPr marL="457200" indent="-457200">
              <a:buNone/>
            </a:pPr>
            <a:endParaRPr lang="en-US" altLang="ja-JP" sz="2400" dirty="0" smtClean="0">
              <a:latin typeface="+Body Asian"/>
            </a:endParaRPr>
          </a:p>
          <a:p>
            <a:pPr marL="457200" indent="-457200">
              <a:buNone/>
            </a:pPr>
            <a:endParaRPr lang="en-US" altLang="ja-JP" sz="2400" dirty="0" smtClean="0">
              <a:latin typeface="+Body Asi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ja-JP" sz="2400" dirty="0" smtClean="0"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7266" y="2154652"/>
            <a:ext cx="4524375" cy="197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425" y="4105289"/>
            <a:ext cx="4905375" cy="36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008" y="5076098"/>
            <a:ext cx="8189858" cy="4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604" y="5549475"/>
            <a:ext cx="7236374" cy="3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030" y="5890106"/>
            <a:ext cx="8962204" cy="3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8830" y="4472793"/>
            <a:ext cx="9049404" cy="2232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380737"/>
            <a:ext cx="8686800" cy="5477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latin typeface="+Body Asian"/>
              </a:rPr>
              <a:t>These four expressions are used with the negative stem of verbs and adjectives.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286" y="2205644"/>
            <a:ext cx="7036460" cy="46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2225"/>
            <a:ext cx="8686800" cy="54768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917" y="1692239"/>
            <a:ext cx="7435569" cy="452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49"/>
            <a:ext cx="8382000" cy="1828800"/>
          </a:xfrm>
          <a:noFill/>
        </p:spPr>
        <p:txBody>
          <a:bodyPr/>
          <a:lstStyle/>
          <a:p>
            <a:pPr>
              <a:defRPr/>
            </a:pPr>
            <a:r>
              <a:rPr lang="ja-JP" dirty="0" smtClean="0"/>
              <a:t>寮</a:t>
            </a:r>
            <a:r>
              <a:rPr lang="en-US" altLang="ja-JP" dirty="0" smtClean="0"/>
              <a:t>(</a:t>
            </a:r>
            <a:r>
              <a:rPr lang="ja-JP" altLang="en-US" dirty="0" smtClean="0"/>
              <a:t>りょう</a:t>
            </a:r>
            <a:r>
              <a:rPr lang="en-US" altLang="ja-JP" dirty="0" smtClean="0"/>
              <a:t>)</a:t>
            </a:r>
            <a:r>
              <a:rPr lang="ja-JP" dirty="0" smtClean="0"/>
              <a:t>の部屋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へや</a:t>
            </a:r>
            <a:r>
              <a:rPr lang="en-US" altLang="ja-JP" dirty="0" smtClean="0"/>
              <a:t>)</a:t>
            </a:r>
            <a:r>
              <a:rPr lang="ja-JP" dirty="0" smtClean="0"/>
              <a:t>は、</a:t>
            </a:r>
            <a:r>
              <a:rPr lang="ja-JP" altLang="en-US" dirty="0" smtClean="0"/>
              <a:t>　</a:t>
            </a:r>
            <a:r>
              <a:rPr lang="ja-JP" u="sng" dirty="0" smtClean="0"/>
              <a:t>どんな部屋</a:t>
            </a:r>
            <a:r>
              <a:rPr lang="ja-JP" altLang="en-US" u="sng" dirty="0" smtClean="0"/>
              <a:t>じゃ</a:t>
            </a:r>
            <a:r>
              <a:rPr lang="ja-JP" u="sng" dirty="0" smtClean="0"/>
              <a:t>なければいけませんか</a:t>
            </a:r>
            <a:r>
              <a:rPr lang="ja-JP" dirty="0" smtClean="0"/>
              <a:t>。</a:t>
            </a:r>
            <a:r>
              <a:rPr lang="en-US" dirty="0" smtClean="0"/>
              <a:t> </a:t>
            </a:r>
            <a:endParaRPr lang="ja-JP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8956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Noun (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大</a:t>
            </a:r>
            <a:r>
              <a:rPr kumimoji="0" lang="ja-JP" altLang="en-US" sz="2800" kern="0">
                <a:latin typeface="+mn-lt"/>
                <a:ea typeface="+mn-ea"/>
                <a:cs typeface="+mn-cs"/>
              </a:rPr>
              <a:t>き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い</a:t>
            </a:r>
            <a:r>
              <a:rPr lang="ja-JP" altLang="en-US" sz="2800" kern="0" smtClean="0"/>
              <a:t>へや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／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シングルルーム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大</a:t>
            </a:r>
            <a:r>
              <a:rPr kumimoji="0" lang="ja-JP" altLang="en-US" sz="2800" kern="0">
                <a:latin typeface="+mn-lt"/>
                <a:ea typeface="+mn-ea"/>
                <a:cs typeface="+mn-cs"/>
              </a:rPr>
              <a:t>き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い</a:t>
            </a:r>
            <a:r>
              <a:rPr lang="ja-JP" altLang="en-US" sz="2800" kern="0" smtClean="0"/>
              <a:t>へや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じ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ゃなければいけません。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シングルルームじゃなければいけません。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な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adj. (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しずか／きれい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しずかじゃなければいけません。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きれいじゃなければいけません。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9200" y="3352800"/>
            <a:ext cx="609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9200" y="3962400"/>
            <a:ext cx="6248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4953000"/>
            <a:ext cx="495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9200" y="5562600"/>
            <a:ext cx="495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000"/>
            <a:ext cx="7848600" cy="1828800"/>
          </a:xfrm>
          <a:noFill/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BF</a:t>
            </a:r>
            <a:r>
              <a:rPr lang="ja-JP" altLang="en-US" dirty="0" smtClean="0"/>
              <a:t>／</a:t>
            </a:r>
            <a:r>
              <a:rPr lang="en-US" altLang="ja-JP" dirty="0" smtClean="0"/>
              <a:t>GF</a:t>
            </a:r>
            <a:r>
              <a:rPr lang="ja-JP" altLang="en-US" dirty="0" smtClean="0"/>
              <a:t>はどんな人</a:t>
            </a:r>
            <a:r>
              <a:rPr lang="ja-JP" altLang="en-US" u="sng" dirty="0" smtClean="0"/>
              <a:t>じゃなければいけませんか</a:t>
            </a:r>
            <a:r>
              <a:rPr lang="ja-JP" dirty="0" smtClean="0"/>
              <a:t>。</a:t>
            </a:r>
            <a:r>
              <a:rPr lang="en-US" dirty="0" smtClean="0"/>
              <a:t> </a:t>
            </a:r>
            <a:endParaRPr lang="ja-JP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30480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い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adj. (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やさしい／あたまがいい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やさしくなければいけません。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あたまがよくなければいけません。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Verb </a:t>
            </a:r>
            <a:r>
              <a:rPr kumimoji="0" lang="en-US" altLang="ja-JP" sz="2800" kern="0" dirty="0" smtClean="0">
                <a:latin typeface="+mn-lt"/>
                <a:ea typeface="+mn-ea"/>
                <a:cs typeface="+mn-cs"/>
              </a:rPr>
              <a:t>(</a:t>
            </a:r>
            <a:r>
              <a:rPr lang="ja-JP" altLang="en-US" sz="2800" kern="0" smtClean="0"/>
              <a:t>りょうり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が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作れる／お金がたくさんある</a:t>
            </a:r>
            <a:r>
              <a:rPr kumimoji="0" lang="en-US" altLang="ja-JP" sz="2800" kern="0" dirty="0"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lang="ja-JP" altLang="en-US" sz="2800" kern="0" smtClean="0"/>
              <a:t>りょうり</a:t>
            </a:r>
            <a:r>
              <a:rPr kumimoji="0" lang="ja-JP" altLang="en-US" sz="2800" kern="0" smtClean="0">
                <a:latin typeface="+mn-lt"/>
                <a:ea typeface="+mn-ea"/>
                <a:cs typeface="+mn-cs"/>
              </a:rPr>
              <a:t>が</a:t>
            </a: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作れなければいけません。</a:t>
            </a:r>
            <a:endParaRPr kumimoji="0" lang="en-US" altLang="ja-JP" sz="28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43A1B"/>
              </a:buClr>
              <a:buSzPct val="90000"/>
              <a:buFont typeface="Wingdings" pitchFamily="-111" charset="2"/>
              <a:buChar char="u"/>
              <a:defRPr/>
            </a:pPr>
            <a:r>
              <a:rPr kumimoji="0" lang="ja-JP" altLang="en-US" sz="2800" kern="0" dirty="0">
                <a:latin typeface="+mn-lt"/>
                <a:ea typeface="+mn-ea"/>
                <a:cs typeface="+mn-cs"/>
              </a:rPr>
              <a:t>お金がたくさんなければいけません。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3505200"/>
            <a:ext cx="609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4114800"/>
            <a:ext cx="609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9200" y="5029200"/>
            <a:ext cx="609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9200" y="5715000"/>
            <a:ext cx="6096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solidFill>
                  <a:schemeClr val="bg1"/>
                </a:solidFill>
              </a:rPr>
              <a:t>Must ~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3F71-6D6D-8843-9E9F-66C99A60E461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-53399"/>
            <a:ext cx="5145352" cy="69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9346" y="244929"/>
            <a:ext cx="209544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P130</a:t>
            </a:r>
          </a:p>
          <a:p>
            <a:endParaRPr lang="en-US" altLang="ja-JP" b="1" dirty="0" smtClean="0"/>
          </a:p>
          <a:p>
            <a:r>
              <a:rPr lang="ja-JP" altLang="en-US" b="1" smtClean="0"/>
              <a:t>自動詞と他動詞</a:t>
            </a:r>
            <a:endParaRPr lang="en-US" altLang="ja-JP" b="1" dirty="0" smtClean="0"/>
          </a:p>
          <a:p>
            <a:r>
              <a:rPr lang="ja-JP" altLang="en-US" b="1" smtClean="0"/>
              <a:t>じどうし　たどうし</a:t>
            </a:r>
            <a:endParaRPr lang="en-US" altLang="ja-JP" b="1" dirty="0" smtClean="0"/>
          </a:p>
          <a:p>
            <a:endParaRPr lang="en-US" b="1" dirty="0" smtClean="0"/>
          </a:p>
          <a:p>
            <a:r>
              <a:rPr lang="en-US" b="1" dirty="0" smtClean="0"/>
              <a:t>Intransitive verbs</a:t>
            </a:r>
          </a:p>
          <a:p>
            <a:pPr algn="ctr"/>
            <a:r>
              <a:rPr lang="en-US" b="1" dirty="0" smtClean="0"/>
              <a:t>and</a:t>
            </a:r>
          </a:p>
          <a:p>
            <a:r>
              <a:rPr lang="en-US" b="1" dirty="0" smtClean="0"/>
              <a:t>Transitive verbs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8902" y="4789714"/>
            <a:ext cx="207588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commonly used Form of</a:t>
            </a:r>
          </a:p>
          <a:p>
            <a:r>
              <a:rPr lang="ja-JP" altLang="en-US" smtClean="0"/>
              <a:t>まちがう </a:t>
            </a:r>
            <a:r>
              <a:rPr lang="en-US" altLang="ja-JP" dirty="0" smtClean="0"/>
              <a:t>is</a:t>
            </a:r>
          </a:p>
          <a:p>
            <a:r>
              <a:rPr lang="ja-JP" altLang="en-US" smtClean="0"/>
              <a:t>まちがっている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1306847" y="5990043"/>
            <a:ext cx="4147469" cy="3663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18288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8601" y="18288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212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ぶんぽう５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P157Activity 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44212"/>
            <a:ext cx="7286778" cy="9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351" y="1915464"/>
            <a:ext cx="6464879" cy="480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3355" y="2470355"/>
            <a:ext cx="1263445" cy="126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2225"/>
            <a:ext cx="8686800" cy="54768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90" y="1543754"/>
            <a:ext cx="8325020" cy="28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94397"/>
            <a:ext cx="8159312" cy="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341" y="5042484"/>
            <a:ext cx="7098103" cy="145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830" y="4594397"/>
            <a:ext cx="8686800" cy="2111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43000" y="1524000"/>
            <a:ext cx="2286000" cy="533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/>
              <a:t>Negative stem</a:t>
            </a:r>
            <a:endParaRPr lang="ja-JP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286000"/>
            <a:ext cx="2286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ja-JP" sz="3200" dirty="0"/>
              <a:t>〜</a:t>
            </a:r>
            <a:r>
              <a:rPr lang="ja-JP" altLang="en-US" sz="3200" dirty="0"/>
              <a:t>なければ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43000" y="3124200"/>
            <a:ext cx="2286000" cy="609600"/>
          </a:xfrm>
          <a:prstGeom prst="rect">
            <a:avLst/>
          </a:prstGeom>
          <a:solidFill>
            <a:srgbClr val="FFD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sz="3200"/>
              <a:t>〜</a:t>
            </a:r>
            <a:r>
              <a:rPr lang="ja-JP" altLang="en-US" sz="3200"/>
              <a:t>なくては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638800" y="2286000"/>
            <a:ext cx="2286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altLang="en-US" sz="3200"/>
              <a:t>なりません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638800" y="3124200"/>
            <a:ext cx="2286000" cy="609600"/>
          </a:xfrm>
          <a:prstGeom prst="rect">
            <a:avLst/>
          </a:prstGeom>
          <a:solidFill>
            <a:srgbClr val="A7FFF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altLang="en-US" sz="3200"/>
              <a:t>いけません</a:t>
            </a:r>
          </a:p>
        </p:txBody>
      </p:sp>
      <p:cxnSp>
        <p:nvCxnSpPr>
          <p:cNvPr id="38920" name="Straight Arrow Connector 9"/>
          <p:cNvCxnSpPr>
            <a:cxnSpLocks noChangeShapeType="1"/>
            <a:stCxn id="5" idx="3"/>
            <a:endCxn id="38918" idx="1"/>
          </p:cNvCxnSpPr>
          <p:nvPr/>
        </p:nvCxnSpPr>
        <p:spPr bwMode="auto">
          <a:xfrm>
            <a:off x="3429000" y="2590800"/>
            <a:ext cx="2209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921" name="Straight Arrow Connector 10"/>
          <p:cNvCxnSpPr>
            <a:cxnSpLocks noChangeShapeType="1"/>
            <a:stCxn id="5" idx="3"/>
            <a:endCxn id="38919" idx="1"/>
          </p:cNvCxnSpPr>
          <p:nvPr/>
        </p:nvCxnSpPr>
        <p:spPr bwMode="auto">
          <a:xfrm>
            <a:off x="3429000" y="2590800"/>
            <a:ext cx="22098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922" name="Straight Arrow Connector 13"/>
          <p:cNvCxnSpPr>
            <a:cxnSpLocks noChangeShapeType="1"/>
            <a:endCxn id="38918" idx="1"/>
          </p:cNvCxnSpPr>
          <p:nvPr/>
        </p:nvCxnSpPr>
        <p:spPr bwMode="auto">
          <a:xfrm flipV="1">
            <a:off x="3429000" y="2590800"/>
            <a:ext cx="2209800" cy="8382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8923" name="Straight Arrow Connector 15"/>
          <p:cNvCxnSpPr>
            <a:cxnSpLocks noChangeShapeType="1"/>
          </p:cNvCxnSpPr>
          <p:nvPr/>
        </p:nvCxnSpPr>
        <p:spPr bwMode="auto">
          <a:xfrm>
            <a:off x="3429000" y="3429000"/>
            <a:ext cx="2209800" cy="15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2" name="Rectangle 11"/>
          <p:cNvSpPr/>
          <p:nvPr/>
        </p:nvSpPr>
        <p:spPr bwMode="auto">
          <a:xfrm>
            <a:off x="1143000" y="2286000"/>
            <a:ext cx="2286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ja-JP" altLang="ja-JP" sz="3200" dirty="0"/>
              <a:t>〜</a:t>
            </a:r>
            <a:r>
              <a:rPr lang="ja-JP" altLang="en-US" sz="3200" dirty="0"/>
              <a:t>なきゃ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2286000"/>
            <a:ext cx="2286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altLang="en-US" sz="3200"/>
              <a:t>なんない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8800" y="3124200"/>
            <a:ext cx="2286000" cy="1066800"/>
          </a:xfrm>
          <a:prstGeom prst="rect">
            <a:avLst/>
          </a:prstGeom>
          <a:solidFill>
            <a:srgbClr val="A7FFF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altLang="en-US" sz="3200"/>
              <a:t>いけない／だめ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3124200"/>
            <a:ext cx="2286000" cy="609600"/>
          </a:xfrm>
          <a:prstGeom prst="rect">
            <a:avLst/>
          </a:prstGeom>
          <a:solidFill>
            <a:srgbClr val="FFD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ja-JP" sz="3200"/>
              <a:t>〜</a:t>
            </a:r>
            <a:r>
              <a:rPr lang="ja-JP" altLang="en-US" sz="3200"/>
              <a:t>なくちゃ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  <a:noFill/>
        </p:spPr>
        <p:txBody>
          <a:bodyPr>
            <a:normAutofit/>
          </a:bodyPr>
          <a:lstStyle/>
          <a:p>
            <a:pPr>
              <a:buFont typeface="Wingdings" pitchFamily="-111" charset="2"/>
              <a:buNone/>
              <a:defRPr/>
            </a:pPr>
            <a:r>
              <a:rPr lang="en-US" dirty="0" smtClean="0"/>
              <a:t>X</a:t>
            </a:r>
            <a:r>
              <a:rPr lang="ja-JP" dirty="0" smtClean="0"/>
              <a:t>：</a:t>
            </a:r>
            <a:r>
              <a:rPr lang="ja-JP" u="sng" smtClean="0"/>
              <a:t>今日</a:t>
            </a:r>
            <a:r>
              <a:rPr lang="ja-JP" altLang="en-US" u="sng" smtClean="0"/>
              <a:t>えい</a:t>
            </a:r>
            <a:r>
              <a:rPr lang="ja-JP" u="sng" smtClean="0"/>
              <a:t>画見</a:t>
            </a:r>
            <a:r>
              <a:rPr lang="ja-JP" u="sng" dirty="0" smtClean="0"/>
              <a:t>に行かない</a:t>
            </a:r>
            <a:r>
              <a:rPr lang="ja-JP" dirty="0" smtClean="0"/>
              <a:t>？</a:t>
            </a:r>
            <a:endParaRPr lang="en-US" dirty="0" smtClean="0"/>
          </a:p>
          <a:p>
            <a:pPr>
              <a:buFont typeface="Wingdings" pitchFamily="-111" charset="2"/>
              <a:buNone/>
              <a:defRPr/>
            </a:pPr>
            <a:r>
              <a:rPr lang="en-US" dirty="0" smtClean="0"/>
              <a:t>Y</a:t>
            </a:r>
            <a:r>
              <a:rPr lang="ja-JP" dirty="0" smtClean="0"/>
              <a:t>：</a:t>
            </a:r>
            <a:r>
              <a:rPr lang="ja-JP" altLang="en-US" dirty="0" smtClean="0"/>
              <a:t>う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ん、</a:t>
            </a:r>
            <a:r>
              <a:rPr lang="ja-JP" dirty="0" smtClean="0"/>
              <a:t>行</a:t>
            </a:r>
            <a:r>
              <a:rPr lang="ja-JP" smtClean="0"/>
              <a:t>きた</a:t>
            </a:r>
            <a:r>
              <a:rPr lang="ja-JP" altLang="en-US" smtClean="0"/>
              <a:t>い</a:t>
            </a:r>
            <a:r>
              <a:rPr lang="ja-JP" smtClean="0"/>
              <a:t>け</a:t>
            </a:r>
            <a:r>
              <a:rPr lang="ja-JP" dirty="0" smtClean="0"/>
              <a:t>ど、アルバイトを</a:t>
            </a:r>
            <a:r>
              <a:rPr lang="ja-JP" altLang="en-US" dirty="0" smtClean="0"/>
              <a:t>　</a:t>
            </a:r>
            <a:r>
              <a:rPr lang="ja-JP" u="sng" dirty="0" smtClean="0"/>
              <a:t>しなきゃいけないんだ</a:t>
            </a:r>
            <a:r>
              <a:rPr lang="ja-JP" altLang="en-US" u="sng" dirty="0" smtClean="0"/>
              <a:t>（いけない</a:t>
            </a:r>
            <a:r>
              <a:rPr lang="ja-JP" u="sng" dirty="0" smtClean="0"/>
              <a:t>の</a:t>
            </a:r>
            <a:r>
              <a:rPr lang="ja-JP" altLang="en-US" u="sng" dirty="0" smtClean="0"/>
              <a:t>）</a:t>
            </a:r>
            <a:r>
              <a:rPr lang="ja-JP" dirty="0" smtClean="0"/>
              <a:t>。</a:t>
            </a:r>
            <a:endParaRPr lang="en-US" dirty="0" smtClean="0"/>
          </a:p>
          <a:p>
            <a:pPr>
              <a:buFont typeface="Wingdings" pitchFamily="-111" charset="2"/>
              <a:buNone/>
              <a:defRPr/>
            </a:pPr>
            <a:r>
              <a:rPr lang="en-US" dirty="0" smtClean="0"/>
              <a:t>X</a:t>
            </a:r>
            <a:r>
              <a:rPr lang="ja-JP" dirty="0" smtClean="0"/>
              <a:t>：そ</a:t>
            </a:r>
            <a:r>
              <a:rPr lang="ja-JP" smtClean="0"/>
              <a:t>うか</a:t>
            </a:r>
            <a:r>
              <a:rPr lang="ja-JP" altLang="en-US" smtClean="0"/>
              <a:t>あ。。</a:t>
            </a:r>
            <a:r>
              <a:rPr lang="ja-JP" smtClean="0"/>
              <a:t>ざ</a:t>
            </a:r>
            <a:r>
              <a:rPr lang="ja-JP" dirty="0" smtClean="0"/>
              <a:t>んねんだね。じゃまた今度。</a:t>
            </a:r>
            <a:endParaRPr lang="en-US" altLang="ja-JP" dirty="0" smtClean="0"/>
          </a:p>
          <a:p>
            <a:pPr>
              <a:buFont typeface="Wingdings" pitchFamily="-111" charset="2"/>
              <a:buNone/>
              <a:defRPr/>
            </a:pPr>
            <a:endParaRPr lang="en-US" altLang="ja-JP" dirty="0" smtClean="0"/>
          </a:p>
          <a:p>
            <a:pPr marL="514350" indent="-514350">
              <a:buFont typeface="Wingdings" pitchFamily="-111" charset="2"/>
              <a:buAutoNum type="arabicPeriod"/>
              <a:defRPr/>
            </a:pPr>
            <a:r>
              <a:rPr lang="ja-JP" altLang="en-US" smtClean="0"/>
              <a:t>今晩パーティに行く？</a:t>
            </a:r>
            <a:r>
              <a:rPr lang="en-US" altLang="ja-JP" dirty="0" smtClean="0"/>
              <a:t>→</a:t>
            </a:r>
            <a:r>
              <a:rPr lang="ja-JP" altLang="en-US" smtClean="0"/>
              <a:t>レポートを書く</a:t>
            </a:r>
            <a:endParaRPr lang="en-US" altLang="ja-JP" dirty="0" smtClean="0"/>
          </a:p>
          <a:p>
            <a:pPr marL="514350" indent="-514350">
              <a:buFont typeface="Wingdings" pitchFamily="-111" charset="2"/>
              <a:buAutoNum type="arabicPeriod"/>
              <a:defRPr/>
            </a:pPr>
            <a:r>
              <a:rPr lang="ja-JP" altLang="en-US" smtClean="0"/>
              <a:t>少しおさけを飲む？</a:t>
            </a:r>
            <a:r>
              <a:rPr lang="en-US" altLang="ja-JP" dirty="0" smtClean="0"/>
              <a:t>→</a:t>
            </a:r>
            <a:r>
              <a:rPr lang="ja-JP" altLang="en-US" smtClean="0"/>
              <a:t>車で帰る</a:t>
            </a:r>
            <a:endParaRPr lang="en-US" altLang="ja-JP" dirty="0" smtClean="0"/>
          </a:p>
          <a:p>
            <a:pPr marL="514350" indent="-514350">
              <a:buFont typeface="Wingdings" pitchFamily="-111" charset="2"/>
              <a:buAutoNum type="arabicPeriod"/>
              <a:defRPr/>
            </a:pPr>
            <a:endParaRPr lang="en-US" dirty="0" smtClean="0"/>
          </a:p>
          <a:p>
            <a:pPr>
              <a:buFont typeface="Wingdings" pitchFamily="-111" charset="2"/>
              <a:buNone/>
              <a:defRPr/>
            </a:pPr>
            <a:endParaRPr lang="ja-JP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</a:t>
            </a:r>
            <a:r>
              <a:rPr lang="ja-JP" altLang="en-US" sz="3200" smtClean="0"/>
              <a:t>～なければ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なくてはならない</a:t>
            </a:r>
            <a:r>
              <a:rPr lang="en-US" altLang="ja-JP" sz="3200" dirty="0" smtClean="0"/>
              <a:t>/</a:t>
            </a:r>
            <a:r>
              <a:rPr lang="ja-JP" altLang="en-US" sz="3200" smtClean="0"/>
              <a:t>いけない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9" y="1417638"/>
            <a:ext cx="8822449" cy="54772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+Body Asian"/>
              </a:rPr>
              <a:t>B. </a:t>
            </a:r>
            <a:r>
              <a:rPr lang="en-US" altLang="ja-JP" dirty="0" smtClean="0">
                <a:solidFill>
                  <a:srgbClr val="FF0000"/>
                </a:solidFill>
              </a:rPr>
              <a:t>Expressing a lack of obligation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ja-JP" sz="2600" dirty="0" smtClean="0">
                <a:latin typeface="+Body Asian"/>
              </a:rPr>
              <a:t>The negative stem of verbs and adjectives +</a:t>
            </a:r>
            <a:r>
              <a:rPr lang="ja-JP" altLang="en-US" sz="2600" smtClean="0">
                <a:latin typeface="+Body Asian"/>
              </a:rPr>
              <a:t>なくてもいい</a:t>
            </a:r>
            <a:endParaRPr lang="en-US" altLang="ja-JP" sz="2600" dirty="0" smtClean="0">
              <a:latin typeface="+Body Asi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ja-JP" sz="2600" dirty="0" smtClean="0">
              <a:latin typeface="+Body Asi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ja-JP" sz="2600" dirty="0" smtClean="0">
                <a:latin typeface="+Body Asian"/>
              </a:rPr>
              <a:t>It means that </a:t>
            </a:r>
            <a:r>
              <a:rPr lang="en-US" altLang="ja-JP" sz="2600" u="sng" dirty="0" smtClean="0">
                <a:latin typeface="+Body Asian"/>
              </a:rPr>
              <a:t>one does not have to do something </a:t>
            </a:r>
            <a:r>
              <a:rPr lang="en-US" altLang="ja-JP" sz="2600" dirty="0" smtClean="0">
                <a:latin typeface="+Body Asian"/>
              </a:rPr>
              <a:t>or </a:t>
            </a:r>
            <a:r>
              <a:rPr lang="en-US" altLang="ja-JP" sz="2600" u="sng" dirty="0" smtClean="0">
                <a:latin typeface="+Body Asian"/>
              </a:rPr>
              <a:t>something does not have to be in a certain way</a:t>
            </a:r>
            <a:r>
              <a:rPr lang="en-US" altLang="ja-JP" sz="2600" dirty="0" smtClean="0">
                <a:latin typeface="+Body Asian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ja-JP" sz="2600" dirty="0" smtClean="0">
                <a:latin typeface="+Body Asian"/>
              </a:rPr>
              <a:t>It is also derived from the negative ending</a:t>
            </a:r>
            <a:r>
              <a:rPr lang="ja-JP" altLang="en-US" sz="2600" smtClean="0">
                <a:latin typeface="+Body Asian"/>
              </a:rPr>
              <a:t>～ない</a:t>
            </a:r>
            <a:r>
              <a:rPr lang="en-US" altLang="ja-JP" sz="2600" dirty="0" smtClean="0">
                <a:latin typeface="+Body Asian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52" y="4461646"/>
            <a:ext cx="7236372" cy="92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59" y="5422851"/>
            <a:ext cx="8822449" cy="9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252" y="4461646"/>
            <a:ext cx="8633271" cy="2275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a lack of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 </a:t>
            </a:r>
            <a:r>
              <a:rPr lang="ja-JP" altLang="en-US" sz="3200" smtClean="0"/>
              <a:t>～なくてもいい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2225"/>
            <a:ext cx="8686800" cy="54768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076" y="1616966"/>
            <a:ext cx="7254766" cy="47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Expressing a lack of obligation </a:t>
            </a:r>
            <a:br>
              <a:rPr lang="en-US" altLang="ja-JP" sz="3200" dirty="0" smtClean="0"/>
            </a:br>
            <a:r>
              <a:rPr lang="en-US" altLang="ja-JP" sz="3200" dirty="0" smtClean="0"/>
              <a:t>using </a:t>
            </a:r>
            <a:r>
              <a:rPr lang="ja-JP" altLang="en-US" sz="3200" smtClean="0"/>
              <a:t>～なくてもいい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smtClean="0"/>
              <a:t>Ｑ．日本語の授業で、何をしなければなりませんか。／何をしなくてもいいですか。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&lt;Must do&gt;</a:t>
            </a:r>
          </a:p>
          <a:p>
            <a:pPr>
              <a:buNone/>
            </a:pPr>
            <a:r>
              <a:rPr lang="ja-JP" altLang="en-US" sz="2800" smtClean="0"/>
              <a:t>授業で日本語を話す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毎週クイズをうける</a:t>
            </a:r>
            <a:r>
              <a:rPr lang="en-US" altLang="ja-JP" sz="2800" dirty="0" smtClean="0"/>
              <a:t>(=to take)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&lt;Not have to do&gt;</a:t>
            </a:r>
          </a:p>
          <a:p>
            <a:pPr>
              <a:buNone/>
            </a:pPr>
            <a:r>
              <a:rPr lang="ja-JP" altLang="en-US" sz="2800" smtClean="0"/>
              <a:t>日本人にインタビューする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smtClean="0"/>
              <a:t>日本語でブログ</a:t>
            </a:r>
            <a:r>
              <a:rPr lang="en-US" altLang="ja-JP" sz="2800" dirty="0" smtClean="0"/>
              <a:t>(=blog)</a:t>
            </a:r>
            <a:r>
              <a:rPr lang="ja-JP" altLang="en-US" sz="2800" smtClean="0"/>
              <a:t>を書く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9657" y="3347654"/>
            <a:ext cx="3648369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P158 Activity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034"/>
            <a:ext cx="8229600" cy="431312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smtClean="0">
                <a:latin typeface="+Body Asian"/>
              </a:rPr>
              <a:t>アメリカでおさけを買う時、何をしなくてはいけませんか。</a:t>
            </a:r>
            <a:endParaRPr lang="en-US" altLang="ja-JP" sz="2800" dirty="0" smtClean="0">
              <a:latin typeface="+Body Asi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smtClean="0">
                <a:latin typeface="+Body Asian"/>
              </a:rPr>
              <a:t>（大）学生はどんなことをしなければいけませんか。</a:t>
            </a:r>
            <a:endParaRPr lang="en-US" altLang="ja-JP" sz="2800" dirty="0" smtClean="0">
              <a:latin typeface="+Body Asi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smtClean="0">
                <a:latin typeface="+Body Asian"/>
              </a:rPr>
              <a:t>先生は、どんなことをしなければなりませんか。</a:t>
            </a:r>
            <a:endParaRPr lang="en-US" altLang="ja-JP" sz="2800" dirty="0" smtClean="0">
              <a:latin typeface="+Body Asian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800" smtClean="0">
                <a:latin typeface="+Body Asian"/>
              </a:rPr>
              <a:t>週末は、どんなことをしなくてもいいですか。</a:t>
            </a:r>
            <a:endParaRPr lang="en-US" altLang="ja-JP" sz="28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  <a:p>
            <a:pPr>
              <a:buNone/>
            </a:pPr>
            <a:endParaRPr lang="en-US" altLang="ja-JP" sz="2400" dirty="0" smtClean="0">
              <a:latin typeface="+Body Asi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Expressing obligation </a:t>
            </a:r>
            <a:br>
              <a:rPr lang="en-US" altLang="ja-JP" sz="2800" dirty="0" smtClean="0"/>
            </a:br>
            <a:r>
              <a:rPr lang="en-US" altLang="ja-JP" sz="2800" dirty="0" smtClean="0"/>
              <a:t>Expressing a lack of obligation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聞くれんしゅう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17" y="1650538"/>
            <a:ext cx="8988967" cy="266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799" y="4426388"/>
            <a:ext cx="2234693" cy="19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6211614" y="4426388"/>
            <a:ext cx="2808870" cy="1136632"/>
          </a:xfrm>
          <a:prstGeom prst="wedgeEllipseCallout">
            <a:avLst>
              <a:gd name="adj1" fmla="val -67330"/>
              <a:gd name="adj2" fmla="val 1395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smtClean="0">
                <a:solidFill>
                  <a:schemeClr val="tx1"/>
                </a:solidFill>
              </a:rPr>
              <a:t>いかがですか。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24929" y="4578788"/>
            <a:ext cx="2808870" cy="1136632"/>
          </a:xfrm>
          <a:prstGeom prst="wedgeEllipseCallout">
            <a:avLst>
              <a:gd name="adj1" fmla="val 56151"/>
              <a:gd name="adj2" fmla="val 195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smtClean="0">
                <a:solidFill>
                  <a:schemeClr val="tx1"/>
                </a:solidFill>
              </a:rPr>
              <a:t>そうね・・・。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聞く練習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644" y="1538208"/>
            <a:ext cx="81746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P131 Activity7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27694" y="1457007"/>
            <a:ext cx="804621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9866" y="1457007"/>
            <a:ext cx="961863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9972" y="2408047"/>
            <a:ext cx="901485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2922" y="1918079"/>
            <a:ext cx="1144292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58741" y="3275309"/>
            <a:ext cx="1025471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12107" y="3314012"/>
            <a:ext cx="1145679" cy="313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35657" y="4158022"/>
            <a:ext cx="1365143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64395" y="5053739"/>
            <a:ext cx="1025471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66087" y="5487694"/>
            <a:ext cx="1025471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7881" y="1279466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かえる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かわる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7173" y="229956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あげる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あがる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0042" y="548769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あける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あく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5051" y="302217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かえる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かわる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5325" y="3644703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かえる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かわる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9220" y="379581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つける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つく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7786" y="473081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つける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つく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7083" y="630135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まちがえる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まちがっている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9435" y="5948766"/>
            <a:ext cx="1025471" cy="352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23123" y="141763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かえる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かわる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7214" y="1809593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</a:rPr>
              <a:t>つづける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smtClean="0">
                <a:solidFill>
                  <a:srgbClr val="FF0000"/>
                </a:solidFill>
              </a:rPr>
              <a:t>つづく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75"/>
            <a:ext cx="8229600" cy="4283716"/>
          </a:xfrm>
        </p:spPr>
        <p:txBody>
          <a:bodyPr>
            <a:normAutofit/>
          </a:bodyPr>
          <a:lstStyle/>
          <a:p>
            <a:r>
              <a:rPr lang="ja-JP" altLang="en-US" sz="2400" smtClean="0"/>
              <a:t>事務</a:t>
            </a:r>
            <a:r>
              <a:rPr lang="en-US" altLang="ja-JP" sz="2400" dirty="0" smtClean="0"/>
              <a:t>(</a:t>
            </a:r>
            <a:r>
              <a:rPr lang="ja-JP" altLang="en-US" sz="2400" smtClean="0"/>
              <a:t>じむ</a:t>
            </a:r>
            <a:r>
              <a:rPr lang="en-US" altLang="ja-JP" sz="2400" dirty="0" smtClean="0"/>
              <a:t>)=office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370" y="1551721"/>
            <a:ext cx="1610433" cy="338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れんしゅう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70" y="2662433"/>
            <a:ext cx="8371490" cy="35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P160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462" y="2425350"/>
            <a:ext cx="1610433" cy="338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聞く前に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398" y="3023819"/>
            <a:ext cx="8910538" cy="28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22" y="1439632"/>
            <a:ext cx="1743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P160 </a:t>
            </a:r>
            <a:r>
              <a:rPr lang="ja-JP" altLang="en-US" smtClean="0"/>
              <a:t>聞くれんしゅう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0" y="2159794"/>
            <a:ext cx="8881406" cy="99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42" y="3159236"/>
            <a:ext cx="8749878" cy="4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7918" y="4004441"/>
            <a:ext cx="638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sz="2000" b="1" dirty="0" smtClean="0"/>
              <a:t>. </a:t>
            </a:r>
            <a:r>
              <a:rPr lang="ja-JP" altLang="en-US" sz="2000" b="1" smtClean="0"/>
              <a:t>Ｂさんはだれでしょう？⇒＿＿＿＿＿＿＿＿＿＿＿さん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87766" y="39256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>
                <a:solidFill>
                  <a:srgbClr val="FF0000"/>
                </a:solidFill>
              </a:rPr>
              <a:t>安田春子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556" y="4927941"/>
            <a:ext cx="6287379" cy="16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4753" y="47117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3.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2859" y="1433404"/>
            <a:ext cx="1950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/>
              <a:t>メッカ</a:t>
            </a:r>
            <a:r>
              <a:rPr lang="en-US" altLang="ja-JP" sz="2400" dirty="0" smtClean="0"/>
              <a:t>=</a:t>
            </a:r>
            <a:r>
              <a:rPr lang="en-US" altLang="ja-JP" sz="2400" dirty="0" err="1" smtClean="0"/>
              <a:t>mecca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P161 </a:t>
            </a:r>
            <a:r>
              <a:rPr lang="ja-JP" altLang="en-US" sz="3600" smtClean="0"/>
              <a:t>聞くれんしゅう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278" y="1822267"/>
            <a:ext cx="291784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4121" y="1853091"/>
            <a:ext cx="3343710" cy="244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1194"/>
            <a:ext cx="8229600" cy="20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5057" y="315686"/>
            <a:ext cx="87126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D. Listen to the conversation between two people. One of the two people is either</a:t>
            </a:r>
          </a:p>
          <a:p>
            <a:r>
              <a:rPr lang="ja-JP" altLang="en-US" smtClean="0"/>
              <a:t>山田さん</a:t>
            </a:r>
            <a:r>
              <a:rPr lang="en-US" altLang="ja-JP" dirty="0" smtClean="0"/>
              <a:t>, </a:t>
            </a:r>
            <a:r>
              <a:rPr lang="ja-JP" altLang="en-US" smtClean="0"/>
              <a:t>安田さん</a:t>
            </a:r>
            <a:r>
              <a:rPr lang="en-US" altLang="ja-JP" dirty="0" smtClean="0"/>
              <a:t>, or </a:t>
            </a:r>
            <a:r>
              <a:rPr lang="ja-JP" altLang="en-US" smtClean="0"/>
              <a:t>高田さん</a:t>
            </a:r>
            <a:r>
              <a:rPr lang="en-US" altLang="ja-JP" dirty="0" smtClean="0"/>
              <a:t>. Using listening strategies such as key word search,</a:t>
            </a:r>
          </a:p>
          <a:p>
            <a:r>
              <a:rPr lang="en-US" dirty="0" smtClean="0"/>
              <a:t>your knowledge about the students, and speech style, try to guess which student is </a:t>
            </a:r>
          </a:p>
          <a:p>
            <a:r>
              <a:rPr lang="en-US" dirty="0" smtClean="0"/>
              <a:t>talking, and get the following information.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70690" y="4539662"/>
            <a:ext cx="914400" cy="28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85090" y="4960881"/>
            <a:ext cx="4225158" cy="28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6055" y="5371594"/>
            <a:ext cx="1108841" cy="28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7214" y="5808579"/>
            <a:ext cx="1108841" cy="28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96055" y="6229798"/>
            <a:ext cx="5349766" cy="28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/>
          <p:cNvSpPr/>
          <p:nvPr/>
        </p:nvSpPr>
        <p:spPr>
          <a:xfrm>
            <a:off x="5864077" y="1764878"/>
            <a:ext cx="1388065" cy="631485"/>
          </a:xfrm>
          <a:prstGeom prst="donut">
            <a:avLst>
              <a:gd name="adj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聞き上手話し上手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95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0" y="1637732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405181"/>
            <a:ext cx="4926841" cy="4776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Asking for repetition and paraphrase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704" y="3080477"/>
            <a:ext cx="9023456" cy="177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P162-164</a:t>
            </a:r>
            <a:r>
              <a:rPr lang="ja-JP" altLang="en-US" smtClean="0"/>
              <a:t>　聞き上手話し上手　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96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0" y="1637732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405181"/>
            <a:ext cx="7260607" cy="542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Making confirmation and checking comprehension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4" y="3222310"/>
            <a:ext cx="8975679" cy="203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　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97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0" y="1528548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132221"/>
            <a:ext cx="4763065" cy="54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Confirming information that you got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5303"/>
            <a:ext cx="8975680" cy="92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85147"/>
            <a:ext cx="7941078" cy="21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43804" y="4244446"/>
            <a:ext cx="5452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</a:t>
            </a:r>
            <a:r>
              <a:rPr lang="ja-JP" altLang="en-US" smtClean="0"/>
              <a:t>　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82" y="3843077"/>
            <a:ext cx="8272818" cy="27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98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480" y="1637732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227757"/>
            <a:ext cx="4763065" cy="54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Confirming information that you got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5135" y="4121624"/>
            <a:ext cx="6227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88" y="2866029"/>
            <a:ext cx="8975680" cy="6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　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909" y="2806834"/>
            <a:ext cx="8127241" cy="36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4270-7F34-49CF-AD65-7B5F34215788}" type="slidenum">
              <a:rPr lang="en-US" altLang="ja-JP"/>
              <a:pPr/>
              <a:t>99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480" y="1528548"/>
            <a:ext cx="8839200" cy="52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480" y="2132221"/>
            <a:ext cx="4763065" cy="54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Confirming information that you got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43804" y="3125337"/>
            <a:ext cx="76359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3372" y="3386921"/>
            <a:ext cx="8916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P162-164</a:t>
            </a:r>
            <a:r>
              <a:rPr lang="ja-JP" altLang="en-US" sz="3600" smtClean="0"/>
              <a:t>　聞き上手話し上手　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6C254D-FFCD-48C6-A44F-8F7A7E75233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5519</TotalTime>
  <Words>3623</Words>
  <Application>Microsoft Office PowerPoint</Application>
  <PresentationFormat>On-screen Show (4:3)</PresentationFormat>
  <Paragraphs>682</Paragraphs>
  <Slides>120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22" baseType="lpstr">
      <vt:lpstr>Office Theme</vt:lpstr>
      <vt:lpstr>Equity</vt:lpstr>
      <vt:lpstr>Nakama 2 Chapter 3</vt:lpstr>
      <vt:lpstr>第三課 将来のために Preparing for the Future</vt:lpstr>
      <vt:lpstr>たんご</vt:lpstr>
      <vt:lpstr>P125 たんご</vt:lpstr>
      <vt:lpstr>P125 たんご</vt:lpstr>
      <vt:lpstr>P126 パーティと式</vt:lpstr>
      <vt:lpstr>P127 仕事(しごと)</vt:lpstr>
      <vt:lpstr>Slide 8</vt:lpstr>
      <vt:lpstr>P131 Activity7</vt:lpstr>
      <vt:lpstr>ダイアローグ</vt:lpstr>
      <vt:lpstr>P133,134 ダイアローグ</vt:lpstr>
      <vt:lpstr>P133,134 ダイアローグ</vt:lpstr>
      <vt:lpstr>P135 ダイアローグの後で</vt:lpstr>
      <vt:lpstr>P135 ダイアローグの後で</vt:lpstr>
      <vt:lpstr>P133,134 ダイアローグ</vt:lpstr>
      <vt:lpstr>P133,134 ダイアローグ</vt:lpstr>
      <vt:lpstr>Slide 17</vt:lpstr>
      <vt:lpstr>家族構成(こうせい)の変化(へんか)</vt:lpstr>
      <vt:lpstr>りこんする人の数(かず)</vt:lpstr>
      <vt:lpstr>バブル経済(けいざい)</vt:lpstr>
      <vt:lpstr>バブル崩壊(ほうかい=burst)</vt:lpstr>
      <vt:lpstr>日本の会社のシステム</vt:lpstr>
      <vt:lpstr>ぶんぽう１</vt:lpstr>
      <vt:lpstr>(present plain)前（に）</vt:lpstr>
      <vt:lpstr>(past plain)後で</vt:lpstr>
      <vt:lpstr>～前（に）</vt:lpstr>
      <vt:lpstr>～前（に）</vt:lpstr>
      <vt:lpstr>～前（に）</vt:lpstr>
      <vt:lpstr>～後（で）</vt:lpstr>
      <vt:lpstr>～後（で）</vt:lpstr>
      <vt:lpstr>～後（で）</vt:lpstr>
      <vt:lpstr>ぶんぽう２</vt:lpstr>
      <vt:lpstr>Talking about preparations using ～ておく; expressing completion, regret, and the realization that a mistake was made using ～てしまう</vt:lpstr>
      <vt:lpstr>Talking about preparations using ～ておく; expressing completion, regret, and the realization that a mistake was made using ～てしまう</vt:lpstr>
      <vt:lpstr>Talking about preparations using ～ておく; expressing completion, regret, and the realization that a mistake was made using ～てしまう</vt:lpstr>
      <vt:lpstr>A. Talking about preparations  using～ておく, do～in advance</vt:lpstr>
      <vt:lpstr>A. Talking about preparations  using～ておく, do～in advance</vt:lpstr>
      <vt:lpstr>A. Talking about preparations  using～ておく, do～in advance</vt:lpstr>
      <vt:lpstr>Slide 39</vt:lpstr>
      <vt:lpstr>〜とく／どく</vt:lpstr>
      <vt:lpstr>B. Expressing completion, regret, and the realization that a mistake was made using～てしまう</vt:lpstr>
      <vt:lpstr>B. Expressing completion, regret, and the realization that a mistake was made using～てしまう</vt:lpstr>
      <vt:lpstr>B. Expressing completion, regret, and the realization that a mistake was made using～てしまう</vt:lpstr>
      <vt:lpstr>B. Expressing completion, regret, and the realization that a mistake was made using～てしまう</vt:lpstr>
      <vt:lpstr>B. Expressing completion, regret, and the realization that a mistake was made using～てしまう</vt:lpstr>
      <vt:lpstr>Slide 46</vt:lpstr>
      <vt:lpstr>Slide 47</vt:lpstr>
      <vt:lpstr>ぶんぽう３</vt:lpstr>
      <vt:lpstr>A. Using transitive and in transitive verbs</vt:lpstr>
      <vt:lpstr>A. Using transitive and in transitive verbs</vt:lpstr>
      <vt:lpstr>A. Using transitive and in transitive verbs</vt:lpstr>
      <vt:lpstr>Slide 52</vt:lpstr>
      <vt:lpstr>B. Expressing results of intentional action using～てある</vt:lpstr>
      <vt:lpstr>B. Expressing results of intentional action using～てある</vt:lpstr>
      <vt:lpstr>B. Expressing results of intentional action using～てある</vt:lpstr>
      <vt:lpstr>Slide 56</vt:lpstr>
      <vt:lpstr>Slide 57</vt:lpstr>
      <vt:lpstr>ぶんぽう４</vt:lpstr>
      <vt:lpstr>Expressing purpose and reason  using the plain form + ため</vt:lpstr>
      <vt:lpstr>Expressing purpose and reason  using the plain form + ため</vt:lpstr>
      <vt:lpstr>Expressing purpose and reason  using the plain form + ため</vt:lpstr>
      <vt:lpstr>Expressing purpose and reason using the plain form + ため</vt:lpstr>
      <vt:lpstr>A. Expressing purpose</vt:lpstr>
      <vt:lpstr>A. Expressing purpose</vt:lpstr>
      <vt:lpstr>A. Expressing purpose</vt:lpstr>
      <vt:lpstr>A. Expressing purpose (in order to~, for~)</vt:lpstr>
      <vt:lpstr>A. Expressing purpose (in order to~, for~) P153 Activity 2</vt:lpstr>
      <vt:lpstr>B. Expressing reason or cause (because)</vt:lpstr>
      <vt:lpstr>B. Expressing reason or cause (because)</vt:lpstr>
      <vt:lpstr>B. Expressing reason or cause (because)</vt:lpstr>
      <vt:lpstr>B. Expressing reason or cause (because) P153 Activity 1</vt:lpstr>
      <vt:lpstr>Purpose? Reason?</vt:lpstr>
      <vt:lpstr>Purpose? Reason?</vt:lpstr>
      <vt:lpstr>ぶんぽう５</vt:lpstr>
      <vt:lpstr>Expressing obligation  using～なければ/なくてはならない/いけない</vt:lpstr>
      <vt:lpstr>Expressing obligation  using～なければ/なくてはならない/いけない</vt:lpstr>
      <vt:lpstr>Expressing obligation  using～なければ/なくてはならない/いけない</vt:lpstr>
      <vt:lpstr>Expressing obligation  using～なければ/なくてはならない/いけない</vt:lpstr>
      <vt:lpstr>Expressing obligation  using～なければ/なくてはならない/いけない</vt:lpstr>
      <vt:lpstr>ぶんぽう５  P157Activity 1</vt:lpstr>
      <vt:lpstr>Expressing obligation  using～なければ/なくてはならない/いけない</vt:lpstr>
      <vt:lpstr>Expressing obligation  using～なければ/なくてはならない/いけない</vt:lpstr>
      <vt:lpstr>Expressing obligation  using～なければ/なくてはならない/いけない</vt:lpstr>
      <vt:lpstr>Expressing a lack of obligation  using ～なくてもいい</vt:lpstr>
      <vt:lpstr>Expressing a lack of obligation  using ～なくてもいい</vt:lpstr>
      <vt:lpstr>P158 Activity 2</vt:lpstr>
      <vt:lpstr>Expressing obligation  Expressing a lack of obligation </vt:lpstr>
      <vt:lpstr>聞くれんしゅう</vt:lpstr>
      <vt:lpstr>聞く練習</vt:lpstr>
      <vt:lpstr>P160 聞くれんしゅう</vt:lpstr>
      <vt:lpstr>P160 聞くれんしゅう</vt:lpstr>
      <vt:lpstr>P161 聞くれんしゅう</vt:lpstr>
      <vt:lpstr>Slide 93</vt:lpstr>
      <vt:lpstr>Slide 94</vt:lpstr>
      <vt:lpstr>P162-164　聞き上手話し上手　</vt:lpstr>
      <vt:lpstr>P162-164　聞き上手話し上手　</vt:lpstr>
      <vt:lpstr>P162-164　聞き上手話し上手　</vt:lpstr>
      <vt:lpstr>P162-164　聞き上手話し上手　</vt:lpstr>
      <vt:lpstr>P162-164　聞き上手話し上手　</vt:lpstr>
      <vt:lpstr>P162-164　聞き上手話し上手　</vt:lpstr>
      <vt:lpstr>P162-164　聞き上手話し上手　</vt:lpstr>
      <vt:lpstr>かんじ</vt:lpstr>
      <vt:lpstr>漢字（かんじ）</vt:lpstr>
      <vt:lpstr>Slide 104</vt:lpstr>
      <vt:lpstr>Slide 105</vt:lpstr>
      <vt:lpstr>Slide 106</vt:lpstr>
      <vt:lpstr>Slide 107</vt:lpstr>
      <vt:lpstr>Slide 108</vt:lpstr>
      <vt:lpstr>Slide 109</vt:lpstr>
      <vt:lpstr>P168 読むれんしゅう</vt:lpstr>
      <vt:lpstr>P168 読むれんしゅう</vt:lpstr>
      <vt:lpstr>P169 読むれんしゅう</vt:lpstr>
      <vt:lpstr>Slide 113</vt:lpstr>
      <vt:lpstr>Slide 114</vt:lpstr>
      <vt:lpstr>P171 読んだ後で</vt:lpstr>
      <vt:lpstr>P171 読んだ後で</vt:lpstr>
      <vt:lpstr>P171 読んだ後で</vt:lpstr>
      <vt:lpstr>P171 読んだ後で</vt:lpstr>
      <vt:lpstr>P171 読んだ後で</vt:lpstr>
      <vt:lpstr>P171 読んだ後で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674</cp:revision>
  <dcterms:created xsi:type="dcterms:W3CDTF">2010-02-10T02:30:24Z</dcterms:created>
  <dcterms:modified xsi:type="dcterms:W3CDTF">2012-09-27T18:29:38Z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