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3"/>
  </p:notesMasterIdLst>
  <p:sldIdLst>
    <p:sldId id="257" r:id="rId3"/>
    <p:sldId id="299" r:id="rId4"/>
    <p:sldId id="260" r:id="rId5"/>
    <p:sldId id="261" r:id="rId6"/>
    <p:sldId id="262" r:id="rId7"/>
    <p:sldId id="264" r:id="rId8"/>
    <p:sldId id="265" r:id="rId9"/>
    <p:sldId id="266" r:id="rId10"/>
    <p:sldId id="268" r:id="rId11"/>
    <p:sldId id="269" r:id="rId12"/>
    <p:sldId id="270" r:id="rId13"/>
    <p:sldId id="272" r:id="rId14"/>
    <p:sldId id="273" r:id="rId15"/>
    <p:sldId id="274" r:id="rId16"/>
    <p:sldId id="275" r:id="rId17"/>
    <p:sldId id="276" r:id="rId18"/>
    <p:sldId id="277" r:id="rId19"/>
    <p:sldId id="278" r:id="rId20"/>
    <p:sldId id="279" r:id="rId21"/>
    <p:sldId id="280" r:id="rId22"/>
    <p:sldId id="481" r:id="rId23"/>
    <p:sldId id="482" r:id="rId24"/>
    <p:sldId id="484" r:id="rId25"/>
    <p:sldId id="485" r:id="rId26"/>
    <p:sldId id="486" r:id="rId27"/>
    <p:sldId id="487" r:id="rId28"/>
    <p:sldId id="488" r:id="rId29"/>
    <p:sldId id="489" r:id="rId30"/>
    <p:sldId id="282" r:id="rId31"/>
    <p:sldId id="283" r:id="rId32"/>
    <p:sldId id="284" r:id="rId33"/>
    <p:sldId id="285" r:id="rId34"/>
    <p:sldId id="286" r:id="rId35"/>
    <p:sldId id="287" r:id="rId36"/>
    <p:sldId id="303" r:id="rId37"/>
    <p:sldId id="305" r:id="rId38"/>
    <p:sldId id="306" r:id="rId39"/>
    <p:sldId id="307" r:id="rId40"/>
    <p:sldId id="308" r:id="rId41"/>
    <p:sldId id="309" r:id="rId42"/>
    <p:sldId id="310" r:id="rId43"/>
    <p:sldId id="444" r:id="rId44"/>
    <p:sldId id="445" r:id="rId45"/>
    <p:sldId id="446" r:id="rId46"/>
    <p:sldId id="447" r:id="rId47"/>
    <p:sldId id="448" r:id="rId48"/>
    <p:sldId id="449" r:id="rId49"/>
    <p:sldId id="450" r:id="rId50"/>
    <p:sldId id="451" r:id="rId51"/>
    <p:sldId id="452" r:id="rId52"/>
    <p:sldId id="458" r:id="rId53"/>
    <p:sldId id="459" r:id="rId54"/>
    <p:sldId id="460" r:id="rId55"/>
    <p:sldId id="461" r:id="rId56"/>
    <p:sldId id="462" r:id="rId57"/>
    <p:sldId id="327" r:id="rId58"/>
    <p:sldId id="332" r:id="rId59"/>
    <p:sldId id="333" r:id="rId60"/>
    <p:sldId id="334" r:id="rId61"/>
    <p:sldId id="335" r:id="rId62"/>
    <p:sldId id="336" r:id="rId63"/>
    <p:sldId id="337" r:id="rId64"/>
    <p:sldId id="338" r:id="rId65"/>
    <p:sldId id="339" r:id="rId66"/>
    <p:sldId id="340" r:id="rId67"/>
    <p:sldId id="341" r:id="rId68"/>
    <p:sldId id="342" r:id="rId69"/>
    <p:sldId id="343" r:id="rId70"/>
    <p:sldId id="348" r:id="rId71"/>
    <p:sldId id="349" r:id="rId72"/>
    <p:sldId id="351" r:id="rId73"/>
    <p:sldId id="352" r:id="rId74"/>
    <p:sldId id="353" r:id="rId75"/>
    <p:sldId id="354" r:id="rId76"/>
    <p:sldId id="375" r:id="rId77"/>
    <p:sldId id="378" r:id="rId78"/>
    <p:sldId id="379" r:id="rId79"/>
    <p:sldId id="380" r:id="rId80"/>
    <p:sldId id="381" r:id="rId81"/>
    <p:sldId id="382" r:id="rId82"/>
    <p:sldId id="383" r:id="rId83"/>
    <p:sldId id="384" r:id="rId84"/>
    <p:sldId id="385" r:id="rId85"/>
    <p:sldId id="388" r:id="rId86"/>
    <p:sldId id="389" r:id="rId87"/>
    <p:sldId id="390" r:id="rId88"/>
    <p:sldId id="391" r:id="rId89"/>
    <p:sldId id="392" r:id="rId90"/>
    <p:sldId id="393" r:id="rId91"/>
    <p:sldId id="394" r:id="rId92"/>
    <p:sldId id="395" r:id="rId93"/>
    <p:sldId id="396" r:id="rId94"/>
    <p:sldId id="434" r:id="rId95"/>
    <p:sldId id="435" r:id="rId96"/>
    <p:sldId id="436" r:id="rId97"/>
    <p:sldId id="437" r:id="rId98"/>
    <p:sldId id="438" r:id="rId99"/>
    <p:sldId id="439" r:id="rId100"/>
    <p:sldId id="491" r:id="rId101"/>
    <p:sldId id="492" r:id="rId102"/>
    <p:sldId id="493" r:id="rId103"/>
    <p:sldId id="494" r:id="rId104"/>
    <p:sldId id="495" r:id="rId105"/>
    <p:sldId id="496" r:id="rId106"/>
    <p:sldId id="497" r:id="rId107"/>
    <p:sldId id="498" r:id="rId108"/>
    <p:sldId id="499" r:id="rId109"/>
    <p:sldId id="500" r:id="rId110"/>
    <p:sldId id="440" r:id="rId111"/>
    <p:sldId id="441" r:id="rId112"/>
    <p:sldId id="442" r:id="rId113"/>
    <p:sldId id="443" r:id="rId114"/>
    <p:sldId id="477" r:id="rId115"/>
    <p:sldId id="478" r:id="rId116"/>
    <p:sldId id="479" r:id="rId117"/>
    <p:sldId id="480" r:id="rId118"/>
    <p:sldId id="409" r:id="rId119"/>
    <p:sldId id="410" r:id="rId120"/>
    <p:sldId id="411" r:id="rId121"/>
    <p:sldId id="412" r:id="rId122"/>
    <p:sldId id="413" r:id="rId123"/>
    <p:sldId id="414" r:id="rId124"/>
    <p:sldId id="415" r:id="rId125"/>
    <p:sldId id="416" r:id="rId126"/>
    <p:sldId id="417" r:id="rId127"/>
    <p:sldId id="418" r:id="rId128"/>
    <p:sldId id="419" r:id="rId129"/>
    <p:sldId id="420" r:id="rId130"/>
    <p:sldId id="421" r:id="rId131"/>
    <p:sldId id="422" r:id="rId1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494" autoAdjust="0"/>
  </p:normalViewPr>
  <p:slideViewPr>
    <p:cSldViewPr>
      <p:cViewPr varScale="1">
        <p:scale>
          <a:sx n="63" d="100"/>
          <a:sy n="63" d="100"/>
        </p:scale>
        <p:origin x="-1674"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D439CF-172D-48AA-94B6-76312A261A27}" type="datetimeFigureOut">
              <a:rPr lang="en-US" smtClean="0"/>
              <a:pPr/>
              <a:t>11/17/2012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EE8055-6588-418A-A6A2-06693721EE3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230A87B4-B3A4-4C94-99CE-565A36D40B09}" type="slidenum">
              <a:rPr lang="en-US" altLang="ja-JP"/>
              <a:pPr/>
              <a:t>78</a:t>
            </a:fld>
            <a:endParaRPr lang="en-US" altLang="ja-JP"/>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36BF620E-ACAE-4945-AA11-3C0DD9437311}" type="slidenum">
              <a:rPr lang="en-US" altLang="ja-JP"/>
              <a:pPr/>
              <a:t>81</a:t>
            </a:fld>
            <a:endParaRPr lang="en-US" altLang="ja-JP"/>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ja-JP"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EE8055-6588-418A-A6A2-06693721EE3E}" type="slidenum">
              <a:rPr lang="en-US" smtClean="0"/>
              <a:pPr/>
              <a:t>130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solidFill>
            <a:schemeClr val="accent2">
              <a:lumMod val="60000"/>
              <a:lumOff val="40000"/>
            </a:schemeClr>
          </a:solidFill>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975372-85B3-48C1-8152-F6D5EE845258}" type="datetimeFigureOut">
              <a:rPr lang="en-US" smtClean="0"/>
              <a:pPr/>
              <a:t>11/17/2012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A62F42C-D56A-4E5D-84BA-538D7518B1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975372-85B3-48C1-8152-F6D5EE845258}" type="datetimeFigureOut">
              <a:rPr lang="en-US" smtClean="0"/>
              <a:pPr/>
              <a:t>11/17/2012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A62F42C-D56A-4E5D-84BA-538D7518B1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64CF2E0-CCC4-4E1E-9902-C3C36AB3FDA4}" type="datetimeFigureOut">
              <a:rPr lang="en-US" smtClean="0"/>
              <a:pPr/>
              <a:t>11/17/2012</a:t>
            </a:fld>
            <a:endParaRPr lang="en-US"/>
          </a:p>
        </p:txBody>
      </p:sp>
      <p:sp>
        <p:nvSpPr>
          <p:cNvPr id="17" name="Footer Placeholder 16"/>
          <p:cNvSpPr>
            <a:spLocks noGrp="1"/>
          </p:cNvSpPr>
          <p:nvPr>
            <p:ph type="ftr" sz="quarter" idx="11"/>
          </p:nvPr>
        </p:nvSpPr>
        <p:spPr/>
        <p:txBody>
          <a:bodyPr/>
          <a:lstStyle/>
          <a:p>
            <a:endParaRPr kumimoji="0"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6F42FDE4-A7DD-41A7-A0A6-9B649FB43336}" type="slidenum">
              <a:rPr kumimoji="0" lang="en-US" smtClean="0"/>
              <a:pPr/>
              <a:t>‹#›</a:t>
            </a:fld>
            <a:endParaRPr kumimoji="0" lang="en-US" sz="1400" dirty="0">
              <a:solidFill>
                <a:srgbClr val="FFFFFF"/>
              </a:solidFill>
            </a:endParaRPr>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975372-85B3-48C1-8152-F6D5EE845258}" type="datetimeFigureOut">
              <a:rPr lang="en-US" smtClean="0"/>
              <a:pPr/>
              <a:t>11/17/2012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2F42C-D56A-4E5D-84BA-538D7518B1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64CF2E0-CCC4-4E1E-9902-C3C36AB3FDA4}" type="datetimeFigureOut">
              <a:rPr lang="en-US" smtClean="0"/>
              <a:pPr/>
              <a:t>11/17/2012</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kumimoji="0"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6F42FDE4-A7DD-41A7-A0A6-9B649FB43336}" type="slidenum">
              <a:rPr kumimoji="0" lang="en-US" smtClean="0"/>
              <a:pPr/>
              <a:t>‹#›</a:t>
            </a:fld>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975372-85B3-48C1-8152-F6D5EE845258}" type="datetimeFigureOut">
              <a:rPr lang="en-US" smtClean="0"/>
              <a:pPr/>
              <a:t>11/17/2012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62F42C-D56A-4E5D-84BA-538D7518B1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975372-85B3-48C1-8152-F6D5EE845258}" type="datetimeFigureOut">
              <a:rPr lang="en-US" smtClean="0"/>
              <a:pPr/>
              <a:t>11/17/2012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62F42C-D56A-4E5D-84BA-538D7518B1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975372-85B3-48C1-8152-F6D5EE845258}" type="datetimeFigureOut">
              <a:rPr lang="en-US" smtClean="0"/>
              <a:pPr/>
              <a:t>11/17/2012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62F42C-D56A-4E5D-84BA-538D7518B1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975372-85B3-48C1-8152-F6D5EE845258}" type="datetimeFigureOut">
              <a:rPr lang="en-US" smtClean="0"/>
              <a:pPr/>
              <a:t>11/17/2012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62F42C-D56A-4E5D-84BA-538D7518B1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975372-85B3-48C1-8152-F6D5EE845258}" type="datetimeFigureOut">
              <a:rPr lang="en-US" smtClean="0"/>
              <a:pPr/>
              <a:t>11/17/2012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62F42C-D56A-4E5D-84BA-538D7518B1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975372-85B3-48C1-8152-F6D5EE845258}" type="datetimeFigureOut">
              <a:rPr lang="en-US" smtClean="0"/>
              <a:pPr/>
              <a:t>11/17/2012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A62F42C-D56A-4E5D-84BA-538D7518B1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975372-85B3-48C1-8152-F6D5EE845258}" type="datetimeFigureOut">
              <a:rPr lang="en-US" smtClean="0"/>
              <a:pPr/>
              <a:t>11/17/2012</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AA62F42C-D56A-4E5D-84BA-538D7518B1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975372-85B3-48C1-8152-F6D5EE845258}" type="datetimeFigureOut">
              <a:rPr lang="en-US" smtClean="0"/>
              <a:pPr/>
              <a:t>11/17/2012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2F42C-D56A-4E5D-84BA-538D7518B1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975372-85B3-48C1-8152-F6D5EE845258}" type="datetimeFigureOut">
              <a:rPr lang="en-US" smtClean="0"/>
              <a:pPr/>
              <a:t>11/17/2012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2F42C-D56A-4E5D-84BA-538D7518B1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0"/>
            <a:ext cx="8382000" cy="1219201"/>
          </a:xfrm>
          <a:solidFill>
            <a:srgbClr val="FFFF00"/>
          </a:solidFill>
        </p:spPr>
        <p:txBody>
          <a:bodyPr anchor="ctr" anchorCtr="0">
            <a:normAutofit/>
          </a:bodyPr>
          <a:lstStyle>
            <a:lvl1pPr algn="ctr">
              <a:defRPr sz="36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304800" y="2743200"/>
            <a:ext cx="8382000" cy="1981200"/>
          </a:xfrm>
          <a:noFill/>
        </p:spPr>
        <p:txBody>
          <a:bodyPr anchor="t" anchorCtr="0">
            <a:normAutofit/>
          </a:bodyPr>
          <a:lstStyle>
            <a:lvl1pPr marL="0" indent="0" algn="ctr">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975372-85B3-48C1-8152-F6D5EE845258}" type="datetimeFigureOut">
              <a:rPr lang="en-US" smtClean="0"/>
              <a:pPr/>
              <a:t>11/17/2012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A62F42C-D56A-4E5D-84BA-538D7518B1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975372-85B3-48C1-8152-F6D5EE845258}" type="datetimeFigureOut">
              <a:rPr lang="en-US" smtClean="0"/>
              <a:pPr/>
              <a:t>11/17/2012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A62F42C-D56A-4E5D-84BA-538D7518B1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975372-85B3-48C1-8152-F6D5EE845258}" type="datetimeFigureOut">
              <a:rPr lang="en-US" smtClean="0"/>
              <a:pPr/>
              <a:t>11/17/2012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A62F42C-D56A-4E5D-84BA-538D7518B1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975372-85B3-48C1-8152-F6D5EE845258}" type="datetimeFigureOut">
              <a:rPr lang="en-US" smtClean="0"/>
              <a:pPr/>
              <a:t>11/17/2012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A62F42C-D56A-4E5D-84BA-538D7518B1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975372-85B3-48C1-8152-F6D5EE845258}" type="datetimeFigureOut">
              <a:rPr lang="en-US" smtClean="0"/>
              <a:pPr/>
              <a:t>11/17/2012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A62F42C-D56A-4E5D-84BA-538D7518B1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975372-85B3-48C1-8152-F6D5EE845258}" type="datetimeFigureOut">
              <a:rPr lang="en-US" smtClean="0"/>
              <a:pPr/>
              <a:t>11/17/2012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A62F42C-D56A-4E5D-84BA-538D7518B1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304800"/>
            <a:ext cx="8686800" cy="1143000"/>
          </a:xfrm>
          <a:prstGeom prst="rect">
            <a:avLst/>
          </a:prstGeom>
          <a:solidFill>
            <a:schemeClr val="accent6">
              <a:lumMod val="60000"/>
              <a:lumOff val="40000"/>
            </a:schemeClr>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600200"/>
            <a:ext cx="8686800" cy="5029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000" kern="1200">
          <a:solidFill>
            <a:schemeClr val="tx1"/>
          </a:solidFill>
          <a:latin typeface="MS PGothic" pitchFamily="34" charset="-128"/>
          <a:ea typeface="MS PGothic"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S PGothic" pitchFamily="34" charset="-128"/>
          <a:ea typeface="MS PGothic"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S PGothic" pitchFamily="34" charset="-128"/>
          <a:ea typeface="MS PGothic"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S PGothic" pitchFamily="34" charset="-128"/>
          <a:ea typeface="MS PGothic"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S PGothic" pitchFamily="34" charset="-128"/>
          <a:ea typeface="MS PGothic"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S PGothic" pitchFamily="34" charset="-128"/>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lgn="r" eaLnBrk="1" latinLnBrk="0" hangingPunct="1"/>
            <a:fld id="{564CF2E0-CCC4-4E1E-9902-C3C36AB3FDA4}" type="datetimeFigureOut">
              <a:rPr lang="en-US" smtClean="0"/>
              <a:pPr algn="r" eaLnBrk="1" latinLnBrk="0" hangingPunct="1"/>
              <a:t>11/17/2012</a:t>
            </a:fld>
            <a:endParaRPr lang="en-US" sz="1400" dirty="0">
              <a:solidFill>
                <a:schemeClr val="tx2"/>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kumimoji="0" lang="en-US" sz="1400" dirty="0">
              <a:solidFill>
                <a:schemeClr val="tx2"/>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normAutofit/>
          </a:bodyPr>
          <a:lstStyle/>
          <a:p>
            <a:r>
              <a:rPr lang="en-US" dirty="0" err="1" smtClean="0"/>
              <a:t>Nakama</a:t>
            </a:r>
            <a:r>
              <a:rPr lang="en-US" dirty="0" smtClean="0"/>
              <a:t> 2</a:t>
            </a:r>
            <a:br>
              <a:rPr lang="en-US" dirty="0" smtClean="0"/>
            </a:br>
            <a:r>
              <a:rPr lang="en-US" dirty="0" smtClean="0"/>
              <a:t>Chapter 4</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P178 </a:t>
            </a:r>
            <a:r>
              <a:rPr lang="ja-JP" altLang="en-US" dirty="0" smtClean="0"/>
              <a:t>郵便局と宅配便</a:t>
            </a:r>
            <a:endParaRPr lang="ja-JP" altLang="en-US" dirty="0"/>
          </a:p>
        </p:txBody>
      </p:sp>
      <p:pic>
        <p:nvPicPr>
          <p:cNvPr id="2051" name="Picture 3"/>
          <p:cNvPicPr>
            <a:picLocks noChangeAspect="1" noChangeArrowheads="1"/>
          </p:cNvPicPr>
          <p:nvPr/>
        </p:nvPicPr>
        <p:blipFill>
          <a:blip r:embed="rId2" cstate="print"/>
          <a:srcRect/>
          <a:stretch>
            <a:fillRect/>
          </a:stretch>
        </p:blipFill>
        <p:spPr bwMode="auto">
          <a:xfrm>
            <a:off x="228600" y="1676400"/>
            <a:ext cx="8637922" cy="2524003"/>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1143000" y="4451796"/>
            <a:ext cx="2743200" cy="1988692"/>
          </a:xfrm>
          <a:prstGeom prst="rect">
            <a:avLst/>
          </a:prstGeom>
          <a:noFill/>
          <a:ln w="9525">
            <a:noFill/>
            <a:miter lim="800000"/>
            <a:headEnd/>
            <a:tailEnd/>
          </a:ln>
        </p:spPr>
      </p:pic>
      <p:pic>
        <p:nvPicPr>
          <p:cNvPr id="5"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48200" y="4463161"/>
            <a:ext cx="2971800" cy="1910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3200" dirty="0" smtClean="0"/>
              <a:t>どんな表現（ひょうげん</a:t>
            </a:r>
            <a:r>
              <a:rPr lang="en-US" altLang="ja-JP" sz="3200" dirty="0" smtClean="0"/>
              <a:t> expressions) </a:t>
            </a:r>
            <a:r>
              <a:rPr lang="ja-JP" altLang="en-US" sz="3200" dirty="0" smtClean="0"/>
              <a:t>をつかいますか。</a:t>
            </a:r>
            <a:endParaRPr lang="en-US" sz="3200" dirty="0"/>
          </a:p>
        </p:txBody>
      </p:sp>
      <p:sp>
        <p:nvSpPr>
          <p:cNvPr id="3" name="Content Placeholder 2"/>
          <p:cNvSpPr>
            <a:spLocks noGrp="1"/>
          </p:cNvSpPr>
          <p:nvPr>
            <p:ph sz="quarter" idx="1"/>
          </p:nvPr>
        </p:nvSpPr>
        <p:spPr/>
        <p:txBody>
          <a:bodyPr>
            <a:normAutofit fontScale="92500" lnSpcReduction="10000"/>
          </a:bodyPr>
          <a:lstStyle/>
          <a:p>
            <a:r>
              <a:rPr lang="en-US" dirty="0" smtClean="0"/>
              <a:t>Making q request</a:t>
            </a:r>
          </a:p>
          <a:p>
            <a:pPr lvl="1"/>
            <a:r>
              <a:rPr lang="ja-JP" altLang="en-US" dirty="0" smtClean="0"/>
              <a:t>明日の会話の試験の練習をいっしょにしたい</a:t>
            </a:r>
            <a:endParaRPr lang="en-US" altLang="ja-JP" dirty="0" smtClean="0"/>
          </a:p>
          <a:p>
            <a:pPr lvl="2"/>
            <a:r>
              <a:rPr lang="en-US" dirty="0" smtClean="0"/>
              <a:t>Use conversation opener to get the attention of the listener</a:t>
            </a:r>
          </a:p>
          <a:p>
            <a:pPr lvl="2"/>
            <a:r>
              <a:rPr lang="en-US" dirty="0" smtClean="0"/>
              <a:t>Express a desire, problem, of fact that will lead to a request</a:t>
            </a:r>
          </a:p>
          <a:p>
            <a:pPr lvl="2"/>
            <a:r>
              <a:rPr lang="en-US" dirty="0" smtClean="0"/>
              <a:t>Express gratitude and appreciation</a:t>
            </a:r>
          </a:p>
          <a:p>
            <a:r>
              <a:rPr lang="en-US" dirty="0" smtClean="0"/>
              <a:t>Refusing a request and an invitation</a:t>
            </a:r>
          </a:p>
          <a:p>
            <a:pPr lvl="1"/>
            <a:r>
              <a:rPr lang="ja-JP" altLang="en-US" dirty="0" smtClean="0"/>
              <a:t>英語の作文の宿題</a:t>
            </a:r>
            <a:r>
              <a:rPr lang="ja-JP" altLang="en-US" smtClean="0"/>
              <a:t>を手つだっ</a:t>
            </a:r>
            <a:r>
              <a:rPr lang="ja-JP" altLang="en-US" dirty="0" smtClean="0"/>
              <a:t>てほしい</a:t>
            </a:r>
            <a:endParaRPr lang="en-US" dirty="0" smtClean="0"/>
          </a:p>
          <a:p>
            <a:pPr lvl="2"/>
            <a:r>
              <a:rPr lang="en-US" dirty="0" smtClean="0"/>
              <a:t>Expression of regret</a:t>
            </a:r>
          </a:p>
          <a:p>
            <a:pPr lvl="2"/>
            <a:r>
              <a:rPr lang="en-US" dirty="0" smtClean="0"/>
              <a:t>State a reason</a:t>
            </a:r>
          </a:p>
          <a:p>
            <a:pPr lvl="2"/>
            <a:r>
              <a:rPr lang="en-US" dirty="0" smtClean="0"/>
              <a:t>Not to finish the sentence</a:t>
            </a:r>
          </a:p>
          <a:p>
            <a:pPr lvl="2"/>
            <a:r>
              <a:rPr lang="en-US" dirty="0" smtClean="0"/>
              <a:t>Suggest an alternative</a:t>
            </a:r>
          </a:p>
          <a:p>
            <a:pPr lvl="2"/>
            <a:r>
              <a:rPr lang="en-US" dirty="0" smtClean="0"/>
              <a:t>Indicated your willingness to offer help</a:t>
            </a:r>
          </a:p>
          <a:p>
            <a:pPr marL="0" indent="0">
              <a:buNone/>
            </a:pPr>
            <a:endParaRPr lang="en-US" dirty="0" smtClean="0"/>
          </a:p>
        </p:txBody>
      </p:sp>
    </p:spTree>
    <p:extLst>
      <p:ext uri="{BB962C8B-B14F-4D97-AF65-F5344CB8AC3E}">
        <p14:creationId xmlns:p14="http://schemas.microsoft.com/office/powerpoint/2010/main" xmlns="" val="117909033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P204 A. Making a request</a:t>
            </a:r>
            <a:endParaRPr lang="en-US" dirty="0"/>
          </a:p>
        </p:txBody>
      </p:sp>
      <p:pic>
        <p:nvPicPr>
          <p:cNvPr id="4" name="Picture 3" descr="スクリーンショット（2011-09-07 23.18.30）.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8600" y="1447800"/>
            <a:ext cx="8763000" cy="2852854"/>
          </a:xfrm>
          <a:prstGeom prst="rect">
            <a:avLst/>
          </a:prstGeom>
        </p:spPr>
      </p:pic>
    </p:spTree>
    <p:extLst>
      <p:ext uri="{BB962C8B-B14F-4D97-AF65-F5344CB8AC3E}">
        <p14:creationId xmlns:p14="http://schemas.microsoft.com/office/powerpoint/2010/main" xmlns="" val="421153348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P204 A. Making a request</a:t>
            </a:r>
            <a:endParaRPr lang="en-US" dirty="0"/>
          </a:p>
        </p:txBody>
      </p:sp>
      <p:pic>
        <p:nvPicPr>
          <p:cNvPr id="3" name="Picture 2" descr="スクリーンショット（2011-09-07 23.18.42）.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 y="1371600"/>
            <a:ext cx="8839200" cy="2742561"/>
          </a:xfrm>
          <a:prstGeom prst="rect">
            <a:avLst/>
          </a:prstGeom>
        </p:spPr>
      </p:pic>
    </p:spTree>
    <p:extLst>
      <p:ext uri="{BB962C8B-B14F-4D97-AF65-F5344CB8AC3E}">
        <p14:creationId xmlns:p14="http://schemas.microsoft.com/office/powerpoint/2010/main" xmlns="" val="224400560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P204 A. Making a request</a:t>
            </a:r>
            <a:endParaRPr lang="en-US" dirty="0"/>
          </a:p>
        </p:txBody>
      </p:sp>
      <p:pic>
        <p:nvPicPr>
          <p:cNvPr id="4" name="Picture 3" descr="スクリーンショット（2011-09-07 23.18.57）.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 y="1219200"/>
            <a:ext cx="8715022" cy="1840826"/>
          </a:xfrm>
          <a:prstGeom prst="rect">
            <a:avLst/>
          </a:prstGeom>
        </p:spPr>
      </p:pic>
    </p:spTree>
    <p:extLst>
      <p:ext uri="{BB962C8B-B14F-4D97-AF65-F5344CB8AC3E}">
        <p14:creationId xmlns:p14="http://schemas.microsoft.com/office/powerpoint/2010/main" xmlns="" val="15966255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P205 B. Refusing a request or an invitation</a:t>
            </a:r>
            <a:endParaRPr lang="en-US" dirty="0"/>
          </a:p>
        </p:txBody>
      </p:sp>
      <p:pic>
        <p:nvPicPr>
          <p:cNvPr id="4" name="Picture 3" descr="スクリーンショット（2011-09-07 23.22.57）.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000" y="1577571"/>
            <a:ext cx="7772399" cy="5078915"/>
          </a:xfrm>
          <a:prstGeom prst="rect">
            <a:avLst/>
          </a:prstGeom>
        </p:spPr>
      </p:pic>
    </p:spTree>
    <p:extLst>
      <p:ext uri="{BB962C8B-B14F-4D97-AF65-F5344CB8AC3E}">
        <p14:creationId xmlns:p14="http://schemas.microsoft.com/office/powerpoint/2010/main" xmlns="" val="122348385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P205 </a:t>
            </a:r>
            <a:r>
              <a:rPr lang="ja-JP" altLang="en-US" dirty="0" smtClean="0"/>
              <a:t>練習</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457200" y="1573362"/>
            <a:ext cx="7696200" cy="5110046"/>
          </a:xfrm>
          <a:prstGeom prst="rect">
            <a:avLst/>
          </a:prstGeom>
          <a:noFill/>
          <a:ln w="9525">
            <a:noFill/>
            <a:miter lim="800000"/>
            <a:headEnd/>
            <a:tailEnd/>
          </a:ln>
        </p:spPr>
      </p:pic>
    </p:spTree>
    <p:extLst>
      <p:ext uri="{BB962C8B-B14F-4D97-AF65-F5344CB8AC3E}">
        <p14:creationId xmlns:p14="http://schemas.microsoft.com/office/powerpoint/2010/main" xmlns="" val="253481217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2800" dirty="0" smtClean="0"/>
              <a:t>練習しましょう</a:t>
            </a:r>
            <a:r>
              <a:rPr lang="en-US" altLang="ja-JP" sz="2800" dirty="0" smtClean="0"/>
              <a:t/>
            </a:r>
            <a:br>
              <a:rPr lang="en-US" altLang="ja-JP" sz="2800" dirty="0" smtClean="0"/>
            </a:br>
            <a:r>
              <a:rPr lang="en-US" altLang="ja-JP" sz="2800" dirty="0" smtClean="0"/>
              <a:t>Making a request and refusing a request or an invitation</a:t>
            </a:r>
            <a:endParaRPr lang="en-US" sz="2800" dirty="0"/>
          </a:p>
        </p:txBody>
      </p:sp>
      <p:sp>
        <p:nvSpPr>
          <p:cNvPr id="3" name="Content Placeholder 2"/>
          <p:cNvSpPr>
            <a:spLocks noGrp="1"/>
          </p:cNvSpPr>
          <p:nvPr>
            <p:ph sz="quarter" idx="1"/>
          </p:nvPr>
        </p:nvSpPr>
        <p:spPr/>
        <p:txBody>
          <a:bodyPr/>
          <a:lstStyle/>
          <a:p>
            <a:r>
              <a:rPr lang="ja-JP" altLang="en-US" dirty="0" smtClean="0"/>
              <a:t>日本語の会話の試験の練習をしたい</a:t>
            </a:r>
            <a:r>
              <a:rPr lang="en-US" altLang="ja-JP" dirty="0"/>
              <a:t> </a:t>
            </a:r>
          </a:p>
          <a:p>
            <a:pPr lvl="1"/>
            <a:r>
              <a:rPr lang="en-US" altLang="ja-JP" dirty="0" smtClean="0"/>
              <a:t>Make a request/Express gratitude</a:t>
            </a:r>
          </a:p>
          <a:p>
            <a:pPr marL="594360" lvl="2" indent="0">
              <a:buNone/>
            </a:pPr>
            <a:r>
              <a:rPr lang="ja-JP" altLang="en-US" dirty="0" smtClean="0"/>
              <a:t>２年生：あのう、ちょっ</a:t>
            </a:r>
            <a:r>
              <a:rPr lang="ja-JP" altLang="en-US" smtClean="0"/>
              <a:t>とおねがい</a:t>
            </a:r>
            <a:r>
              <a:rPr lang="ja-JP" altLang="en-US" dirty="0" smtClean="0"/>
              <a:t>があるんだけど。</a:t>
            </a:r>
            <a:endParaRPr lang="en-US" altLang="ja-JP" dirty="0" smtClean="0"/>
          </a:p>
          <a:p>
            <a:pPr marL="594360" lvl="2" indent="0">
              <a:buNone/>
            </a:pPr>
            <a:r>
              <a:rPr lang="ja-JP" altLang="en-US" dirty="0" smtClean="0"/>
              <a:t>４年生：何？</a:t>
            </a:r>
            <a:endParaRPr lang="en-US" altLang="ja-JP" dirty="0" smtClean="0"/>
          </a:p>
          <a:p>
            <a:pPr marL="594360" lvl="2" indent="0">
              <a:buNone/>
            </a:pPr>
            <a:r>
              <a:rPr lang="ja-JP" altLang="en-US" dirty="0" smtClean="0"/>
              <a:t>２年生：明日、会話の試験があるんだけど、いっしょに練習して</a:t>
            </a:r>
            <a:endParaRPr lang="en-US" altLang="ja-JP" dirty="0" smtClean="0"/>
          </a:p>
          <a:p>
            <a:pPr marL="594360" lvl="2" indent="0">
              <a:buNone/>
            </a:pPr>
            <a:r>
              <a:rPr lang="ja-JP" altLang="ja-JP" dirty="0"/>
              <a:t>　</a:t>
            </a:r>
            <a:r>
              <a:rPr lang="ja-JP" altLang="en-US" dirty="0" smtClean="0"/>
              <a:t>　　　　くれない？</a:t>
            </a:r>
            <a:endParaRPr lang="en-US" altLang="ja-JP" dirty="0" smtClean="0"/>
          </a:p>
          <a:p>
            <a:pPr marL="594360" lvl="2" indent="0">
              <a:buNone/>
            </a:pPr>
            <a:r>
              <a:rPr lang="ja-JP" altLang="en-US" dirty="0" smtClean="0"/>
              <a:t>４年生：あ、今、ちょっといそがしいけど、晩ごはんの後は、どう？</a:t>
            </a:r>
            <a:endParaRPr lang="en-US" altLang="ja-JP" dirty="0" smtClean="0"/>
          </a:p>
          <a:p>
            <a:pPr marL="594360" lvl="2" indent="0">
              <a:buNone/>
            </a:pPr>
            <a:r>
              <a:rPr lang="ja-JP" altLang="en-US" dirty="0" smtClean="0"/>
              <a:t>２年生：ありがとう！</a:t>
            </a:r>
            <a:endParaRPr lang="en-US" altLang="ja-JP" dirty="0" smtClean="0"/>
          </a:p>
        </p:txBody>
      </p:sp>
    </p:spTree>
    <p:extLst>
      <p:ext uri="{BB962C8B-B14F-4D97-AF65-F5344CB8AC3E}">
        <p14:creationId xmlns:p14="http://schemas.microsoft.com/office/powerpoint/2010/main" xmlns="" val="248020141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2800" dirty="0" smtClean="0"/>
              <a:t>練習しましょう</a:t>
            </a:r>
            <a:r>
              <a:rPr lang="en-US" altLang="ja-JP" sz="2800" dirty="0" smtClean="0"/>
              <a:t/>
            </a:r>
            <a:br>
              <a:rPr lang="en-US" altLang="ja-JP" sz="2800" dirty="0" smtClean="0"/>
            </a:br>
            <a:r>
              <a:rPr lang="en-US" altLang="ja-JP" sz="2800" dirty="0" smtClean="0"/>
              <a:t>Making a request and refusing a request or an invitation</a:t>
            </a:r>
            <a:endParaRPr lang="en-US" sz="2800" dirty="0"/>
          </a:p>
        </p:txBody>
      </p:sp>
      <p:sp>
        <p:nvSpPr>
          <p:cNvPr id="3" name="Content Placeholder 2"/>
          <p:cNvSpPr>
            <a:spLocks noGrp="1"/>
          </p:cNvSpPr>
          <p:nvPr>
            <p:ph sz="quarter" idx="1"/>
          </p:nvPr>
        </p:nvSpPr>
        <p:spPr/>
        <p:txBody>
          <a:bodyPr>
            <a:normAutofit fontScale="92500" lnSpcReduction="10000"/>
          </a:bodyPr>
          <a:lstStyle/>
          <a:p>
            <a:r>
              <a:rPr lang="ja-JP" altLang="en-US" dirty="0" smtClean="0"/>
              <a:t>日本語の会話の試験の練習をしたい</a:t>
            </a:r>
            <a:endParaRPr lang="en-US" altLang="ja-JP" dirty="0"/>
          </a:p>
          <a:p>
            <a:r>
              <a:rPr lang="en-US" altLang="ja-JP" dirty="0" smtClean="0"/>
              <a:t>Turn down a request/State a reason/Suggest an alternative</a:t>
            </a:r>
          </a:p>
          <a:p>
            <a:pPr marL="594360" lvl="2" indent="0">
              <a:buNone/>
            </a:pPr>
            <a:r>
              <a:rPr lang="ja-JP" altLang="en-US" dirty="0" smtClean="0"/>
              <a:t>２年生：あのう、ちょっとお願いがあるんだけど。</a:t>
            </a:r>
            <a:endParaRPr lang="en-US" altLang="ja-JP" dirty="0" smtClean="0"/>
          </a:p>
          <a:p>
            <a:pPr marL="594360" lvl="2" indent="0">
              <a:buNone/>
            </a:pPr>
            <a:r>
              <a:rPr lang="ja-JP" altLang="en-US" dirty="0" smtClean="0"/>
              <a:t>４年生：何？</a:t>
            </a:r>
            <a:endParaRPr lang="en-US" altLang="ja-JP" dirty="0" smtClean="0"/>
          </a:p>
          <a:p>
            <a:pPr marL="594360" lvl="2" indent="0">
              <a:buNone/>
            </a:pPr>
            <a:r>
              <a:rPr lang="ja-JP" altLang="en-US" dirty="0" smtClean="0"/>
              <a:t>２年生：明日、会話の試験があるんだけど、いっしょに練習して</a:t>
            </a:r>
            <a:endParaRPr lang="en-US" altLang="ja-JP" dirty="0" smtClean="0"/>
          </a:p>
          <a:p>
            <a:pPr marL="594360" lvl="2" indent="0">
              <a:buNone/>
            </a:pPr>
            <a:r>
              <a:rPr lang="ja-JP" altLang="ja-JP" dirty="0"/>
              <a:t>　</a:t>
            </a:r>
            <a:r>
              <a:rPr lang="ja-JP" altLang="en-US" dirty="0" smtClean="0"/>
              <a:t>　　　　くれない？</a:t>
            </a:r>
            <a:endParaRPr lang="en-US" altLang="ja-JP" dirty="0" smtClean="0"/>
          </a:p>
          <a:p>
            <a:pPr marL="594360" lvl="2" indent="0">
              <a:buNone/>
            </a:pPr>
            <a:r>
              <a:rPr lang="ja-JP" altLang="en-US" dirty="0" smtClean="0"/>
              <a:t>４年生：</a:t>
            </a:r>
            <a:r>
              <a:rPr lang="ja-JP" altLang="en-US" dirty="0"/>
              <a:t>今日は</a:t>
            </a:r>
            <a:r>
              <a:rPr lang="ja-JP" altLang="en-US" dirty="0" smtClean="0"/>
              <a:t>ちょっと。。。明日までに中国語のプロジェクトの</a:t>
            </a:r>
            <a:endParaRPr lang="en-US" altLang="ja-JP" dirty="0" smtClean="0"/>
          </a:p>
          <a:p>
            <a:pPr marL="594360" lvl="2" indent="0">
              <a:buNone/>
            </a:pPr>
            <a:r>
              <a:rPr lang="ja-JP" altLang="ja-JP" dirty="0"/>
              <a:t>　</a:t>
            </a:r>
            <a:r>
              <a:rPr lang="ja-JP" altLang="en-US" dirty="0" smtClean="0"/>
              <a:t>　　　　ドラフトを書かなきゃいけないから</a:t>
            </a:r>
            <a:endParaRPr lang="en-US" altLang="ja-JP" dirty="0" smtClean="0"/>
          </a:p>
          <a:p>
            <a:pPr marL="594360" lvl="2" indent="0">
              <a:buNone/>
            </a:pPr>
            <a:r>
              <a:rPr lang="ja-JP" altLang="en-US" dirty="0" smtClean="0"/>
              <a:t>２年生：そう。。。</a:t>
            </a:r>
            <a:endParaRPr lang="en-US" altLang="ja-JP" dirty="0" smtClean="0"/>
          </a:p>
          <a:p>
            <a:pPr marL="594360" lvl="2" indent="0">
              <a:buNone/>
            </a:pPr>
            <a:r>
              <a:rPr lang="ja-JP" altLang="en-US" dirty="0" smtClean="0"/>
              <a:t>４年生：ごめん。あっ、でも、アリスさんに聞いてみたらどう？</a:t>
            </a:r>
            <a:endParaRPr lang="en-US" altLang="ja-JP" dirty="0" smtClean="0"/>
          </a:p>
          <a:p>
            <a:pPr marL="594360" lvl="2" indent="0">
              <a:buNone/>
            </a:pPr>
            <a:r>
              <a:rPr lang="ja-JP" altLang="en-US" dirty="0" smtClean="0"/>
              <a:t>２年生：あ、そう（だ）ね。そうする。</a:t>
            </a:r>
            <a:endParaRPr lang="en-US" altLang="ja-JP" dirty="0" smtClean="0"/>
          </a:p>
        </p:txBody>
      </p:sp>
    </p:spTree>
    <p:extLst>
      <p:ext uri="{BB962C8B-B14F-4D97-AF65-F5344CB8AC3E}">
        <p14:creationId xmlns:p14="http://schemas.microsoft.com/office/powerpoint/2010/main" xmlns="" val="219973809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2800" dirty="0" smtClean="0"/>
              <a:t>練習しましょう</a:t>
            </a:r>
            <a:r>
              <a:rPr lang="en-US" altLang="ja-JP" sz="2800" dirty="0" smtClean="0"/>
              <a:t/>
            </a:r>
            <a:br>
              <a:rPr lang="en-US" altLang="ja-JP" sz="2800" dirty="0" smtClean="0"/>
            </a:br>
            <a:r>
              <a:rPr lang="en-US" altLang="ja-JP" sz="2800" dirty="0" smtClean="0"/>
              <a:t>Making a request and refusing a request or an invitation</a:t>
            </a:r>
            <a:endParaRPr lang="en-US" sz="2800" dirty="0"/>
          </a:p>
        </p:txBody>
      </p:sp>
      <p:sp>
        <p:nvSpPr>
          <p:cNvPr id="3" name="Content Placeholder 2"/>
          <p:cNvSpPr>
            <a:spLocks noGrp="1"/>
          </p:cNvSpPr>
          <p:nvPr>
            <p:ph sz="quarter" idx="1"/>
          </p:nvPr>
        </p:nvSpPr>
        <p:spPr/>
        <p:txBody>
          <a:bodyPr/>
          <a:lstStyle/>
          <a:p>
            <a:r>
              <a:rPr lang="ja-JP" altLang="en-US" dirty="0" smtClean="0"/>
              <a:t>好きな人を映画にさそいたい</a:t>
            </a:r>
            <a:r>
              <a:rPr lang="en-US" altLang="ja-JP" dirty="0" smtClean="0"/>
              <a:t>(to invite)</a:t>
            </a:r>
          </a:p>
          <a:p>
            <a:r>
              <a:rPr lang="ja-JP" altLang="en-US" dirty="0" smtClean="0"/>
              <a:t>土曜日にデートがあるので、友達の車（くるま）をかりたい</a:t>
            </a:r>
            <a:endParaRPr lang="en-US" altLang="ja-JP" dirty="0" smtClean="0"/>
          </a:p>
          <a:p>
            <a:r>
              <a:rPr lang="ja-JP" altLang="en-US" dirty="0" smtClean="0"/>
              <a:t>友達の誕生日パーティにすしを作って持って行きたいので、先生に作り方を教えてもらいたい</a:t>
            </a:r>
            <a:endParaRPr lang="en-US" altLang="ja-JP" dirty="0" smtClean="0"/>
          </a:p>
          <a:p>
            <a:endParaRPr lang="en-US" altLang="ja-JP" dirty="0" smtClean="0"/>
          </a:p>
          <a:p>
            <a:pPr marL="0" indent="0">
              <a:buNone/>
            </a:pPr>
            <a:endParaRPr lang="en-US" altLang="ja-JP" dirty="0" smtClean="0"/>
          </a:p>
        </p:txBody>
      </p:sp>
    </p:spTree>
    <p:extLst>
      <p:ext uri="{BB962C8B-B14F-4D97-AF65-F5344CB8AC3E}">
        <p14:creationId xmlns:p14="http://schemas.microsoft.com/office/powerpoint/2010/main" xmlns="" val="75206614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t>漢字１</a:t>
            </a:r>
            <a:endParaRPr lang="en-US" dirty="0"/>
          </a:p>
        </p:txBody>
      </p:sp>
      <p:sp>
        <p:nvSpPr>
          <p:cNvPr id="5" name="Text Placeholder 4"/>
          <p:cNvSpPr>
            <a:spLocks noGrp="1"/>
          </p:cNvSpPr>
          <p:nvPr>
            <p:ph type="body" idx="1"/>
          </p:nvPr>
        </p:nvSpPr>
        <p:spPr/>
        <p:txBody>
          <a:bodyPr>
            <a:normAutofit/>
          </a:bodyPr>
          <a:lstStyle/>
          <a:p>
            <a:pPr marL="342900" indent="-342900"/>
            <a:r>
              <a:rPr lang="ja-JP" altLang="en-US" sz="3600" dirty="0" smtClean="0"/>
              <a:t>郵便局銀送紙住所引練習</a:t>
            </a:r>
            <a:endParaRPr lang="en-US" sz="3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郵便</a:t>
            </a:r>
            <a:endParaRPr lang="ja-JP" altLang="en-US" dirty="0"/>
          </a:p>
        </p:txBody>
      </p:sp>
      <p:pic>
        <p:nvPicPr>
          <p:cNvPr id="5" name="Picture 3"/>
          <p:cNvPicPr>
            <a:picLocks noChangeAspect="1" noChangeArrowheads="1"/>
          </p:cNvPicPr>
          <p:nvPr/>
        </p:nvPicPr>
        <p:blipFill>
          <a:blip r:embed="rId2" cstate="print"/>
          <a:srcRect/>
          <a:stretch>
            <a:fillRect/>
          </a:stretch>
        </p:blipFill>
        <p:spPr bwMode="auto">
          <a:xfrm>
            <a:off x="381000" y="1676400"/>
            <a:ext cx="4114800" cy="2982913"/>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4572000" y="1676400"/>
            <a:ext cx="4114800" cy="2984500"/>
          </a:xfrm>
          <a:prstGeom prst="rect">
            <a:avLst/>
          </a:prstGeom>
          <a:noFill/>
          <a:ln w="9525">
            <a:noFill/>
            <a:miter lim="800000"/>
            <a:headEnd/>
            <a:tailEnd/>
          </a:ln>
        </p:spPr>
      </p:pic>
      <p:sp>
        <p:nvSpPr>
          <p:cNvPr id="7" name="Text Box 5"/>
          <p:cNvSpPr txBox="1">
            <a:spLocks noChangeArrowheads="1"/>
          </p:cNvSpPr>
          <p:nvPr/>
        </p:nvSpPr>
        <p:spPr bwMode="auto">
          <a:xfrm>
            <a:off x="1371600" y="5105400"/>
            <a:ext cx="1828800" cy="592138"/>
          </a:xfrm>
          <a:prstGeom prst="rect">
            <a:avLst/>
          </a:prstGeom>
          <a:solidFill>
            <a:schemeClr val="accent2">
              <a:lumMod val="40000"/>
              <a:lumOff val="60000"/>
            </a:schemeClr>
          </a:solidFill>
          <a:ln w="12700">
            <a:noFill/>
            <a:miter lim="800000"/>
            <a:headEnd/>
            <a:tailEnd/>
          </a:ln>
        </p:spPr>
        <p:txBody>
          <a:bodyPr>
            <a:prstTxWarp prst="textNoShape">
              <a:avLst/>
            </a:prstTxWarp>
            <a:spAutoFit/>
          </a:bodyPr>
          <a:lstStyle/>
          <a:p>
            <a:pPr algn="ctr">
              <a:spcBef>
                <a:spcPct val="50000"/>
              </a:spcBef>
            </a:pPr>
            <a:r>
              <a:rPr lang="ja-JP" altLang="en-US" sz="3200">
                <a:latin typeface="MS PGothic" pitchFamily="34" charset="-128"/>
                <a:ea typeface="MS PGothic" pitchFamily="34" charset="-128"/>
              </a:rPr>
              <a:t>ふうとう</a:t>
            </a:r>
            <a:endParaRPr lang="ja-JP" altLang="en-US">
              <a:latin typeface="MS PGothic" pitchFamily="34" charset="-128"/>
              <a:ea typeface="MS PGothic" pitchFamily="34" charset="-128"/>
            </a:endParaRPr>
          </a:p>
        </p:txBody>
      </p:sp>
      <p:sp>
        <p:nvSpPr>
          <p:cNvPr id="8" name="Text Box 6"/>
          <p:cNvSpPr txBox="1">
            <a:spLocks noChangeArrowheads="1"/>
          </p:cNvSpPr>
          <p:nvPr/>
        </p:nvSpPr>
        <p:spPr bwMode="auto">
          <a:xfrm>
            <a:off x="5638800" y="5105400"/>
            <a:ext cx="1828800" cy="1323439"/>
          </a:xfrm>
          <a:prstGeom prst="rect">
            <a:avLst/>
          </a:prstGeom>
          <a:solidFill>
            <a:schemeClr val="accent2">
              <a:lumMod val="40000"/>
              <a:lumOff val="60000"/>
            </a:schemeClr>
          </a:solidFill>
          <a:ln w="12700">
            <a:noFill/>
            <a:miter lim="800000"/>
            <a:headEnd/>
            <a:tailEnd/>
          </a:ln>
        </p:spPr>
        <p:txBody>
          <a:bodyPr>
            <a:prstTxWarp prst="textNoShape">
              <a:avLst/>
            </a:prstTxWarp>
            <a:spAutoFit/>
          </a:bodyPr>
          <a:lstStyle/>
          <a:p>
            <a:pPr algn="ctr">
              <a:spcBef>
                <a:spcPct val="50000"/>
              </a:spcBef>
            </a:pPr>
            <a:r>
              <a:rPr lang="ja-JP" altLang="en-US" sz="3200" smtClean="0">
                <a:latin typeface="MS PGothic" pitchFamily="34" charset="-128"/>
                <a:ea typeface="MS PGothic" pitchFamily="34" charset="-128"/>
              </a:rPr>
              <a:t>葉書</a:t>
            </a:r>
            <a:endParaRPr lang="en-US" altLang="ja-JP" sz="3200" dirty="0" smtClean="0">
              <a:latin typeface="MS PGothic" pitchFamily="34" charset="-128"/>
              <a:ea typeface="MS PGothic" pitchFamily="34" charset="-128"/>
            </a:endParaRPr>
          </a:p>
          <a:p>
            <a:pPr algn="ctr">
              <a:spcBef>
                <a:spcPct val="50000"/>
              </a:spcBef>
            </a:pPr>
            <a:r>
              <a:rPr lang="ja-JP" altLang="en-US" sz="3200" smtClean="0">
                <a:latin typeface="MS PGothic" pitchFamily="34" charset="-128"/>
                <a:ea typeface="MS PGothic" pitchFamily="34" charset="-128"/>
              </a:rPr>
              <a:t>（はがき）</a:t>
            </a:r>
            <a:endParaRPr lang="ja-JP" altLang="en-US">
              <a:latin typeface="MS PGothic" pitchFamily="34" charset="-128"/>
              <a:ea typeface="MS PGothic" pitchFamily="34" charset="-128"/>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読んでみましょう</a:t>
            </a:r>
            <a:endParaRPr lang="en-US" dirty="0"/>
          </a:p>
        </p:txBody>
      </p:sp>
      <p:sp>
        <p:nvSpPr>
          <p:cNvPr id="3" name="Content Placeholder 2"/>
          <p:cNvSpPr>
            <a:spLocks noGrp="1"/>
          </p:cNvSpPr>
          <p:nvPr>
            <p:ph sz="quarter" idx="1"/>
          </p:nvPr>
        </p:nvSpPr>
        <p:spPr/>
        <p:txBody>
          <a:bodyPr>
            <a:normAutofit fontScale="85000" lnSpcReduction="20000"/>
          </a:bodyPr>
          <a:lstStyle/>
          <a:p>
            <a:r>
              <a:rPr lang="ja-JP" altLang="en-US" dirty="0" smtClean="0"/>
              <a:t>郵便局</a:t>
            </a:r>
            <a:endParaRPr lang="en-US" altLang="ja-JP" dirty="0" smtClean="0"/>
          </a:p>
          <a:p>
            <a:r>
              <a:rPr lang="ja-JP" altLang="en-US" dirty="0" smtClean="0"/>
              <a:t>郵便番号</a:t>
            </a:r>
            <a:endParaRPr lang="en-US" altLang="ja-JP" dirty="0" smtClean="0"/>
          </a:p>
          <a:p>
            <a:r>
              <a:rPr lang="ja-JP" altLang="en-US" dirty="0" smtClean="0"/>
              <a:t>宅配便</a:t>
            </a:r>
            <a:endParaRPr lang="en-US" altLang="ja-JP" dirty="0" smtClean="0"/>
          </a:p>
          <a:p>
            <a:r>
              <a:rPr lang="ja-JP" altLang="en-US" dirty="0" smtClean="0"/>
              <a:t>住所</a:t>
            </a:r>
            <a:endParaRPr lang="en-US" altLang="ja-JP" dirty="0" smtClean="0"/>
          </a:p>
          <a:p>
            <a:r>
              <a:rPr lang="ja-JP" altLang="en-US" dirty="0" smtClean="0"/>
              <a:t>住む</a:t>
            </a:r>
            <a:endParaRPr lang="en-US" altLang="ja-JP" dirty="0" smtClean="0"/>
          </a:p>
          <a:p>
            <a:r>
              <a:rPr lang="ja-JP" altLang="en-US" dirty="0" smtClean="0"/>
              <a:t>手紙</a:t>
            </a:r>
            <a:endParaRPr lang="en-US" altLang="ja-JP" dirty="0" smtClean="0"/>
          </a:p>
          <a:p>
            <a:r>
              <a:rPr lang="ja-JP" altLang="en-US" dirty="0" smtClean="0"/>
              <a:t>送る</a:t>
            </a:r>
            <a:endParaRPr lang="en-US" altLang="ja-JP" dirty="0" smtClean="0"/>
          </a:p>
          <a:p>
            <a:r>
              <a:rPr lang="ja-JP" altLang="en-US" dirty="0" smtClean="0"/>
              <a:t>送別会</a:t>
            </a:r>
            <a:endParaRPr lang="en-US" altLang="ja-JP" dirty="0" smtClean="0"/>
          </a:p>
          <a:p>
            <a:r>
              <a:rPr lang="ja-JP" altLang="en-US" dirty="0" smtClean="0"/>
              <a:t>銀行</a:t>
            </a:r>
            <a:endParaRPr lang="en-US" altLang="ja-JP" dirty="0" smtClean="0"/>
          </a:p>
          <a:p>
            <a:r>
              <a:rPr lang="ja-JP" altLang="en-US" dirty="0" smtClean="0"/>
              <a:t>引き出す</a:t>
            </a:r>
            <a:endParaRPr lang="en-US" altLang="ja-JP" dirty="0" smtClean="0"/>
          </a:p>
          <a:p>
            <a:r>
              <a:rPr lang="ja-JP" altLang="en-US" dirty="0" smtClean="0"/>
              <a:t>練習する</a:t>
            </a:r>
            <a:endParaRPr lang="en-US" altLang="ja-JP" dirty="0" smtClean="0"/>
          </a:p>
          <a:p>
            <a:r>
              <a:rPr lang="ja-JP" altLang="en-US" dirty="0" smtClean="0"/>
              <a:t>習う</a:t>
            </a:r>
            <a:endParaRPr lang="en-US" altLang="ja-JP" dirty="0" smtClean="0"/>
          </a:p>
          <a:p>
            <a:endParaRPr lang="en-US" dirty="0"/>
          </a:p>
        </p:txBody>
      </p:sp>
    </p:spTree>
    <p:extLst>
      <p:ext uri="{BB962C8B-B14F-4D97-AF65-F5344CB8AC3E}">
        <p14:creationId xmlns:mc="http://schemas.openxmlformats.org/markup-compatibility/2006" xmlns:mv="urn:schemas-microsoft-com:mac:vml" xmlns:p14="http://schemas.microsoft.com/office/powerpoint/2010/main" xmlns="" val="204626582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読んでみましょう</a:t>
            </a:r>
            <a:endParaRPr lang="en-US" dirty="0"/>
          </a:p>
        </p:txBody>
      </p:sp>
      <p:sp>
        <p:nvSpPr>
          <p:cNvPr id="3" name="Content Placeholder 2"/>
          <p:cNvSpPr>
            <a:spLocks noGrp="1"/>
          </p:cNvSpPr>
          <p:nvPr>
            <p:ph sz="quarter" idx="1"/>
          </p:nvPr>
        </p:nvSpPr>
        <p:spPr/>
        <p:txBody>
          <a:bodyPr>
            <a:normAutofit lnSpcReduction="10000"/>
          </a:bodyPr>
          <a:lstStyle/>
          <a:p>
            <a:r>
              <a:rPr lang="ja-JP" altLang="en-US" dirty="0" smtClean="0"/>
              <a:t>郵便局に行く前に銀行に行きました。</a:t>
            </a:r>
            <a:endParaRPr lang="en-US" altLang="ja-JP" dirty="0" smtClean="0"/>
          </a:p>
          <a:p>
            <a:r>
              <a:rPr lang="ja-JP" altLang="en-US" dirty="0" smtClean="0"/>
              <a:t>銀行でお金を引き出しました。</a:t>
            </a:r>
            <a:endParaRPr lang="en-US" altLang="ja-JP" dirty="0" smtClean="0"/>
          </a:p>
          <a:p>
            <a:r>
              <a:rPr lang="ja-JP" altLang="en-US" dirty="0" smtClean="0"/>
              <a:t>ふうとうに、名前と住所と郵便番号を書いてください。</a:t>
            </a:r>
            <a:endParaRPr lang="en-US" altLang="ja-JP" dirty="0" smtClean="0"/>
          </a:p>
          <a:p>
            <a:r>
              <a:rPr lang="ja-JP" altLang="en-US" dirty="0" smtClean="0"/>
              <a:t>東京に住んでいるおじいさんは、</a:t>
            </a:r>
            <a:r>
              <a:rPr lang="en-US" altLang="ja-JP" dirty="0" smtClean="0"/>
              <a:t>e-mail</a:t>
            </a:r>
            <a:r>
              <a:rPr lang="ja-JP" altLang="en-US" dirty="0" smtClean="0"/>
              <a:t>のつかい方が分からないので、私はいつもおじいさんに手紙を書きます。</a:t>
            </a:r>
            <a:endParaRPr lang="en-US" altLang="ja-JP" dirty="0" smtClean="0"/>
          </a:p>
          <a:p>
            <a:r>
              <a:rPr lang="ja-JP" altLang="en-US" dirty="0" smtClean="0"/>
              <a:t>夏の留学プログラムのもうしこみ書を明日までに送らなければなりません。</a:t>
            </a:r>
            <a:endParaRPr lang="en-US" altLang="ja-JP" dirty="0" smtClean="0"/>
          </a:p>
          <a:p>
            <a:r>
              <a:rPr lang="ja-JP" altLang="en-US" dirty="0" smtClean="0"/>
              <a:t>ランゲージテーブルで会話の練習をします。</a:t>
            </a:r>
            <a:endParaRPr lang="en-US" altLang="ja-JP" dirty="0" smtClean="0"/>
          </a:p>
          <a:p>
            <a:endParaRPr lang="en-US" altLang="ja-JP" dirty="0" smtClean="0"/>
          </a:p>
        </p:txBody>
      </p:sp>
    </p:spTree>
    <p:extLst>
      <p:ext uri="{BB962C8B-B14F-4D97-AF65-F5344CB8AC3E}">
        <p14:creationId xmlns:mc="http://schemas.openxmlformats.org/markup-compatibility/2006" xmlns:mv="urn:schemas-microsoft-com:mac:vml" xmlns:p14="http://schemas.microsoft.com/office/powerpoint/2010/main" xmlns="" val="376306747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答えましょう</a:t>
            </a:r>
            <a:endParaRPr lang="ja-JP" altLang="en-US" dirty="0"/>
          </a:p>
        </p:txBody>
      </p:sp>
      <p:sp>
        <p:nvSpPr>
          <p:cNvPr id="3" name="Content Placeholder 2"/>
          <p:cNvSpPr>
            <a:spLocks noGrp="1"/>
          </p:cNvSpPr>
          <p:nvPr>
            <p:ph sz="quarter" idx="1"/>
          </p:nvPr>
        </p:nvSpPr>
        <p:spPr/>
        <p:txBody>
          <a:bodyPr/>
          <a:lstStyle/>
          <a:p>
            <a:r>
              <a:rPr lang="ja-JP" altLang="en-US" dirty="0" smtClean="0"/>
              <a:t>日本語で手紙を書いたことがありますか。</a:t>
            </a:r>
            <a:endParaRPr lang="en-US" altLang="ja-JP" dirty="0" smtClean="0"/>
          </a:p>
          <a:p>
            <a:r>
              <a:rPr lang="ja-JP" altLang="en-US" dirty="0" smtClean="0"/>
              <a:t>大学のちかくに銀行がありますか。</a:t>
            </a:r>
            <a:endParaRPr lang="en-US" altLang="ja-JP" dirty="0" smtClean="0"/>
          </a:p>
          <a:p>
            <a:r>
              <a:rPr lang="ja-JP" altLang="en-US" dirty="0" smtClean="0"/>
              <a:t>郵便局でどんなことでできますか。</a:t>
            </a:r>
            <a:endParaRPr lang="en-US" altLang="ja-JP" dirty="0" smtClean="0"/>
          </a:p>
          <a:p>
            <a:r>
              <a:rPr lang="ja-JP" altLang="en-US" dirty="0" smtClean="0"/>
              <a:t>しょうらい、どんな所に住みたいですか。</a:t>
            </a:r>
            <a:endParaRPr lang="ja-JP" alt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t>漢字２</a:t>
            </a:r>
            <a:endParaRPr lang="en-US" dirty="0"/>
          </a:p>
        </p:txBody>
      </p:sp>
      <p:sp>
        <p:nvSpPr>
          <p:cNvPr id="5" name="Text Placeholder 4"/>
          <p:cNvSpPr>
            <a:spLocks noGrp="1"/>
          </p:cNvSpPr>
          <p:nvPr>
            <p:ph type="body" idx="1"/>
          </p:nvPr>
        </p:nvSpPr>
        <p:spPr/>
        <p:txBody>
          <a:bodyPr>
            <a:normAutofit/>
          </a:bodyPr>
          <a:lstStyle/>
          <a:p>
            <a:pPr marL="342900" indent="-342900"/>
            <a:r>
              <a:rPr lang="ja-JP" altLang="en-US" sz="3600" dirty="0" smtClean="0"/>
              <a:t>宿題試験受教文法意味石</a:t>
            </a:r>
            <a:endParaRPr lang="en-US" sz="3600" dirty="0"/>
          </a:p>
        </p:txBody>
      </p:sp>
    </p:spTree>
    <p:extLst>
      <p:ext uri="{BB962C8B-B14F-4D97-AF65-F5344CB8AC3E}">
        <p14:creationId xmlns:p14="http://schemas.microsoft.com/office/powerpoint/2010/main" xmlns="" val="366758644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読んでみましょう</a:t>
            </a:r>
            <a:endParaRPr lang="en-US" dirty="0"/>
          </a:p>
        </p:txBody>
      </p:sp>
      <p:sp>
        <p:nvSpPr>
          <p:cNvPr id="3" name="Content Placeholder 2"/>
          <p:cNvSpPr>
            <a:spLocks noGrp="1"/>
          </p:cNvSpPr>
          <p:nvPr>
            <p:ph sz="quarter" idx="1"/>
          </p:nvPr>
        </p:nvSpPr>
        <p:spPr>
          <a:xfrm>
            <a:off x="2438400" y="1600200"/>
            <a:ext cx="6477000" cy="5029200"/>
          </a:xfrm>
        </p:spPr>
        <p:txBody>
          <a:bodyPr>
            <a:normAutofit lnSpcReduction="10000"/>
          </a:bodyPr>
          <a:lstStyle/>
          <a:p>
            <a:r>
              <a:rPr lang="ja-JP" altLang="en-US" dirty="0" smtClean="0"/>
              <a:t>宿題</a:t>
            </a:r>
            <a:endParaRPr lang="en-US" altLang="ja-JP" dirty="0" smtClean="0"/>
          </a:p>
          <a:p>
            <a:r>
              <a:rPr lang="ja-JP" altLang="en-US" dirty="0" smtClean="0"/>
              <a:t>試験</a:t>
            </a:r>
            <a:endParaRPr lang="en-US" altLang="ja-JP" dirty="0" smtClean="0"/>
          </a:p>
          <a:p>
            <a:r>
              <a:rPr lang="ja-JP" altLang="en-US" dirty="0" smtClean="0"/>
              <a:t>受験</a:t>
            </a:r>
            <a:endParaRPr lang="en-US" altLang="ja-JP" dirty="0" smtClean="0"/>
          </a:p>
          <a:p>
            <a:r>
              <a:rPr lang="ja-JP" altLang="en-US" dirty="0" smtClean="0"/>
              <a:t>受ける</a:t>
            </a:r>
            <a:endParaRPr lang="en-US" altLang="ja-JP" dirty="0" smtClean="0"/>
          </a:p>
          <a:p>
            <a:r>
              <a:rPr lang="ja-JP" altLang="en-US" dirty="0" smtClean="0"/>
              <a:t>教える</a:t>
            </a:r>
            <a:endParaRPr lang="en-US" altLang="ja-JP" dirty="0" smtClean="0"/>
          </a:p>
          <a:p>
            <a:r>
              <a:rPr lang="ja-JP" altLang="en-US" dirty="0" smtClean="0"/>
              <a:t>文法</a:t>
            </a:r>
            <a:endParaRPr lang="en-US" altLang="ja-JP" dirty="0" smtClean="0"/>
          </a:p>
          <a:p>
            <a:r>
              <a:rPr lang="ja-JP" altLang="en-US" dirty="0" smtClean="0"/>
              <a:t>文学</a:t>
            </a:r>
            <a:endParaRPr lang="en-US" altLang="ja-JP" dirty="0" smtClean="0"/>
          </a:p>
          <a:p>
            <a:r>
              <a:rPr lang="ja-JP" altLang="en-US" dirty="0" smtClean="0"/>
              <a:t>意味</a:t>
            </a:r>
            <a:endParaRPr lang="en-US" altLang="ja-JP" dirty="0" smtClean="0"/>
          </a:p>
          <a:p>
            <a:r>
              <a:rPr lang="ja-JP" altLang="en-US" dirty="0" smtClean="0"/>
              <a:t>石田さん</a:t>
            </a:r>
            <a:endParaRPr lang="en-US" dirty="0"/>
          </a:p>
        </p:txBody>
      </p:sp>
    </p:spTree>
    <p:extLst>
      <p:ext uri="{BB962C8B-B14F-4D97-AF65-F5344CB8AC3E}">
        <p14:creationId xmlns:p14="http://schemas.microsoft.com/office/powerpoint/2010/main" xmlns="" val="131213535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読んでみましょう</a:t>
            </a:r>
            <a:endParaRPr lang="en-US" dirty="0"/>
          </a:p>
        </p:txBody>
      </p:sp>
      <p:sp>
        <p:nvSpPr>
          <p:cNvPr id="3" name="Content Placeholder 2"/>
          <p:cNvSpPr>
            <a:spLocks noGrp="1"/>
          </p:cNvSpPr>
          <p:nvPr>
            <p:ph sz="quarter" idx="1"/>
          </p:nvPr>
        </p:nvSpPr>
        <p:spPr/>
        <p:txBody>
          <a:bodyPr>
            <a:normAutofit/>
          </a:bodyPr>
          <a:lstStyle/>
          <a:p>
            <a:r>
              <a:rPr lang="ja-JP" altLang="en-US" dirty="0" smtClean="0"/>
              <a:t>日本語の宿題はたくさんあって、たいへんです。</a:t>
            </a:r>
            <a:endParaRPr lang="en-US" altLang="ja-JP" dirty="0" smtClean="0"/>
          </a:p>
          <a:p>
            <a:r>
              <a:rPr lang="ja-JP" altLang="en-US" dirty="0" smtClean="0"/>
              <a:t>来週の月曜日に会話の試験がありますから、日曜日に友達と練習します。</a:t>
            </a:r>
            <a:endParaRPr lang="en-US" altLang="ja-JP" dirty="0" smtClean="0"/>
          </a:p>
          <a:p>
            <a:r>
              <a:rPr lang="ja-JP" altLang="en-US" dirty="0" smtClean="0"/>
              <a:t>私のせんこうは、日本文学です。</a:t>
            </a:r>
            <a:endParaRPr lang="en-US" altLang="ja-JP" dirty="0" smtClean="0"/>
          </a:p>
          <a:p>
            <a:r>
              <a:rPr lang="ja-JP" altLang="en-US" dirty="0" smtClean="0"/>
              <a:t>漢字の意味と読み方を教えて下さい。</a:t>
            </a:r>
            <a:endParaRPr lang="en-US" altLang="ja-JP" dirty="0" smtClean="0"/>
          </a:p>
          <a:p>
            <a:r>
              <a:rPr lang="ja-JP" altLang="en-US" dirty="0" smtClean="0"/>
              <a:t>すみません、宿題を持って来るのを忘れてしまいました。明日、出してもいいですか。</a:t>
            </a:r>
            <a:endParaRPr lang="en-US" altLang="ja-JP" dirty="0" smtClean="0"/>
          </a:p>
          <a:p>
            <a:endParaRPr lang="en-US" altLang="ja-JP" dirty="0" smtClean="0">
              <a:latin typeface="MS Mincho" pitchFamily="49" charset="-128"/>
              <a:ea typeface="MS Mincho" pitchFamily="49" charset="-128"/>
            </a:endParaRPr>
          </a:p>
          <a:p>
            <a:pPr marL="0" indent="0">
              <a:buNone/>
            </a:pPr>
            <a:endParaRPr lang="en-US" altLang="ja-JP" dirty="0" smtClean="0">
              <a:latin typeface="MS Mincho" pitchFamily="49" charset="-128"/>
              <a:ea typeface="MS Mincho" pitchFamily="49" charset="-128"/>
            </a:endParaRPr>
          </a:p>
          <a:p>
            <a:endParaRPr lang="en-US" altLang="ja-JP" dirty="0" smtClean="0">
              <a:latin typeface="MS Mincho" pitchFamily="49" charset="-128"/>
              <a:ea typeface="MS Mincho" pitchFamily="49" charset="-128"/>
            </a:endParaRPr>
          </a:p>
          <a:p>
            <a:endParaRPr lang="en-US" altLang="ja-JP" dirty="0" smtClean="0">
              <a:latin typeface="MS Mincho" pitchFamily="49" charset="-128"/>
              <a:ea typeface="MS Mincho" pitchFamily="49" charset="-128"/>
            </a:endParaRPr>
          </a:p>
          <a:p>
            <a:endParaRPr lang="en-US" dirty="0">
              <a:latin typeface="MS Mincho" pitchFamily="49" charset="-128"/>
              <a:ea typeface="MS Mincho" pitchFamily="49" charset="-128"/>
            </a:endParaRPr>
          </a:p>
        </p:txBody>
      </p:sp>
    </p:spTree>
    <p:extLst>
      <p:ext uri="{BB962C8B-B14F-4D97-AF65-F5344CB8AC3E}">
        <p14:creationId xmlns:p14="http://schemas.microsoft.com/office/powerpoint/2010/main" xmlns="" val="49616045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答えましょう</a:t>
            </a:r>
            <a:endParaRPr lang="ja-JP" altLang="en-US" dirty="0"/>
          </a:p>
        </p:txBody>
      </p:sp>
      <p:sp>
        <p:nvSpPr>
          <p:cNvPr id="3" name="Content Placeholder 2"/>
          <p:cNvSpPr>
            <a:spLocks noGrp="1"/>
          </p:cNvSpPr>
          <p:nvPr>
            <p:ph sz="quarter" idx="1"/>
          </p:nvPr>
        </p:nvSpPr>
        <p:spPr/>
        <p:txBody>
          <a:bodyPr/>
          <a:lstStyle/>
          <a:p>
            <a:r>
              <a:rPr lang="ja-JP" altLang="en-US" dirty="0" smtClean="0"/>
              <a:t>日本語の文法はむずかしいですか。</a:t>
            </a:r>
            <a:endParaRPr lang="en-US" altLang="ja-JP" dirty="0" smtClean="0"/>
          </a:p>
          <a:p>
            <a:r>
              <a:rPr lang="ja-JP" altLang="en-US" dirty="0" smtClean="0"/>
              <a:t>高校生の時、宿題はたくさんありましたか。</a:t>
            </a:r>
            <a:endParaRPr lang="en-US" altLang="ja-JP" dirty="0" smtClean="0"/>
          </a:p>
          <a:p>
            <a:r>
              <a:rPr lang="ja-JP" altLang="en-US" dirty="0" smtClean="0"/>
              <a:t>毎日、漢字を書く練習をしますか。</a:t>
            </a:r>
            <a:endParaRPr lang="en-US" altLang="ja-JP" dirty="0" smtClean="0"/>
          </a:p>
          <a:p>
            <a:r>
              <a:rPr lang="ja-JP" altLang="en-US" dirty="0" smtClean="0"/>
              <a:t>会話試験を受ける前に、どんなじゅんびをしますか。</a:t>
            </a:r>
            <a:endParaRPr lang="en-US" altLang="ja-JP" dirty="0" smtClean="0"/>
          </a:p>
          <a:p>
            <a:r>
              <a:rPr lang="ja-JP" altLang="en-US" dirty="0" smtClean="0"/>
              <a:t>漢字の読み方や意味が分からない時、どうしますか。</a:t>
            </a:r>
            <a:endParaRPr lang="en-US" altLang="ja-JP" dirty="0" smtClean="0"/>
          </a:p>
          <a:p>
            <a:endParaRPr lang="en-US" altLang="ja-JP" dirty="0" smtClean="0"/>
          </a:p>
          <a:p>
            <a:pPr>
              <a:buNone/>
            </a:pPr>
            <a:endParaRPr lang="ja-JP" altLang="en-US" dirty="0">
              <a:latin typeface="MS Mincho" pitchFamily="49" charset="-128"/>
              <a:ea typeface="MS Mincho" pitchFamily="49" charset="-128"/>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t>上手な読み方</a:t>
            </a:r>
            <a:endParaRPr lang="en-US" dirty="0"/>
          </a:p>
        </p:txBody>
      </p:sp>
      <p:sp>
        <p:nvSpPr>
          <p:cNvPr id="5" name="Text Placeholder 4"/>
          <p:cNvSpPr>
            <a:spLocks noGrp="1"/>
          </p:cNvSpPr>
          <p:nvPr>
            <p:ph type="body" idx="1"/>
          </p:nvPr>
        </p:nvSpPr>
        <p:spPr>
          <a:xfrm>
            <a:off x="381000" y="2743200"/>
            <a:ext cx="8116887" cy="1719262"/>
          </a:xfrm>
        </p:spPr>
        <p:txBody>
          <a:bodyPr>
            <a:normAutofit/>
          </a:bodyPr>
          <a:lstStyle/>
          <a:p>
            <a:pPr marL="342900" indent="-342900"/>
            <a:r>
              <a:rPr lang="en-US" dirty="0"/>
              <a:t>Filling out </a:t>
            </a:r>
            <a:r>
              <a:rPr lang="en-US" dirty="0" smtClean="0"/>
              <a:t>forms</a:t>
            </a:r>
          </a:p>
          <a:p>
            <a:pPr marL="891540" lvl="1" indent="-342900">
              <a:buFont typeface="Arial"/>
              <a:buChar char="•"/>
            </a:pPr>
            <a:r>
              <a:rPr lang="ja-JP" altLang="en-US" dirty="0" smtClean="0">
                <a:solidFill>
                  <a:schemeClr val="tx1"/>
                </a:solidFill>
              </a:rPr>
              <a:t>何をするための申し込み用紙（もうしこみようし</a:t>
            </a:r>
            <a:r>
              <a:rPr lang="en-US" altLang="ja-JP" dirty="0" smtClean="0">
                <a:solidFill>
                  <a:schemeClr val="tx1"/>
                </a:solidFill>
              </a:rPr>
              <a:t> application form) </a:t>
            </a:r>
            <a:r>
              <a:rPr lang="ja-JP" altLang="en-US" dirty="0" smtClean="0">
                <a:solidFill>
                  <a:schemeClr val="tx1"/>
                </a:solidFill>
              </a:rPr>
              <a:t>ですか。</a:t>
            </a:r>
            <a:endParaRPr lang="en-US" altLang="ja-JP" dirty="0">
              <a:solidFill>
                <a:schemeClr val="tx1"/>
              </a:solidFill>
            </a:endParaRPr>
          </a:p>
          <a:p>
            <a:pPr marL="891540" lvl="1" indent="-342900">
              <a:buFont typeface="Arial"/>
              <a:buChar char="•"/>
            </a:pPr>
            <a:r>
              <a:rPr lang="ja-JP" altLang="en-US" dirty="0" smtClean="0">
                <a:solidFill>
                  <a:schemeClr val="tx1"/>
                </a:solidFill>
              </a:rPr>
              <a:t>どんなインフォメーションを書かなければなりませんか。　</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スクリーンショット（2011-09-08 6.48.14）.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0934" y="685800"/>
            <a:ext cx="8948320" cy="4953000"/>
          </a:xfrm>
          <a:prstGeom prst="rect">
            <a:avLst/>
          </a:prstGeom>
        </p:spPr>
      </p:pic>
    </p:spTree>
    <p:extLst>
      <p:ext uri="{BB962C8B-B14F-4D97-AF65-F5344CB8AC3E}">
        <p14:creationId xmlns="" xmlns:p14="http://schemas.microsoft.com/office/powerpoint/2010/main" val="9682717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スクリーンショット（2011-09-08 6.35.43）.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2772" y="1371601"/>
            <a:ext cx="8742627" cy="4343400"/>
          </a:xfrm>
          <a:prstGeom prst="rect">
            <a:avLst/>
          </a:prstGeom>
        </p:spPr>
      </p:pic>
    </p:spTree>
    <p:extLst>
      <p:ext uri="{BB962C8B-B14F-4D97-AF65-F5344CB8AC3E}">
        <p14:creationId xmlns="" xmlns:p14="http://schemas.microsoft.com/office/powerpoint/2010/main" val="622855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 </a:t>
            </a:r>
            <a:r>
              <a:rPr lang="ja-JP" altLang="en-US" dirty="0" smtClean="0"/>
              <a:t>郵便局で何をしますか。</a:t>
            </a:r>
            <a:endParaRPr lang="ja-JP" altLang="en-US" dirty="0"/>
          </a:p>
        </p:txBody>
      </p:sp>
      <p:pic>
        <p:nvPicPr>
          <p:cNvPr id="12" name="Picture 2"/>
          <p:cNvPicPr>
            <a:picLocks noChangeAspect="1" noChangeArrowheads="1"/>
          </p:cNvPicPr>
          <p:nvPr/>
        </p:nvPicPr>
        <p:blipFill>
          <a:blip r:embed="rId2" cstate="print"/>
          <a:srcRect/>
          <a:stretch>
            <a:fillRect/>
          </a:stretch>
        </p:blipFill>
        <p:spPr bwMode="auto">
          <a:xfrm>
            <a:off x="1143000" y="1524000"/>
            <a:ext cx="6781800" cy="4916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スクリーンショット（2011-09-08 6.27.44）.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57400" y="182882"/>
            <a:ext cx="4572000" cy="6545178"/>
          </a:xfrm>
          <a:prstGeom prst="rect">
            <a:avLst/>
          </a:prstGeom>
        </p:spPr>
      </p:pic>
    </p:spTree>
    <p:extLst>
      <p:ext uri="{BB962C8B-B14F-4D97-AF65-F5344CB8AC3E}">
        <p14:creationId xmlns="" xmlns:p14="http://schemas.microsoft.com/office/powerpoint/2010/main" val="360846881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スクリーンショット（2011-09-08 7.12.13）.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14489" y="228600"/>
            <a:ext cx="8777111" cy="6098563"/>
          </a:xfrm>
          <a:prstGeom prst="rect">
            <a:avLst/>
          </a:prstGeom>
        </p:spPr>
      </p:pic>
    </p:spTree>
    <p:extLst>
      <p:ext uri="{BB962C8B-B14F-4D97-AF65-F5344CB8AC3E}">
        <p14:creationId xmlns="" xmlns:p14="http://schemas.microsoft.com/office/powerpoint/2010/main" val="392510234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t>上手な読み方</a:t>
            </a:r>
            <a:endParaRPr lang="en-US" dirty="0"/>
          </a:p>
        </p:txBody>
      </p:sp>
      <p:sp>
        <p:nvSpPr>
          <p:cNvPr id="5" name="Text Placeholder 4"/>
          <p:cNvSpPr>
            <a:spLocks noGrp="1"/>
          </p:cNvSpPr>
          <p:nvPr>
            <p:ph type="body" idx="1"/>
          </p:nvPr>
        </p:nvSpPr>
        <p:spPr>
          <a:xfrm>
            <a:off x="304800" y="2743200"/>
            <a:ext cx="8305800" cy="1719262"/>
          </a:xfrm>
        </p:spPr>
        <p:txBody>
          <a:bodyPr>
            <a:normAutofit/>
          </a:bodyPr>
          <a:lstStyle/>
          <a:p>
            <a:pPr marL="342900" indent="-342900"/>
            <a:r>
              <a:rPr lang="ja-JP" altLang="en-US" dirty="0" smtClean="0"/>
              <a:t>読んでみましょう</a:t>
            </a:r>
            <a:endParaRPr lang="en-US" dirty="0"/>
          </a:p>
        </p:txBody>
      </p:sp>
    </p:spTree>
    <p:extLst>
      <p:ext uri="{BB962C8B-B14F-4D97-AF65-F5344CB8AC3E}">
        <p14:creationId xmlns="" xmlns:p14="http://schemas.microsoft.com/office/powerpoint/2010/main" val="59832326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読む前に</a:t>
            </a:r>
            <a:endParaRPr lang="en-US" dirty="0"/>
          </a:p>
        </p:txBody>
      </p:sp>
      <p:sp>
        <p:nvSpPr>
          <p:cNvPr id="3" name="Content Placeholder 2"/>
          <p:cNvSpPr>
            <a:spLocks noGrp="1"/>
          </p:cNvSpPr>
          <p:nvPr>
            <p:ph sz="quarter" idx="1"/>
          </p:nvPr>
        </p:nvSpPr>
        <p:spPr/>
        <p:txBody>
          <a:bodyPr/>
          <a:lstStyle/>
          <a:p>
            <a:pPr lvl="1"/>
            <a:r>
              <a:rPr lang="ja-JP" altLang="en-US" dirty="0" smtClean="0"/>
              <a:t>アメリカのホストファミリーは外国人にどんなことをしてほしいと思うでしょうか。</a:t>
            </a:r>
            <a:endParaRPr lang="en-US" altLang="ja-JP" dirty="0" smtClean="0"/>
          </a:p>
          <a:p>
            <a:pPr lvl="1"/>
            <a:r>
              <a:rPr lang="ja-JP" altLang="en-US" dirty="0" smtClean="0"/>
              <a:t>日本のホストファミリーはアメリカの大学から来た留学生に何をしてほしいと思っていると思いますか。</a:t>
            </a:r>
            <a:endParaRPr lang="en-US" dirty="0"/>
          </a:p>
        </p:txBody>
      </p:sp>
    </p:spTree>
    <p:extLst>
      <p:ext uri="{BB962C8B-B14F-4D97-AF65-F5344CB8AC3E}">
        <p14:creationId xmlns="" xmlns:p14="http://schemas.microsoft.com/office/powerpoint/2010/main" val="424412472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新しい言葉</a:t>
            </a:r>
            <a:endParaRPr lang="en-US" dirty="0"/>
          </a:p>
        </p:txBody>
      </p:sp>
      <p:sp>
        <p:nvSpPr>
          <p:cNvPr id="3" name="Content Placeholder 2"/>
          <p:cNvSpPr>
            <a:spLocks noGrp="1"/>
          </p:cNvSpPr>
          <p:nvPr>
            <p:ph sz="quarter" idx="1"/>
          </p:nvPr>
        </p:nvSpPr>
        <p:spPr/>
        <p:txBody>
          <a:bodyPr/>
          <a:lstStyle/>
          <a:p>
            <a:r>
              <a:rPr lang="ja-JP" altLang="en-US" dirty="0" smtClean="0"/>
              <a:t>困る（こまる）</a:t>
            </a:r>
            <a:r>
              <a:rPr lang="en-US" altLang="ja-JP" dirty="0" smtClean="0"/>
              <a:t> to be in trouble</a:t>
            </a:r>
          </a:p>
          <a:p>
            <a:r>
              <a:rPr lang="ja-JP" altLang="en-US" dirty="0" smtClean="0"/>
              <a:t>頼む（たのむ）</a:t>
            </a:r>
            <a:r>
              <a:rPr lang="en-US" altLang="ja-JP" dirty="0" smtClean="0"/>
              <a:t> to ask/request</a:t>
            </a:r>
          </a:p>
          <a:p>
            <a:pPr lvl="1"/>
            <a:endParaRPr lang="en-US" altLang="ja-JP" dirty="0" smtClean="0"/>
          </a:p>
          <a:p>
            <a:endParaRPr lang="en-US" dirty="0"/>
          </a:p>
          <a:p>
            <a:pPr marL="320040" lvl="1" indent="0">
              <a:buNone/>
            </a:pPr>
            <a:endParaRPr lang="en-US" dirty="0"/>
          </a:p>
        </p:txBody>
      </p:sp>
    </p:spTree>
    <p:extLst>
      <p:ext uri="{BB962C8B-B14F-4D97-AF65-F5344CB8AC3E}">
        <p14:creationId xmlns="" xmlns:p14="http://schemas.microsoft.com/office/powerpoint/2010/main" val="30815098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読んでみましょう</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228600" y="1600200"/>
            <a:ext cx="8610600" cy="4504007"/>
          </a:xfrm>
          <a:prstGeom prst="rect">
            <a:avLst/>
          </a:prstGeom>
          <a:noFill/>
          <a:ln w="9525">
            <a:noFill/>
            <a:miter lim="800000"/>
            <a:headEnd/>
            <a:tailEnd/>
          </a:ln>
        </p:spPr>
      </p:pic>
    </p:spTree>
    <p:extLst>
      <p:ext uri="{BB962C8B-B14F-4D97-AF65-F5344CB8AC3E}">
        <p14:creationId xmlns="" xmlns:p14="http://schemas.microsoft.com/office/powerpoint/2010/main" val="327412493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読んでみましょう</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228600" y="1447800"/>
            <a:ext cx="8610600" cy="4504007"/>
          </a:xfrm>
          <a:prstGeom prst="rect">
            <a:avLst/>
          </a:prstGeom>
          <a:noFill/>
          <a:ln w="9525">
            <a:noFill/>
            <a:miter lim="800000"/>
            <a:headEnd/>
            <a:tailEnd/>
          </a:ln>
        </p:spPr>
      </p:pic>
      <p:sp>
        <p:nvSpPr>
          <p:cNvPr id="4" name="Rectangle 3"/>
          <p:cNvSpPr/>
          <p:nvPr/>
        </p:nvSpPr>
        <p:spPr>
          <a:xfrm>
            <a:off x="7772400" y="4191000"/>
            <a:ext cx="304800" cy="3048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00200" y="5105400"/>
            <a:ext cx="609600" cy="3048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105400" y="4495800"/>
            <a:ext cx="2667000" cy="0"/>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943600" y="4953000"/>
            <a:ext cx="2667000" cy="0"/>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 y="5410200"/>
            <a:ext cx="1219200" cy="0"/>
          </a:xfrm>
          <a:prstGeom prst="line">
            <a:avLst/>
          </a:prstGeom>
          <a:ln w="381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27412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読んだ後で</a:t>
            </a:r>
            <a:endParaRPr lang="en-US" dirty="0"/>
          </a:p>
        </p:txBody>
      </p:sp>
      <p:sp>
        <p:nvSpPr>
          <p:cNvPr id="3" name="Content Placeholder 2"/>
          <p:cNvSpPr>
            <a:spLocks noGrp="1"/>
          </p:cNvSpPr>
          <p:nvPr>
            <p:ph sz="quarter" idx="1"/>
          </p:nvPr>
        </p:nvSpPr>
        <p:spPr/>
        <p:txBody>
          <a:bodyPr>
            <a:normAutofit fontScale="92500" lnSpcReduction="10000"/>
          </a:bodyPr>
          <a:lstStyle/>
          <a:p>
            <a:r>
              <a:rPr lang="ja-JP" altLang="en-US" dirty="0" smtClean="0"/>
              <a:t>質問に日本語で答えて下さい。</a:t>
            </a:r>
            <a:endParaRPr lang="en-US" altLang="ja-JP" dirty="0" smtClean="0"/>
          </a:p>
          <a:p>
            <a:pPr marL="514350" indent="-514350">
              <a:buFont typeface="+mj-lt"/>
              <a:buAutoNum type="arabicPeriod"/>
            </a:pPr>
            <a:r>
              <a:rPr lang="ja-JP" altLang="en-US" dirty="0" smtClean="0"/>
              <a:t>この人はだれと住んでいますか。</a:t>
            </a:r>
            <a:endParaRPr lang="en-US" altLang="ja-JP" dirty="0" smtClean="0"/>
          </a:p>
          <a:p>
            <a:pPr marL="514350" indent="-514350">
              <a:buFont typeface="+mj-lt"/>
              <a:buAutoNum type="arabicPeriod"/>
            </a:pPr>
            <a:r>
              <a:rPr lang="ja-JP" altLang="en-US" dirty="0" smtClean="0"/>
              <a:t>この人はどんなことをするのが好きですか。</a:t>
            </a:r>
            <a:endParaRPr lang="en-US" altLang="ja-JP" dirty="0" smtClean="0"/>
          </a:p>
          <a:p>
            <a:pPr marL="514350" indent="-514350">
              <a:buFont typeface="+mj-lt"/>
              <a:buAutoNum type="arabicPeriod"/>
            </a:pPr>
            <a:r>
              <a:rPr lang="ja-JP" altLang="en-US" dirty="0" smtClean="0"/>
              <a:t>この人はどんなことをしたいと思っていますか。</a:t>
            </a:r>
            <a:endParaRPr lang="en-US" altLang="ja-JP" dirty="0" smtClean="0"/>
          </a:p>
          <a:p>
            <a:pPr marL="514350" indent="-514350">
              <a:buFont typeface="+mj-lt"/>
              <a:buAutoNum type="arabicPeriod"/>
            </a:pPr>
            <a:r>
              <a:rPr lang="ja-JP" altLang="en-US" dirty="0" smtClean="0"/>
              <a:t>この人はどうして困っているのですか。</a:t>
            </a:r>
            <a:endParaRPr lang="en-US" altLang="ja-JP" dirty="0" smtClean="0"/>
          </a:p>
          <a:p>
            <a:endParaRPr lang="en-US" dirty="0"/>
          </a:p>
          <a:p>
            <a:r>
              <a:rPr lang="ja-JP" altLang="en-US" dirty="0" smtClean="0"/>
              <a:t>この人にアドバイスをしましょう！</a:t>
            </a:r>
            <a:endParaRPr lang="en-US" altLang="ja-JP" dirty="0" smtClean="0"/>
          </a:p>
          <a:p>
            <a:pPr lvl="1"/>
            <a:r>
              <a:rPr lang="en-US" altLang="ja-JP" dirty="0" smtClean="0"/>
              <a:t>〜</a:t>
            </a:r>
            <a:r>
              <a:rPr lang="ja-JP" altLang="en-US" dirty="0" smtClean="0"/>
              <a:t>たらどうですか。</a:t>
            </a:r>
            <a:endParaRPr lang="en-US" altLang="ja-JP" dirty="0" smtClean="0"/>
          </a:p>
          <a:p>
            <a:pPr lvl="1"/>
            <a:r>
              <a:rPr lang="en-US" altLang="ja-JP" dirty="0" smtClean="0"/>
              <a:t>〜</a:t>
            </a:r>
            <a:r>
              <a:rPr lang="ja-JP" altLang="en-US" dirty="0" smtClean="0"/>
              <a:t>た方がいいです。</a:t>
            </a:r>
            <a:endParaRPr lang="en-US" altLang="ja-JP" dirty="0" smtClean="0"/>
          </a:p>
          <a:p>
            <a:pPr lvl="1"/>
            <a:r>
              <a:rPr lang="en-US" altLang="ja-JP" dirty="0" smtClean="0"/>
              <a:t>〜</a:t>
            </a:r>
            <a:r>
              <a:rPr lang="ja-JP" altLang="en-US" dirty="0" smtClean="0"/>
              <a:t>ない方がいいです。</a:t>
            </a:r>
            <a:endParaRPr lang="en-US" dirty="0"/>
          </a:p>
        </p:txBody>
      </p:sp>
    </p:spTree>
    <p:extLst>
      <p:ext uri="{BB962C8B-B14F-4D97-AF65-F5344CB8AC3E}">
        <p14:creationId xmlns="" xmlns:p14="http://schemas.microsoft.com/office/powerpoint/2010/main" val="184324393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話しましょう</a:t>
            </a:r>
            <a:endParaRPr lang="en-US" dirty="0"/>
          </a:p>
        </p:txBody>
      </p:sp>
      <p:sp>
        <p:nvSpPr>
          <p:cNvPr id="3" name="Content Placeholder 2"/>
          <p:cNvSpPr>
            <a:spLocks noGrp="1"/>
          </p:cNvSpPr>
          <p:nvPr>
            <p:ph sz="quarter" idx="1"/>
          </p:nvPr>
        </p:nvSpPr>
        <p:spPr/>
        <p:txBody>
          <a:bodyPr>
            <a:normAutofit lnSpcReduction="10000"/>
          </a:bodyPr>
          <a:lstStyle/>
          <a:p>
            <a:r>
              <a:rPr lang="ja-JP" altLang="en-US" dirty="0" smtClean="0"/>
              <a:t>あなたは、どんなホストファミリーといっしょに住みたいですか。</a:t>
            </a:r>
            <a:endParaRPr lang="en-US" altLang="ja-JP" dirty="0" smtClean="0"/>
          </a:p>
          <a:p>
            <a:pPr marL="320040" lvl="1" indent="0">
              <a:buNone/>
            </a:pPr>
            <a:r>
              <a:rPr lang="ja-JP" altLang="en-US" dirty="0" smtClean="0"/>
              <a:t>れい）小さい子どもがいる、たばこをすわない</a:t>
            </a:r>
            <a:endParaRPr lang="en-US" altLang="ja-JP" dirty="0" smtClean="0"/>
          </a:p>
          <a:p>
            <a:pPr marL="320040" lvl="1" indent="0">
              <a:buNone/>
            </a:pPr>
            <a:endParaRPr lang="en-US" altLang="ja-JP" dirty="0" smtClean="0"/>
          </a:p>
          <a:p>
            <a:r>
              <a:rPr lang="ja-JP" altLang="en-US" dirty="0" smtClean="0"/>
              <a:t>あなたは、日本でホストファミリーといっしょに住んだら、</a:t>
            </a:r>
            <a:endParaRPr lang="en-US" altLang="ja-JP" dirty="0" smtClean="0"/>
          </a:p>
          <a:p>
            <a:pPr lvl="1"/>
            <a:r>
              <a:rPr lang="ja-JP" altLang="en-US" dirty="0" smtClean="0"/>
              <a:t>どんなことをいっしょにしたいですか。</a:t>
            </a:r>
            <a:endParaRPr lang="en-US" altLang="ja-JP" dirty="0" smtClean="0"/>
          </a:p>
          <a:p>
            <a:pPr lvl="1"/>
            <a:r>
              <a:rPr lang="ja-JP" altLang="en-US" dirty="0" smtClean="0"/>
              <a:t>どんなお手伝いをしますか。</a:t>
            </a:r>
            <a:endParaRPr lang="en-US" altLang="ja-JP" dirty="0" smtClean="0"/>
          </a:p>
          <a:p>
            <a:pPr lvl="1"/>
            <a:r>
              <a:rPr lang="ja-JP" altLang="en-US" dirty="0" smtClean="0"/>
              <a:t>日本語で自分（じぶん）が言いたいことを言えない時、どうしますか。</a:t>
            </a:r>
            <a:endParaRPr lang="en-US" altLang="ja-JP" dirty="0" smtClean="0"/>
          </a:p>
          <a:p>
            <a:pPr lvl="1"/>
            <a:endParaRPr lang="en-US" dirty="0"/>
          </a:p>
        </p:txBody>
      </p:sp>
    </p:spTree>
    <p:extLst>
      <p:ext uri="{BB962C8B-B14F-4D97-AF65-F5344CB8AC3E}">
        <p14:creationId xmlns="" xmlns:p14="http://schemas.microsoft.com/office/powerpoint/2010/main" val="330701588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話しましょう</a:t>
            </a:r>
            <a:endParaRPr lang="en-US" dirty="0"/>
          </a:p>
        </p:txBody>
      </p:sp>
      <p:sp>
        <p:nvSpPr>
          <p:cNvPr id="3" name="Content Placeholder 2"/>
          <p:cNvSpPr>
            <a:spLocks noGrp="1"/>
          </p:cNvSpPr>
          <p:nvPr>
            <p:ph sz="quarter" idx="1"/>
          </p:nvPr>
        </p:nvSpPr>
        <p:spPr/>
        <p:txBody>
          <a:bodyPr/>
          <a:lstStyle/>
          <a:p>
            <a:r>
              <a:rPr lang="ja-JP" altLang="en-US" dirty="0" smtClean="0"/>
              <a:t>あなたは日本に留学したいと思っていますか。</a:t>
            </a:r>
            <a:endParaRPr lang="en-US" altLang="ja-JP" dirty="0" smtClean="0"/>
          </a:p>
          <a:p>
            <a:r>
              <a:rPr lang="ja-JP" altLang="en-US" dirty="0" smtClean="0"/>
              <a:t>どうして留学したいと思っていますか。</a:t>
            </a:r>
            <a:endParaRPr lang="en-US" altLang="ja-JP" dirty="0"/>
          </a:p>
          <a:p>
            <a:r>
              <a:rPr lang="ja-JP" altLang="en-US" dirty="0" smtClean="0"/>
              <a:t>どんな留学プログラムを知っていますか。</a:t>
            </a:r>
            <a:endParaRPr lang="en-US" altLang="ja-JP" dirty="0"/>
          </a:p>
          <a:p>
            <a:r>
              <a:rPr lang="ja-JP" altLang="en-US" dirty="0" smtClean="0"/>
              <a:t>どんな留学プログラ</a:t>
            </a:r>
            <a:r>
              <a:rPr lang="ja-JP" altLang="en-US" smtClean="0"/>
              <a:t>ムにもうしこみ</a:t>
            </a:r>
            <a:r>
              <a:rPr lang="ja-JP" altLang="en-US" dirty="0" smtClean="0"/>
              <a:t>たいですか。</a:t>
            </a:r>
            <a:endParaRPr lang="en-US" dirty="0"/>
          </a:p>
        </p:txBody>
      </p:sp>
      <p:pic>
        <p:nvPicPr>
          <p:cNvPr id="5" name="Picture 4" descr="スクリーンショット（2011-09-08 8.11.03）.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85800" y="4038600"/>
            <a:ext cx="7467600" cy="2412254"/>
          </a:xfrm>
          <a:prstGeom prst="rect">
            <a:avLst/>
          </a:prstGeom>
        </p:spPr>
      </p:pic>
    </p:spTree>
    <p:extLst>
      <p:ext uri="{BB962C8B-B14F-4D97-AF65-F5344CB8AC3E}">
        <p14:creationId xmlns="" xmlns:p14="http://schemas.microsoft.com/office/powerpoint/2010/main" val="156957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郵便局で何をしますか。</a:t>
            </a:r>
            <a:endParaRPr lang="ja-JP" altLang="en-US" dirty="0"/>
          </a:p>
        </p:txBody>
      </p:sp>
      <p:sp>
        <p:nvSpPr>
          <p:cNvPr id="3" name="Content Placeholder 2"/>
          <p:cNvSpPr>
            <a:spLocks noGrp="1"/>
          </p:cNvSpPr>
          <p:nvPr>
            <p:ph sz="quarter" idx="1"/>
          </p:nvPr>
        </p:nvSpPr>
        <p:spPr/>
        <p:txBody>
          <a:bodyPr>
            <a:normAutofit/>
          </a:bodyPr>
          <a:lstStyle/>
          <a:p>
            <a:pPr marL="514350" indent="-514350">
              <a:lnSpc>
                <a:spcPct val="150000"/>
              </a:lnSpc>
              <a:buFont typeface="Arial" charset="0"/>
              <a:buAutoNum type="arabicPeriod"/>
            </a:pPr>
            <a:r>
              <a:rPr lang="ja-JP" altLang="en-US" sz="3459" dirty="0" smtClean="0"/>
              <a:t>切手やふうとうを買います。</a:t>
            </a:r>
            <a:endParaRPr lang="en-US" altLang="ja-JP" sz="3459" dirty="0" smtClean="0"/>
          </a:p>
          <a:p>
            <a:pPr marL="514350" indent="-514350">
              <a:lnSpc>
                <a:spcPct val="150000"/>
              </a:lnSpc>
              <a:buFont typeface="Arial" charset="0"/>
              <a:buAutoNum type="arabicPeriod"/>
            </a:pPr>
            <a:r>
              <a:rPr lang="ja-JP" altLang="en-US" sz="3459" dirty="0" smtClean="0"/>
              <a:t>手紙</a:t>
            </a:r>
            <a:r>
              <a:rPr lang="en-US" altLang="ja-JP" sz="3459" dirty="0" smtClean="0"/>
              <a:t>(</a:t>
            </a:r>
            <a:r>
              <a:rPr lang="ja-JP" altLang="en-US" sz="3459" dirty="0" smtClean="0"/>
              <a:t>てがみ</a:t>
            </a:r>
            <a:r>
              <a:rPr lang="en-US" altLang="ja-JP" sz="3459" dirty="0" smtClean="0"/>
              <a:t>)</a:t>
            </a:r>
            <a:r>
              <a:rPr lang="ja-JP" altLang="en-US" sz="3459" dirty="0" smtClean="0"/>
              <a:t>を出します。</a:t>
            </a:r>
            <a:endParaRPr lang="en-US" altLang="ja-JP" sz="3459" dirty="0" smtClean="0"/>
          </a:p>
          <a:p>
            <a:pPr marL="514350" indent="-514350">
              <a:lnSpc>
                <a:spcPct val="150000"/>
              </a:lnSpc>
              <a:buFont typeface="Arial" charset="0"/>
              <a:buAutoNum type="arabicPeriod"/>
            </a:pPr>
            <a:r>
              <a:rPr lang="ja-JP" altLang="en-US" sz="3459" dirty="0" smtClean="0"/>
              <a:t>手</a:t>
            </a:r>
            <a:r>
              <a:rPr lang="ja-JP" altLang="en-US" sz="3459" smtClean="0"/>
              <a:t>紙やはがきに</a:t>
            </a:r>
            <a:r>
              <a:rPr lang="ja-JP" altLang="en-US" sz="3459" dirty="0" smtClean="0"/>
              <a:t>は、住所と名前と</a:t>
            </a:r>
            <a:endParaRPr lang="en-US" altLang="ja-JP" sz="3459" dirty="0" smtClean="0"/>
          </a:p>
          <a:p>
            <a:pPr marL="514350" indent="-514350">
              <a:lnSpc>
                <a:spcPct val="150000"/>
              </a:lnSpc>
              <a:buNone/>
            </a:pPr>
            <a:r>
              <a:rPr lang="en-US" altLang="ja-JP" sz="3459" dirty="0"/>
              <a:t>	</a:t>
            </a:r>
            <a:r>
              <a:rPr lang="ja-JP" altLang="en-US" sz="3459" dirty="0" smtClean="0"/>
              <a:t>ゆうびんばんごうを書いておかなければなりません。</a:t>
            </a:r>
            <a:endParaRPr lang="en-US" altLang="ja-JP" sz="3459" dirty="0" smtClean="0"/>
          </a:p>
          <a:p>
            <a:pPr>
              <a:lnSpc>
                <a:spcPct val="150000"/>
              </a:lnSpc>
            </a:pPr>
            <a:endParaRPr lang="ja-JP" altLang="en-US" dirty="0"/>
          </a:p>
        </p:txBody>
      </p:sp>
      <p:sp>
        <p:nvSpPr>
          <p:cNvPr id="4" name="Rectangle 3"/>
          <p:cNvSpPr>
            <a:spLocks noChangeArrowheads="1"/>
          </p:cNvSpPr>
          <p:nvPr/>
        </p:nvSpPr>
        <p:spPr bwMode="auto">
          <a:xfrm>
            <a:off x="609600" y="1676400"/>
            <a:ext cx="2895600" cy="685800"/>
          </a:xfrm>
          <a:prstGeom prst="rect">
            <a:avLst/>
          </a:prstGeom>
          <a:solidFill>
            <a:schemeClr val="accent2">
              <a:lumMod val="40000"/>
              <a:lumOff val="60000"/>
            </a:schemeClr>
          </a:solidFill>
          <a:ln w="9525">
            <a:noFill/>
            <a:round/>
            <a:headEnd/>
            <a:tailEnd/>
          </a:ln>
        </p:spPr>
        <p:txBody>
          <a:bodyPr/>
          <a:lstStyle/>
          <a:p>
            <a:r>
              <a:rPr lang="en-US" altLang="ja-JP" sz="2000" dirty="0" smtClean="0">
                <a:latin typeface="MS PGothic" pitchFamily="34" charset="-128"/>
                <a:ea typeface="MS PGothic" pitchFamily="34" charset="-128"/>
              </a:rPr>
              <a:t>Things such as postage </a:t>
            </a:r>
          </a:p>
          <a:p>
            <a:r>
              <a:rPr lang="en-US" altLang="ja-JP" sz="2000" dirty="0" smtClean="0">
                <a:latin typeface="MS PGothic" pitchFamily="34" charset="-128"/>
                <a:ea typeface="MS PGothic" pitchFamily="34" charset="-128"/>
              </a:rPr>
              <a:t>stamp </a:t>
            </a:r>
            <a:r>
              <a:rPr lang="en-US" altLang="ja-JP" sz="2000" dirty="0">
                <a:latin typeface="MS PGothic" pitchFamily="34" charset="-128"/>
                <a:ea typeface="MS PGothic" pitchFamily="34" charset="-128"/>
              </a:rPr>
              <a:t>&amp; envelop</a:t>
            </a:r>
            <a:endParaRPr lang="ja-JP" altLang="en-US" sz="2000" dirty="0">
              <a:latin typeface="MS PGothic" pitchFamily="34" charset="-128"/>
              <a:ea typeface="MS PGothic" pitchFamily="34" charset="-128"/>
            </a:endParaRPr>
          </a:p>
        </p:txBody>
      </p:sp>
      <p:sp>
        <p:nvSpPr>
          <p:cNvPr id="5" name="Rectangle 4"/>
          <p:cNvSpPr>
            <a:spLocks noChangeArrowheads="1"/>
          </p:cNvSpPr>
          <p:nvPr/>
        </p:nvSpPr>
        <p:spPr bwMode="auto">
          <a:xfrm>
            <a:off x="685800" y="2514600"/>
            <a:ext cx="2590800" cy="685800"/>
          </a:xfrm>
          <a:prstGeom prst="rect">
            <a:avLst/>
          </a:prstGeom>
          <a:solidFill>
            <a:schemeClr val="accent2">
              <a:lumMod val="40000"/>
              <a:lumOff val="60000"/>
            </a:schemeClr>
          </a:solidFill>
          <a:ln w="9525">
            <a:noFill/>
            <a:round/>
            <a:headEnd/>
            <a:tailEnd/>
          </a:ln>
        </p:spPr>
        <p:txBody>
          <a:bodyPr/>
          <a:lstStyle/>
          <a:p>
            <a:r>
              <a:rPr lang="en-US" altLang="ja-JP" sz="2000" dirty="0" smtClean="0">
                <a:latin typeface="MS PGothic" pitchFamily="34" charset="-128"/>
                <a:ea typeface="MS PGothic" pitchFamily="34" charset="-128"/>
              </a:rPr>
              <a:t>Letter </a:t>
            </a:r>
          </a:p>
          <a:p>
            <a:endParaRPr lang="ja-JP" altLang="en-US" sz="2000" dirty="0">
              <a:latin typeface="MS PGothic" pitchFamily="34" charset="-128"/>
              <a:ea typeface="MS PGothic" pitchFamily="34" charset="-128"/>
            </a:endParaRPr>
          </a:p>
        </p:txBody>
      </p:sp>
      <p:sp>
        <p:nvSpPr>
          <p:cNvPr id="6" name="Rectangle 5"/>
          <p:cNvSpPr>
            <a:spLocks noChangeArrowheads="1"/>
          </p:cNvSpPr>
          <p:nvPr/>
        </p:nvSpPr>
        <p:spPr bwMode="auto">
          <a:xfrm>
            <a:off x="2133600" y="3429000"/>
            <a:ext cx="1219200" cy="685800"/>
          </a:xfrm>
          <a:prstGeom prst="rect">
            <a:avLst/>
          </a:prstGeom>
          <a:solidFill>
            <a:schemeClr val="accent2">
              <a:lumMod val="40000"/>
              <a:lumOff val="60000"/>
            </a:schemeClr>
          </a:solidFill>
          <a:ln w="9525">
            <a:noFill/>
            <a:round/>
            <a:headEnd/>
            <a:tailEnd/>
          </a:ln>
        </p:spPr>
        <p:txBody>
          <a:bodyPr/>
          <a:lstStyle/>
          <a:p>
            <a:r>
              <a:rPr lang="en-US" altLang="ja-JP" sz="2000" dirty="0" smtClean="0">
                <a:latin typeface="MS PGothic" pitchFamily="34" charset="-128"/>
                <a:ea typeface="MS PGothic" pitchFamily="34" charset="-128"/>
              </a:rPr>
              <a:t>Post card </a:t>
            </a:r>
          </a:p>
          <a:p>
            <a:endParaRPr lang="ja-JP" altLang="en-US" sz="2000" dirty="0">
              <a:latin typeface="MS PGothic" pitchFamily="34" charset="-128"/>
              <a:ea typeface="MS PGothic" pitchFamily="34" charset="-128"/>
            </a:endParaRPr>
          </a:p>
        </p:txBody>
      </p:sp>
      <p:sp>
        <p:nvSpPr>
          <p:cNvPr id="7" name="Rectangle 6"/>
          <p:cNvSpPr>
            <a:spLocks noChangeArrowheads="1"/>
          </p:cNvSpPr>
          <p:nvPr/>
        </p:nvSpPr>
        <p:spPr bwMode="auto">
          <a:xfrm>
            <a:off x="762000" y="4343400"/>
            <a:ext cx="3276600" cy="685800"/>
          </a:xfrm>
          <a:prstGeom prst="rect">
            <a:avLst/>
          </a:prstGeom>
          <a:solidFill>
            <a:schemeClr val="accent2">
              <a:lumMod val="40000"/>
              <a:lumOff val="60000"/>
            </a:schemeClr>
          </a:solidFill>
          <a:ln w="9525">
            <a:noFill/>
            <a:round/>
            <a:headEnd/>
            <a:tailEnd/>
          </a:ln>
        </p:spPr>
        <p:txBody>
          <a:bodyPr/>
          <a:lstStyle/>
          <a:p>
            <a:r>
              <a:rPr lang="en-US" altLang="ja-JP" sz="2000" dirty="0" smtClean="0">
                <a:latin typeface="MS PGothic" pitchFamily="34" charset="-128"/>
                <a:ea typeface="MS PGothic" pitchFamily="34" charset="-128"/>
              </a:rPr>
              <a:t>Postal code </a:t>
            </a:r>
          </a:p>
          <a:p>
            <a:endParaRPr lang="ja-JP" altLang="en-US" sz="2000" dirty="0">
              <a:latin typeface="MS PGothic" pitchFamily="34" charset="-128"/>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dirty="0" smtClean="0"/>
              <a:t>書きましょう</a:t>
            </a:r>
            <a:endParaRPr lang="en-US" dirty="0"/>
          </a:p>
        </p:txBody>
      </p:sp>
      <p:sp>
        <p:nvSpPr>
          <p:cNvPr id="3" name="Content Placeholder 2"/>
          <p:cNvSpPr>
            <a:spLocks noGrp="1"/>
          </p:cNvSpPr>
          <p:nvPr>
            <p:ph sz="quarter" idx="1"/>
          </p:nvPr>
        </p:nvSpPr>
        <p:spPr/>
        <p:txBody>
          <a:bodyPr/>
          <a:lstStyle/>
          <a:p>
            <a:r>
              <a:rPr lang="en-US" altLang="ja-JP" dirty="0" smtClean="0"/>
              <a:t>Write an e-mail in Japanese asking your Japanese instructor to write a reference letter</a:t>
            </a:r>
            <a:r>
              <a:rPr lang="ja-JP" altLang="en-US" dirty="0" smtClean="0"/>
              <a:t>（すいせんじょう）</a:t>
            </a:r>
            <a:r>
              <a:rPr lang="en-US" altLang="ja-JP" dirty="0" smtClean="0"/>
              <a:t> . State why you want to study abroad and why you have chose this particular program. You have to submit the reference by next Friday.</a:t>
            </a:r>
          </a:p>
        </p:txBody>
      </p:sp>
    </p:spTree>
    <p:extLst>
      <p:ext uri="{BB962C8B-B14F-4D97-AF65-F5344CB8AC3E}">
        <p14:creationId xmlns="" xmlns:p14="http://schemas.microsoft.com/office/powerpoint/2010/main" val="1684632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どんな時に宅</a:t>
            </a:r>
            <a:r>
              <a:rPr lang="ja-JP" altLang="en-US" smtClean="0"/>
              <a:t>配便（たくはいびん）を</a:t>
            </a:r>
            <a:r>
              <a:rPr lang="en-US" altLang="ja-JP" dirty="0" smtClean="0"/>
              <a:t/>
            </a:r>
            <a:br>
              <a:rPr lang="en-US" altLang="ja-JP" dirty="0" smtClean="0"/>
            </a:br>
            <a:r>
              <a:rPr lang="ja-JP" altLang="en-US" smtClean="0"/>
              <a:t>つ</a:t>
            </a:r>
            <a:r>
              <a:rPr lang="ja-JP" altLang="en-US" dirty="0" smtClean="0"/>
              <a:t>か</a:t>
            </a:r>
            <a:r>
              <a:rPr lang="ja-JP" altLang="en-US" smtClean="0"/>
              <a:t>い</a:t>
            </a:r>
            <a:r>
              <a:rPr lang="ja-JP" altLang="en-US" dirty="0" smtClean="0"/>
              <a:t>ますか。</a:t>
            </a:r>
            <a:endParaRPr lang="ja-JP" altLang="en-US" dirty="0"/>
          </a:p>
        </p:txBody>
      </p:sp>
      <p:pic>
        <p:nvPicPr>
          <p:cNvPr id="13"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43000" y="1905000"/>
            <a:ext cx="6637237"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P179 Activity 4</a:t>
            </a:r>
            <a:endParaRPr lang="ja-JP" altLang="en-US" dirty="0"/>
          </a:p>
        </p:txBody>
      </p:sp>
      <p:pic>
        <p:nvPicPr>
          <p:cNvPr id="3074" name="Picture 2"/>
          <p:cNvPicPr>
            <a:picLocks noChangeAspect="1" noChangeArrowheads="1"/>
          </p:cNvPicPr>
          <p:nvPr/>
        </p:nvPicPr>
        <p:blipFill>
          <a:blip r:embed="rId2" cstate="print"/>
          <a:srcRect/>
          <a:stretch>
            <a:fillRect/>
          </a:stretch>
        </p:blipFill>
        <p:spPr bwMode="auto">
          <a:xfrm>
            <a:off x="228600" y="1219200"/>
            <a:ext cx="8686800" cy="25045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P180 </a:t>
            </a:r>
            <a:r>
              <a:rPr lang="ja-JP" altLang="en-US" dirty="0" smtClean="0"/>
              <a:t>銀行</a:t>
            </a:r>
            <a:endParaRPr lang="ja-JP" altLang="en-US" dirty="0"/>
          </a:p>
        </p:txBody>
      </p:sp>
      <p:pic>
        <p:nvPicPr>
          <p:cNvPr id="4098" name="Picture 2"/>
          <p:cNvPicPr>
            <a:picLocks noChangeAspect="1" noChangeArrowheads="1"/>
          </p:cNvPicPr>
          <p:nvPr/>
        </p:nvPicPr>
        <p:blipFill>
          <a:blip r:embed="rId2" cstate="print"/>
          <a:srcRect/>
          <a:stretch>
            <a:fillRect/>
          </a:stretch>
        </p:blipFill>
        <p:spPr bwMode="auto">
          <a:xfrm>
            <a:off x="228600" y="1219200"/>
            <a:ext cx="8686800" cy="2812616"/>
          </a:xfrm>
          <a:prstGeom prst="rect">
            <a:avLst/>
          </a:prstGeom>
          <a:noFill/>
          <a:ln w="9525">
            <a:noFill/>
            <a:miter lim="800000"/>
            <a:headEnd/>
            <a:tailEnd/>
          </a:ln>
        </p:spPr>
      </p:pic>
      <p:pic>
        <p:nvPicPr>
          <p:cNvPr id="31750" name="Picture 6" descr="http://green.ap.teacup.com/ohtama/img/1265278063.jpg"/>
          <p:cNvPicPr>
            <a:picLocks noChangeAspect="1" noChangeArrowheads="1"/>
          </p:cNvPicPr>
          <p:nvPr/>
        </p:nvPicPr>
        <p:blipFill>
          <a:blip r:embed="rId3" cstate="print"/>
          <a:srcRect/>
          <a:stretch>
            <a:fillRect/>
          </a:stretch>
        </p:blipFill>
        <p:spPr bwMode="auto">
          <a:xfrm>
            <a:off x="5943600" y="3962400"/>
            <a:ext cx="1905000" cy="2540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銀行で何をしますか。</a:t>
            </a:r>
            <a:endParaRPr lang="ja-JP" altLang="en-US" dirty="0"/>
          </a:p>
        </p:txBody>
      </p:sp>
      <p:pic>
        <p:nvPicPr>
          <p:cNvPr id="4" name="Picture 3"/>
          <p:cNvPicPr>
            <a:picLocks noChangeAspect="1"/>
          </p:cNvPicPr>
          <p:nvPr/>
        </p:nvPicPr>
        <p:blipFill>
          <a:blip r:embed="rId2" cstate="print"/>
          <a:stretch>
            <a:fillRect/>
          </a:stretch>
        </p:blipFill>
        <p:spPr>
          <a:xfrm>
            <a:off x="1524000" y="1752600"/>
            <a:ext cx="6096000" cy="4572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判子（はんこ）</a:t>
            </a:r>
            <a:endParaRPr lang="ja-JP" altLang="en-US" dirty="0"/>
          </a:p>
        </p:txBody>
      </p:sp>
      <p:pic>
        <p:nvPicPr>
          <p:cNvPr id="4" name="Picture 6" descr="はんこ"/>
          <p:cNvPicPr>
            <a:picLocks noChangeAspect="1" noChangeArrowheads="1"/>
          </p:cNvPicPr>
          <p:nvPr/>
        </p:nvPicPr>
        <p:blipFill>
          <a:blip r:embed="rId2" cstate="print"/>
          <a:srcRect/>
          <a:stretch>
            <a:fillRect/>
          </a:stretch>
        </p:blipFill>
        <p:spPr bwMode="auto">
          <a:xfrm>
            <a:off x="381000" y="2819400"/>
            <a:ext cx="2151063" cy="1460500"/>
          </a:xfrm>
          <a:prstGeom prst="rect">
            <a:avLst/>
          </a:prstGeom>
          <a:noFill/>
          <a:ln w="9525">
            <a:noFill/>
            <a:miter lim="800000"/>
            <a:headEnd/>
            <a:tailEnd/>
          </a:ln>
        </p:spPr>
      </p:pic>
      <p:pic>
        <p:nvPicPr>
          <p:cNvPr id="5" name="Picture 7" descr="url"/>
          <p:cNvPicPr>
            <a:picLocks noChangeAspect="1" noChangeArrowheads="1"/>
          </p:cNvPicPr>
          <p:nvPr/>
        </p:nvPicPr>
        <p:blipFill>
          <a:blip r:embed="rId3" cstate="print"/>
          <a:srcRect/>
          <a:stretch>
            <a:fillRect/>
          </a:stretch>
        </p:blipFill>
        <p:spPr bwMode="auto">
          <a:xfrm>
            <a:off x="7010400" y="2971800"/>
            <a:ext cx="1752600" cy="1195388"/>
          </a:xfrm>
          <a:prstGeom prst="rect">
            <a:avLst/>
          </a:prstGeom>
          <a:noFill/>
          <a:ln w="9525">
            <a:noFill/>
            <a:miter lim="800000"/>
            <a:headEnd/>
            <a:tailEnd/>
          </a:ln>
        </p:spPr>
      </p:pic>
      <p:pic>
        <p:nvPicPr>
          <p:cNvPr id="6" name="Picture 8" descr="はんこ２"/>
          <p:cNvPicPr>
            <a:picLocks noChangeAspect="1" noChangeArrowheads="1"/>
          </p:cNvPicPr>
          <p:nvPr/>
        </p:nvPicPr>
        <p:blipFill>
          <a:blip r:embed="rId4" cstate="print"/>
          <a:srcRect/>
          <a:stretch>
            <a:fillRect/>
          </a:stretch>
        </p:blipFill>
        <p:spPr bwMode="auto">
          <a:xfrm>
            <a:off x="3276600" y="2819400"/>
            <a:ext cx="3235325" cy="1712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話してみましょう</a:t>
            </a:r>
            <a:endParaRPr lang="ja-JP" altLang="en-US" dirty="0"/>
          </a:p>
        </p:txBody>
      </p:sp>
      <p:sp>
        <p:nvSpPr>
          <p:cNvPr id="3" name="Content Placeholder 2"/>
          <p:cNvSpPr>
            <a:spLocks noGrp="1"/>
          </p:cNvSpPr>
          <p:nvPr>
            <p:ph sz="quarter" idx="1"/>
          </p:nvPr>
        </p:nvSpPr>
        <p:spPr/>
        <p:txBody>
          <a:bodyPr/>
          <a:lstStyle/>
          <a:p>
            <a:r>
              <a:rPr lang="ja-JP" altLang="en-US" dirty="0" smtClean="0"/>
              <a:t>日本の銀行（ぎんこう）で口座（こうざ）をひらく時、何がいりますか。</a:t>
            </a:r>
            <a:endParaRPr lang="en-US" altLang="ja-JP" dirty="0" smtClean="0"/>
          </a:p>
          <a:p>
            <a:r>
              <a:rPr lang="ja-JP" altLang="en-US" dirty="0" smtClean="0"/>
              <a:t>日本では、どんな時に判子（はんこ）をつかいますか。</a:t>
            </a:r>
            <a:endParaRPr lang="en-US" altLang="ja-JP" dirty="0" smtClean="0"/>
          </a:p>
          <a:p>
            <a:r>
              <a:rPr lang="ja-JP" altLang="en-US" dirty="0" smtClean="0"/>
              <a:t>お金をためるために、どうしたらいいですか。</a:t>
            </a:r>
            <a:endParaRPr lang="ja-JP"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77730"/>
          </a:xfrm>
          <a:solidFill>
            <a:schemeClr val="accent2">
              <a:lumMod val="60000"/>
              <a:lumOff val="40000"/>
            </a:schemeClr>
          </a:solidFill>
        </p:spPr>
        <p:txBody>
          <a:bodyPr>
            <a:normAutofit/>
          </a:bodyPr>
          <a:lstStyle/>
          <a:p>
            <a:r>
              <a:rPr lang="ja-JP" altLang="en-US" sz="3600" smtClean="0"/>
              <a:t>第４課</a:t>
            </a:r>
            <a:r>
              <a:rPr lang="en-US" altLang="ja-JP" sz="3600" dirty="0"/>
              <a:t/>
            </a:r>
            <a:br>
              <a:rPr lang="en-US" altLang="ja-JP" sz="3600" dirty="0"/>
            </a:br>
            <a:r>
              <a:rPr lang="ja-JP" altLang="en-US" sz="3600" smtClean="0"/>
              <a:t>お願</a:t>
            </a:r>
            <a:r>
              <a:rPr lang="ja-JP" altLang="en-US" sz="3600" smtClean="0"/>
              <a:t>い（おねがい）</a:t>
            </a:r>
            <a:r>
              <a:rPr lang="en-US" altLang="ja-JP" sz="4000" dirty="0" smtClean="0"/>
              <a:t/>
            </a:r>
            <a:br>
              <a:rPr lang="en-US" altLang="ja-JP" sz="4000" dirty="0" smtClean="0"/>
            </a:br>
            <a:r>
              <a:rPr lang="en-US" sz="2400" dirty="0" smtClean="0"/>
              <a:t>Asking for Favors</a:t>
            </a:r>
            <a:endParaRPr lang="en-US" sz="2700" dirty="0"/>
          </a:p>
        </p:txBody>
      </p:sp>
      <p:pic>
        <p:nvPicPr>
          <p:cNvPr id="8" name="Picture 2" descr="http://www.wanpug.com/illust/illust2112.png"/>
          <p:cNvPicPr>
            <a:picLocks noChangeAspect="1" noChangeArrowheads="1"/>
          </p:cNvPicPr>
          <p:nvPr/>
        </p:nvPicPr>
        <p:blipFill>
          <a:blip r:embed="rId2" cstate="print"/>
          <a:srcRect/>
          <a:stretch>
            <a:fillRect/>
          </a:stretch>
        </p:blipFill>
        <p:spPr bwMode="auto">
          <a:xfrm>
            <a:off x="990600" y="3048000"/>
            <a:ext cx="2637909" cy="2517756"/>
          </a:xfrm>
          <a:prstGeom prst="rect">
            <a:avLst/>
          </a:prstGeom>
          <a:noFill/>
        </p:spPr>
      </p:pic>
      <p:pic>
        <p:nvPicPr>
          <p:cNvPr id="65538" name="Picture 2" descr="http://mako-k.img.jugem.jp/20100912_706425.jpg"/>
          <p:cNvPicPr>
            <a:picLocks noChangeAspect="1" noChangeArrowheads="1"/>
          </p:cNvPicPr>
          <p:nvPr/>
        </p:nvPicPr>
        <p:blipFill>
          <a:blip r:embed="rId3" cstate="print"/>
          <a:srcRect/>
          <a:stretch>
            <a:fillRect/>
          </a:stretch>
        </p:blipFill>
        <p:spPr bwMode="auto">
          <a:xfrm>
            <a:off x="4419600" y="2819400"/>
            <a:ext cx="3810000" cy="2831354"/>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かす／かりる／かえす</a:t>
            </a:r>
            <a:endParaRPr lang="ja-JP" altLang="en-US" dirty="0"/>
          </a:p>
        </p:txBody>
      </p:sp>
      <p:sp>
        <p:nvSpPr>
          <p:cNvPr id="3" name="Content Placeholder 2"/>
          <p:cNvSpPr>
            <a:spLocks noGrp="1"/>
          </p:cNvSpPr>
          <p:nvPr>
            <p:ph sz="quarter" idx="1"/>
          </p:nvPr>
        </p:nvSpPr>
        <p:spPr/>
        <p:txBody>
          <a:bodyPr>
            <a:normAutofit fontScale="92500" lnSpcReduction="10000"/>
          </a:bodyPr>
          <a:lstStyle/>
          <a:p>
            <a:r>
              <a:rPr lang="ja-JP" altLang="en-US" sz="2800" dirty="0" smtClean="0"/>
              <a:t>（</a:t>
            </a:r>
            <a:r>
              <a:rPr lang="ja-JP" altLang="en-US" sz="2800" smtClean="0"/>
              <a:t>　　）を（　</a:t>
            </a:r>
            <a:r>
              <a:rPr lang="ja-JP" altLang="en-US" sz="2800" dirty="0" smtClean="0"/>
              <a:t>　）に</a:t>
            </a:r>
            <a:r>
              <a:rPr lang="ja-JP" altLang="en-US" sz="2800" dirty="0" smtClean="0">
                <a:solidFill>
                  <a:srgbClr val="FF0000"/>
                </a:solidFill>
              </a:rPr>
              <a:t>かす</a:t>
            </a:r>
            <a:r>
              <a:rPr lang="en-US" altLang="ja-JP" sz="2800" dirty="0" smtClean="0"/>
              <a:t>(to lend)</a:t>
            </a:r>
          </a:p>
          <a:p>
            <a:r>
              <a:rPr lang="ja-JP" altLang="en-US" sz="2800" smtClean="0"/>
              <a:t>（　</a:t>
            </a:r>
            <a:r>
              <a:rPr lang="ja-JP" altLang="en-US" sz="2800" dirty="0" smtClean="0"/>
              <a:t>　）</a:t>
            </a:r>
            <a:r>
              <a:rPr lang="ja-JP" altLang="en-US" sz="2800" smtClean="0"/>
              <a:t>を（　</a:t>
            </a:r>
            <a:r>
              <a:rPr lang="ja-JP" altLang="en-US" sz="2800" dirty="0" smtClean="0"/>
              <a:t>　）に</a:t>
            </a:r>
            <a:r>
              <a:rPr lang="ja-JP" altLang="en-US" sz="2800" dirty="0" smtClean="0">
                <a:solidFill>
                  <a:srgbClr val="FF0000"/>
                </a:solidFill>
              </a:rPr>
              <a:t>かりる</a:t>
            </a:r>
            <a:r>
              <a:rPr lang="en-US" altLang="ja-JP" sz="2800" dirty="0" smtClean="0"/>
              <a:t>(to borrow)</a:t>
            </a:r>
          </a:p>
          <a:p>
            <a:r>
              <a:rPr lang="ja-JP" altLang="en-US" sz="2800" dirty="0" smtClean="0"/>
              <a:t>（</a:t>
            </a:r>
            <a:r>
              <a:rPr lang="ja-JP" altLang="en-US" sz="2800" smtClean="0"/>
              <a:t>　　）</a:t>
            </a:r>
            <a:r>
              <a:rPr lang="ja-JP" altLang="en-US" sz="2800" dirty="0" smtClean="0"/>
              <a:t>を（</a:t>
            </a:r>
            <a:r>
              <a:rPr lang="ja-JP" altLang="en-US" sz="2800" smtClean="0"/>
              <a:t>　　）</a:t>
            </a:r>
            <a:r>
              <a:rPr lang="ja-JP" altLang="en-US" sz="2800" dirty="0" smtClean="0"/>
              <a:t>に</a:t>
            </a:r>
            <a:r>
              <a:rPr lang="ja-JP" altLang="en-US" sz="2800" dirty="0" smtClean="0">
                <a:solidFill>
                  <a:srgbClr val="FF0000"/>
                </a:solidFill>
              </a:rPr>
              <a:t>かえす</a:t>
            </a:r>
            <a:r>
              <a:rPr lang="en-US" altLang="ja-JP" sz="2800" dirty="0" smtClean="0"/>
              <a:t>(to return)</a:t>
            </a:r>
          </a:p>
          <a:p>
            <a:endParaRPr lang="en-US" altLang="ja-JP" sz="2800" dirty="0" smtClean="0"/>
          </a:p>
          <a:p>
            <a:pPr>
              <a:spcBef>
                <a:spcPct val="20000"/>
              </a:spcBef>
            </a:pPr>
            <a:r>
              <a:rPr lang="ja-JP" altLang="en-US" sz="2800" dirty="0" smtClean="0"/>
              <a:t>女</a:t>
            </a:r>
            <a:r>
              <a:rPr lang="en-US" altLang="ja-JP" sz="2800" dirty="0" smtClean="0"/>
              <a:t>:</a:t>
            </a:r>
            <a:r>
              <a:rPr lang="ja-JP" altLang="en-US" sz="2800" dirty="0" smtClean="0"/>
              <a:t>教科書（きょうかしょ）忘れたんだけど、（　　　　　　）。</a:t>
            </a:r>
            <a:endParaRPr lang="en-US" altLang="ja-JP" sz="2800" dirty="0" smtClean="0"/>
          </a:p>
          <a:p>
            <a:pPr>
              <a:spcBef>
                <a:spcPct val="20000"/>
              </a:spcBef>
            </a:pPr>
            <a:r>
              <a:rPr lang="ja-JP" altLang="en-US" sz="2800" dirty="0" smtClean="0"/>
              <a:t>男</a:t>
            </a:r>
            <a:r>
              <a:rPr lang="en-US" altLang="ja-JP" sz="2800" dirty="0" smtClean="0"/>
              <a:t>:</a:t>
            </a:r>
            <a:r>
              <a:rPr lang="ja-JP" altLang="en-US" sz="2800" dirty="0" smtClean="0"/>
              <a:t>うん、いいよ。はい。</a:t>
            </a:r>
            <a:endParaRPr lang="en-US" altLang="ja-JP" sz="2800" dirty="0" smtClean="0"/>
          </a:p>
          <a:p>
            <a:pPr>
              <a:spcBef>
                <a:spcPct val="20000"/>
              </a:spcBef>
            </a:pPr>
            <a:endParaRPr lang="en-US" altLang="ja-JP" sz="2800" dirty="0" smtClean="0"/>
          </a:p>
          <a:p>
            <a:pPr>
              <a:spcBef>
                <a:spcPct val="20000"/>
              </a:spcBef>
            </a:pPr>
            <a:r>
              <a:rPr lang="ja-JP" altLang="en-US" sz="2800" dirty="0" smtClean="0"/>
              <a:t>女</a:t>
            </a:r>
            <a:r>
              <a:rPr lang="en-US" altLang="ja-JP" sz="2800" dirty="0" smtClean="0"/>
              <a:t>:</a:t>
            </a:r>
            <a:r>
              <a:rPr lang="ja-JP" altLang="en-US" sz="2800" dirty="0" smtClean="0"/>
              <a:t>おもしろそうなビデオね。</a:t>
            </a:r>
            <a:endParaRPr lang="en-US" altLang="ja-JP" sz="2800" dirty="0" smtClean="0"/>
          </a:p>
          <a:p>
            <a:pPr>
              <a:spcBef>
                <a:spcPct val="20000"/>
              </a:spcBef>
            </a:pPr>
            <a:r>
              <a:rPr lang="ja-JP" altLang="en-US" sz="2800" dirty="0" smtClean="0"/>
              <a:t>男</a:t>
            </a:r>
            <a:r>
              <a:rPr lang="en-US" altLang="ja-JP" sz="2800" dirty="0" smtClean="0"/>
              <a:t>:</a:t>
            </a:r>
            <a:r>
              <a:rPr lang="ja-JP" altLang="en-US" sz="2800" dirty="0" smtClean="0"/>
              <a:t>見る？</a:t>
            </a:r>
            <a:endParaRPr lang="en-US" altLang="ja-JP" sz="2800" dirty="0" smtClean="0"/>
          </a:p>
          <a:p>
            <a:pPr>
              <a:spcBef>
                <a:spcPct val="20000"/>
              </a:spcBef>
            </a:pPr>
            <a:r>
              <a:rPr lang="ja-JP" altLang="en-US" sz="2800" dirty="0" smtClean="0"/>
              <a:t>女</a:t>
            </a:r>
            <a:r>
              <a:rPr lang="en-US" altLang="ja-JP" sz="2800" dirty="0" smtClean="0"/>
              <a:t>:</a:t>
            </a:r>
            <a:r>
              <a:rPr lang="ja-JP" altLang="en-US" sz="2800" dirty="0" smtClean="0"/>
              <a:t>（　　　　　）てもいいの？</a:t>
            </a:r>
            <a:endParaRPr lang="en-US" altLang="ja-JP" sz="2800" dirty="0" smtClean="0"/>
          </a:p>
          <a:p>
            <a:pPr>
              <a:spcBef>
                <a:spcPct val="20000"/>
              </a:spcBef>
            </a:pPr>
            <a:r>
              <a:rPr lang="ja-JP" altLang="en-US" sz="2800" dirty="0" smtClean="0"/>
              <a:t>男</a:t>
            </a:r>
            <a:r>
              <a:rPr lang="en-US" altLang="ja-JP" sz="2800" dirty="0" smtClean="0"/>
              <a:t>:</a:t>
            </a:r>
            <a:r>
              <a:rPr lang="ja-JP" altLang="en-US" sz="2800" dirty="0" smtClean="0"/>
              <a:t>うん、いいよ。</a:t>
            </a:r>
          </a:p>
          <a:p>
            <a:endParaRPr lang="en-US" altLang="ja-JP" sz="2800" dirty="0" smtClean="0"/>
          </a:p>
          <a:p>
            <a:endParaRPr lang="ja-JP" altLang="en-US" dirty="0"/>
          </a:p>
        </p:txBody>
      </p:sp>
      <p:sp>
        <p:nvSpPr>
          <p:cNvPr id="4" name="TextBox 3"/>
          <p:cNvSpPr txBox="1"/>
          <p:nvPr/>
        </p:nvSpPr>
        <p:spPr>
          <a:xfrm>
            <a:off x="6477000" y="3352800"/>
            <a:ext cx="2057400" cy="369332"/>
          </a:xfrm>
          <a:prstGeom prst="rect">
            <a:avLst/>
          </a:prstGeom>
          <a:solidFill>
            <a:schemeClr val="accent2">
              <a:lumMod val="40000"/>
              <a:lumOff val="60000"/>
            </a:schemeClr>
          </a:solidFill>
        </p:spPr>
        <p:txBody>
          <a:bodyPr wrap="square" rtlCol="0">
            <a:spAutoFit/>
          </a:bodyPr>
          <a:lstStyle/>
          <a:p>
            <a:pPr algn="ctr"/>
            <a:r>
              <a:rPr lang="ja-JP" altLang="en-US" smtClean="0">
                <a:latin typeface="MS PGothic" pitchFamily="34" charset="-128"/>
                <a:ea typeface="MS PGothic" pitchFamily="34" charset="-128"/>
              </a:rPr>
              <a:t>かしてくれる？</a:t>
            </a:r>
            <a:endParaRPr lang="en-US" dirty="0">
              <a:latin typeface="MS PGothic" pitchFamily="34" charset="-128"/>
              <a:ea typeface="MS PGothic" pitchFamily="34" charset="-128"/>
            </a:endParaRPr>
          </a:p>
        </p:txBody>
      </p:sp>
      <p:sp>
        <p:nvSpPr>
          <p:cNvPr id="5" name="TextBox 4"/>
          <p:cNvSpPr txBox="1"/>
          <p:nvPr/>
        </p:nvSpPr>
        <p:spPr>
          <a:xfrm>
            <a:off x="1295400" y="5486400"/>
            <a:ext cx="990600" cy="369332"/>
          </a:xfrm>
          <a:prstGeom prst="rect">
            <a:avLst/>
          </a:prstGeom>
          <a:solidFill>
            <a:schemeClr val="accent1">
              <a:lumMod val="40000"/>
              <a:lumOff val="60000"/>
            </a:schemeClr>
          </a:solidFill>
        </p:spPr>
        <p:txBody>
          <a:bodyPr wrap="square" rtlCol="0">
            <a:spAutoFit/>
          </a:bodyPr>
          <a:lstStyle/>
          <a:p>
            <a:pPr algn="ctr"/>
            <a:r>
              <a:rPr lang="ja-JP" altLang="en-US" smtClean="0">
                <a:latin typeface="MS PGothic" pitchFamily="34" charset="-128"/>
                <a:ea typeface="MS PGothic" pitchFamily="34" charset="-128"/>
              </a:rPr>
              <a:t>かり</a:t>
            </a:r>
            <a:endParaRPr lang="en-US" dirty="0">
              <a:latin typeface="MS PGothic" pitchFamily="34" charset="-128"/>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t>ダイアローグ</a:t>
            </a:r>
            <a:endParaRPr lang="en-US" dirty="0"/>
          </a:p>
        </p:txBody>
      </p:sp>
      <p:sp>
        <p:nvSpPr>
          <p:cNvPr id="5" name="Text Placeholder 4"/>
          <p:cNvSpPr>
            <a:spLocks noGrp="1"/>
          </p:cNvSpPr>
          <p:nvPr>
            <p:ph type="body" idx="1"/>
          </p:nvPr>
        </p:nvSpPr>
        <p:spPr/>
        <p:txBody>
          <a:bodyPr/>
          <a:lstStyle/>
          <a:p>
            <a:pPr>
              <a:buNone/>
            </a:pP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聞く前に</a:t>
            </a:r>
            <a:endParaRPr lang="ja-JP" altLang="en-US" dirty="0"/>
          </a:p>
        </p:txBody>
      </p:sp>
      <p:sp>
        <p:nvSpPr>
          <p:cNvPr id="3" name="Content Placeholder 2"/>
          <p:cNvSpPr>
            <a:spLocks noGrp="1"/>
          </p:cNvSpPr>
          <p:nvPr>
            <p:ph sz="quarter" idx="1"/>
          </p:nvPr>
        </p:nvSpPr>
        <p:spPr/>
        <p:txBody>
          <a:bodyPr/>
          <a:lstStyle/>
          <a:p>
            <a:r>
              <a:rPr lang="ja-JP" altLang="en-US" dirty="0" smtClean="0"/>
              <a:t>銀行口</a:t>
            </a:r>
            <a:r>
              <a:rPr lang="ja-JP" altLang="en-US" smtClean="0"/>
              <a:t>座（こ</a:t>
            </a:r>
            <a:r>
              <a:rPr lang="ja-JP" altLang="en-US" dirty="0" smtClean="0"/>
              <a:t>うざ）をひらく時、何がいりますか。</a:t>
            </a:r>
            <a:endParaRPr lang="en-US" altLang="ja-JP" dirty="0" smtClean="0"/>
          </a:p>
          <a:p>
            <a:r>
              <a:rPr lang="ja-JP" altLang="en-US" dirty="0" smtClean="0"/>
              <a:t>あなたの国には判子（はんこ）がありますか。どんな判子がありますか。</a:t>
            </a:r>
            <a:endParaRPr lang="en-US" altLang="ja-JP" dirty="0" smtClean="0"/>
          </a:p>
          <a:p>
            <a:r>
              <a:rPr lang="ja-JP" altLang="en-US" dirty="0" smtClean="0"/>
              <a:t>パスポートを持っていますか。</a:t>
            </a:r>
            <a:endParaRPr lang="en-US" altLang="ja-JP" dirty="0" smtClean="0"/>
          </a:p>
          <a:p>
            <a:r>
              <a:rPr lang="ja-JP" altLang="en-US" dirty="0" smtClean="0"/>
              <a:t>アメリカに住んでいる外国人は、外国人とうろくしょうを持っていなければなりませんか。</a:t>
            </a:r>
            <a:endParaRPr lang="ja-JP"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聞いてみましょう</a:t>
            </a:r>
            <a:endParaRPr lang="ja-JP" altLang="en-US" dirty="0"/>
          </a:p>
        </p:txBody>
      </p:sp>
      <p:sp>
        <p:nvSpPr>
          <p:cNvPr id="3" name="Content Placeholder 2"/>
          <p:cNvSpPr>
            <a:spLocks noGrp="1"/>
          </p:cNvSpPr>
          <p:nvPr>
            <p:ph sz="quarter" idx="1"/>
          </p:nvPr>
        </p:nvSpPr>
        <p:spPr/>
        <p:txBody>
          <a:bodyPr>
            <a:normAutofit/>
          </a:bodyPr>
          <a:lstStyle/>
          <a:p>
            <a:r>
              <a:rPr lang="en-US" altLang="ja-JP" sz="2000" dirty="0" smtClean="0"/>
              <a:t>Listen the dialogue and unscramble the frames by writing the correct number in the box in each frame.</a:t>
            </a:r>
            <a:endParaRPr lang="ja-JP" altLang="en-US" sz="2000" dirty="0"/>
          </a:p>
        </p:txBody>
      </p:sp>
      <p:pic>
        <p:nvPicPr>
          <p:cNvPr id="4" name="Picture 3" descr="スクリーンショット（2011-09-06 2.07.25）.png"/>
          <p:cNvPicPr>
            <a:picLocks noChangeAspect="1"/>
          </p:cNvPicPr>
          <p:nvPr/>
        </p:nvPicPr>
        <p:blipFill>
          <a:blip r:embed="rId2" cstate="print"/>
          <a:stretch>
            <a:fillRect/>
          </a:stretch>
        </p:blipFill>
        <p:spPr>
          <a:xfrm>
            <a:off x="304800" y="1981200"/>
            <a:ext cx="8496000" cy="4495800"/>
          </a:xfrm>
          <a:prstGeom prst="rect">
            <a:avLst/>
          </a:prstGeom>
        </p:spPr>
      </p:pic>
      <p:sp>
        <p:nvSpPr>
          <p:cNvPr id="5" name="TextBox 4"/>
          <p:cNvSpPr txBox="1"/>
          <p:nvPr/>
        </p:nvSpPr>
        <p:spPr>
          <a:xfrm>
            <a:off x="457200" y="2133600"/>
            <a:ext cx="457200" cy="369332"/>
          </a:xfrm>
          <a:prstGeom prst="rect">
            <a:avLst/>
          </a:prstGeom>
          <a:solidFill>
            <a:schemeClr val="bg1"/>
          </a:solidFill>
          <a:ln>
            <a:solidFill>
              <a:srgbClr val="FF0000"/>
            </a:solidFill>
          </a:ln>
        </p:spPr>
        <p:txBody>
          <a:bodyPr wrap="square" rtlCol="0">
            <a:spAutoFit/>
          </a:bodyPr>
          <a:lstStyle/>
          <a:p>
            <a:pPr algn="ctr"/>
            <a:r>
              <a:rPr kumimoji="1" lang="en-US" altLang="ja-JP" dirty="0" smtClean="0">
                <a:solidFill>
                  <a:srgbClr val="FF0000"/>
                </a:solidFill>
              </a:rPr>
              <a:t>3</a:t>
            </a:r>
            <a:endParaRPr kumimoji="1" lang="ja-JP" altLang="en-US" dirty="0">
              <a:solidFill>
                <a:srgbClr val="FF0000"/>
              </a:solidFill>
            </a:endParaRPr>
          </a:p>
        </p:txBody>
      </p:sp>
      <p:sp>
        <p:nvSpPr>
          <p:cNvPr id="6" name="TextBox 5"/>
          <p:cNvSpPr txBox="1"/>
          <p:nvPr/>
        </p:nvSpPr>
        <p:spPr>
          <a:xfrm>
            <a:off x="2590800" y="2057400"/>
            <a:ext cx="457200" cy="369332"/>
          </a:xfrm>
          <a:prstGeom prst="rect">
            <a:avLst/>
          </a:prstGeom>
          <a:solidFill>
            <a:schemeClr val="bg1"/>
          </a:solidFill>
          <a:ln>
            <a:solidFill>
              <a:srgbClr val="FF0000"/>
            </a:solidFill>
          </a:ln>
        </p:spPr>
        <p:txBody>
          <a:bodyPr wrap="square" rtlCol="0">
            <a:spAutoFit/>
          </a:bodyPr>
          <a:lstStyle/>
          <a:p>
            <a:pPr algn="ctr"/>
            <a:r>
              <a:rPr kumimoji="1" lang="en-US" altLang="ja-JP" dirty="0" smtClean="0">
                <a:solidFill>
                  <a:srgbClr val="FF0000"/>
                </a:solidFill>
              </a:rPr>
              <a:t>5</a:t>
            </a:r>
            <a:endParaRPr kumimoji="1" lang="ja-JP" altLang="en-US" dirty="0">
              <a:solidFill>
                <a:srgbClr val="FF0000"/>
              </a:solidFill>
            </a:endParaRPr>
          </a:p>
        </p:txBody>
      </p:sp>
      <p:sp>
        <p:nvSpPr>
          <p:cNvPr id="7" name="TextBox 6"/>
          <p:cNvSpPr txBox="1"/>
          <p:nvPr/>
        </p:nvSpPr>
        <p:spPr>
          <a:xfrm>
            <a:off x="4648200" y="2286000"/>
            <a:ext cx="457200" cy="369332"/>
          </a:xfrm>
          <a:prstGeom prst="rect">
            <a:avLst/>
          </a:prstGeom>
          <a:solidFill>
            <a:schemeClr val="bg1"/>
          </a:solidFill>
          <a:ln>
            <a:solidFill>
              <a:srgbClr val="FF0000"/>
            </a:solidFill>
          </a:ln>
        </p:spPr>
        <p:txBody>
          <a:bodyPr wrap="square" rtlCol="0">
            <a:spAutoFit/>
          </a:bodyPr>
          <a:lstStyle/>
          <a:p>
            <a:pPr algn="ctr"/>
            <a:r>
              <a:rPr kumimoji="1" lang="en-US" altLang="ja-JP" dirty="0" smtClean="0">
                <a:solidFill>
                  <a:srgbClr val="FF0000"/>
                </a:solidFill>
              </a:rPr>
              <a:t>1</a:t>
            </a:r>
            <a:endParaRPr kumimoji="1" lang="ja-JP" altLang="en-US" dirty="0">
              <a:solidFill>
                <a:srgbClr val="FF0000"/>
              </a:solidFill>
            </a:endParaRPr>
          </a:p>
        </p:txBody>
      </p:sp>
      <p:sp>
        <p:nvSpPr>
          <p:cNvPr id="8" name="TextBox 7"/>
          <p:cNvSpPr txBox="1"/>
          <p:nvPr/>
        </p:nvSpPr>
        <p:spPr>
          <a:xfrm>
            <a:off x="6705600" y="2133600"/>
            <a:ext cx="457200" cy="369332"/>
          </a:xfrm>
          <a:prstGeom prst="rect">
            <a:avLst/>
          </a:prstGeom>
          <a:solidFill>
            <a:schemeClr val="bg1"/>
          </a:solidFill>
          <a:ln>
            <a:solidFill>
              <a:srgbClr val="FF0000"/>
            </a:solidFill>
          </a:ln>
        </p:spPr>
        <p:txBody>
          <a:bodyPr wrap="square" rtlCol="0">
            <a:spAutoFit/>
          </a:bodyPr>
          <a:lstStyle/>
          <a:p>
            <a:pPr algn="ctr"/>
            <a:r>
              <a:rPr kumimoji="1" lang="en-US" altLang="ja-JP" dirty="0" smtClean="0">
                <a:solidFill>
                  <a:srgbClr val="FF0000"/>
                </a:solidFill>
              </a:rPr>
              <a:t>7</a:t>
            </a:r>
            <a:endParaRPr kumimoji="1" lang="ja-JP" altLang="en-US" dirty="0">
              <a:solidFill>
                <a:srgbClr val="FF0000"/>
              </a:solidFill>
            </a:endParaRPr>
          </a:p>
        </p:txBody>
      </p:sp>
      <p:sp>
        <p:nvSpPr>
          <p:cNvPr id="9" name="TextBox 8"/>
          <p:cNvSpPr txBox="1"/>
          <p:nvPr/>
        </p:nvSpPr>
        <p:spPr>
          <a:xfrm>
            <a:off x="533400" y="4572000"/>
            <a:ext cx="457200" cy="369332"/>
          </a:xfrm>
          <a:prstGeom prst="rect">
            <a:avLst/>
          </a:prstGeom>
          <a:solidFill>
            <a:schemeClr val="bg1"/>
          </a:solidFill>
          <a:ln>
            <a:solidFill>
              <a:srgbClr val="FF0000"/>
            </a:solidFill>
          </a:ln>
        </p:spPr>
        <p:txBody>
          <a:bodyPr wrap="square" rtlCol="0">
            <a:spAutoFit/>
          </a:bodyPr>
          <a:lstStyle/>
          <a:p>
            <a:pPr algn="ctr"/>
            <a:r>
              <a:rPr kumimoji="1" lang="en-US" altLang="ja-JP" dirty="0" smtClean="0">
                <a:solidFill>
                  <a:srgbClr val="FF0000"/>
                </a:solidFill>
              </a:rPr>
              <a:t>4</a:t>
            </a:r>
            <a:endParaRPr kumimoji="1" lang="ja-JP" altLang="en-US" dirty="0">
              <a:solidFill>
                <a:srgbClr val="FF0000"/>
              </a:solidFill>
            </a:endParaRPr>
          </a:p>
        </p:txBody>
      </p:sp>
      <p:sp>
        <p:nvSpPr>
          <p:cNvPr id="10" name="TextBox 9"/>
          <p:cNvSpPr txBox="1"/>
          <p:nvPr/>
        </p:nvSpPr>
        <p:spPr>
          <a:xfrm>
            <a:off x="2895600" y="4343400"/>
            <a:ext cx="457200" cy="369332"/>
          </a:xfrm>
          <a:prstGeom prst="rect">
            <a:avLst/>
          </a:prstGeom>
          <a:solidFill>
            <a:schemeClr val="bg1"/>
          </a:solidFill>
          <a:ln>
            <a:solidFill>
              <a:srgbClr val="FF0000"/>
            </a:solidFill>
          </a:ln>
        </p:spPr>
        <p:txBody>
          <a:bodyPr wrap="square" rtlCol="0">
            <a:spAutoFit/>
          </a:bodyPr>
          <a:lstStyle/>
          <a:p>
            <a:pPr algn="ctr"/>
            <a:r>
              <a:rPr kumimoji="1" lang="en-US" altLang="ja-JP" dirty="0" smtClean="0">
                <a:solidFill>
                  <a:srgbClr val="FF0000"/>
                </a:solidFill>
              </a:rPr>
              <a:t>2</a:t>
            </a:r>
            <a:endParaRPr kumimoji="1" lang="ja-JP" altLang="en-US" dirty="0">
              <a:solidFill>
                <a:srgbClr val="FF0000"/>
              </a:solidFill>
            </a:endParaRPr>
          </a:p>
        </p:txBody>
      </p:sp>
      <p:sp>
        <p:nvSpPr>
          <p:cNvPr id="11" name="TextBox 10"/>
          <p:cNvSpPr txBox="1"/>
          <p:nvPr/>
        </p:nvSpPr>
        <p:spPr>
          <a:xfrm>
            <a:off x="5257800" y="4495800"/>
            <a:ext cx="457200" cy="369332"/>
          </a:xfrm>
          <a:prstGeom prst="rect">
            <a:avLst/>
          </a:prstGeom>
          <a:solidFill>
            <a:schemeClr val="bg1"/>
          </a:solidFill>
          <a:ln>
            <a:solidFill>
              <a:srgbClr val="FF0000"/>
            </a:solidFill>
          </a:ln>
        </p:spPr>
        <p:txBody>
          <a:bodyPr wrap="square" rtlCol="0">
            <a:spAutoFit/>
          </a:bodyPr>
          <a:lstStyle/>
          <a:p>
            <a:pPr algn="ctr"/>
            <a:r>
              <a:rPr kumimoji="1" lang="en-US" altLang="ja-JP" dirty="0" smtClean="0">
                <a:solidFill>
                  <a:srgbClr val="FF0000"/>
                </a:solidFill>
              </a:rPr>
              <a:t>6</a:t>
            </a:r>
            <a:endParaRPr kumimoji="1" lang="ja-JP" altLang="en-US"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ダイアローグ</a:t>
            </a:r>
            <a:endParaRPr lang="ja-JP" altLang="en-US" dirty="0"/>
          </a:p>
        </p:txBody>
      </p:sp>
      <p:sp>
        <p:nvSpPr>
          <p:cNvPr id="3" name="Content Placeholder 2"/>
          <p:cNvSpPr>
            <a:spLocks noGrp="1"/>
          </p:cNvSpPr>
          <p:nvPr>
            <p:ph sz="quarter" idx="1"/>
          </p:nvPr>
        </p:nvSpPr>
        <p:spPr>
          <a:xfrm>
            <a:off x="228600" y="1600200"/>
            <a:ext cx="8915400" cy="5029200"/>
          </a:xfrm>
        </p:spPr>
        <p:txBody>
          <a:bodyPr>
            <a:noAutofit/>
          </a:bodyPr>
          <a:lstStyle/>
          <a:p>
            <a:pPr>
              <a:buNone/>
            </a:pPr>
            <a:r>
              <a:rPr lang="ja-JP" altLang="en-US" sz="2400" dirty="0" smtClean="0"/>
              <a:t>リー：石田くん、ちょっと聞きたいことがあるんだけど。</a:t>
            </a:r>
            <a:endParaRPr lang="en-US" altLang="ja-JP" sz="2400" dirty="0" smtClean="0"/>
          </a:p>
          <a:p>
            <a:pPr>
              <a:buNone/>
            </a:pPr>
            <a:r>
              <a:rPr lang="ja-JP" altLang="en-US" sz="2400" dirty="0" smtClean="0"/>
              <a:t>石田：何？</a:t>
            </a:r>
            <a:endParaRPr lang="en-US" altLang="ja-JP" sz="2400" dirty="0" smtClean="0"/>
          </a:p>
          <a:p>
            <a:pPr>
              <a:buNone/>
            </a:pPr>
            <a:r>
              <a:rPr lang="ja-JP" altLang="en-US" sz="2400" dirty="0" smtClean="0"/>
              <a:t>リ</a:t>
            </a:r>
            <a:r>
              <a:rPr lang="ja-JP" altLang="en-US" sz="2400" smtClean="0"/>
              <a:t>ー：はんこ作</a:t>
            </a:r>
            <a:r>
              <a:rPr lang="ja-JP" altLang="en-US" sz="2400" dirty="0" smtClean="0"/>
              <a:t>りたいんだけど、どこで作ってもらえるのかな？</a:t>
            </a:r>
            <a:endParaRPr lang="en-US" altLang="ja-JP" sz="2400" dirty="0" smtClean="0"/>
          </a:p>
          <a:p>
            <a:pPr>
              <a:buNone/>
            </a:pPr>
            <a:r>
              <a:rPr lang="ja-JP" altLang="en-US" sz="2400" dirty="0" smtClean="0"/>
              <a:t>石</a:t>
            </a:r>
            <a:r>
              <a:rPr lang="ja-JP" altLang="en-US" sz="2400" smtClean="0"/>
              <a:t>田：はんこは、はんこ屋</a:t>
            </a:r>
            <a:r>
              <a:rPr lang="ja-JP" altLang="en-US" sz="2400" dirty="0" smtClean="0"/>
              <a:t>に行った方がいいよ。</a:t>
            </a:r>
            <a:endParaRPr lang="en-US" altLang="ja-JP" sz="2400" dirty="0" smtClean="0"/>
          </a:p>
          <a:p>
            <a:pPr>
              <a:buNone/>
            </a:pPr>
            <a:r>
              <a:rPr lang="ja-JP" altLang="en-US" sz="2400" dirty="0" smtClean="0"/>
              <a:t>リー：そ</a:t>
            </a:r>
            <a:r>
              <a:rPr lang="ja-JP" altLang="en-US" sz="2400" smtClean="0"/>
              <a:t>う、はんこ屋</a:t>
            </a:r>
            <a:r>
              <a:rPr lang="ja-JP" altLang="en-US" sz="2400" dirty="0" smtClean="0"/>
              <a:t>ってどこにあるか知ってる？</a:t>
            </a:r>
            <a:endParaRPr lang="en-US" altLang="ja-JP" sz="2400" dirty="0" smtClean="0"/>
          </a:p>
          <a:p>
            <a:pPr>
              <a:buNone/>
            </a:pPr>
            <a:r>
              <a:rPr lang="ja-JP" altLang="en-US" sz="2400" dirty="0" smtClean="0"/>
              <a:t>石田：あ</a:t>
            </a:r>
            <a:r>
              <a:rPr lang="ja-JP" altLang="en-US" sz="2400" smtClean="0"/>
              <a:t>あ、えき前</a:t>
            </a:r>
            <a:r>
              <a:rPr lang="ja-JP" altLang="en-US" sz="2400" dirty="0" smtClean="0"/>
              <a:t>のスーパーのとなりにある</a:t>
            </a:r>
            <a:r>
              <a:rPr lang="ja-JP" altLang="en-US" sz="2400" smtClean="0"/>
              <a:t>よ。いっしょに</a:t>
            </a:r>
            <a:r>
              <a:rPr lang="ja-JP" altLang="en-US" sz="2400" dirty="0" smtClean="0"/>
              <a:t>行かない。</a:t>
            </a:r>
            <a:endParaRPr lang="en-US" altLang="ja-JP" sz="2400" dirty="0" smtClean="0"/>
          </a:p>
          <a:p>
            <a:pPr>
              <a:buNone/>
            </a:pPr>
            <a:r>
              <a:rPr lang="ja-JP" altLang="en-US" sz="2400" dirty="0" smtClean="0"/>
              <a:t>リー：ありがとう。で</a:t>
            </a:r>
            <a:r>
              <a:rPr lang="ja-JP" altLang="en-US" sz="2400" smtClean="0"/>
              <a:t>も、だいじょうぶ。</a:t>
            </a:r>
            <a:r>
              <a:rPr lang="ja-JP" altLang="en-US" sz="2400" dirty="0" smtClean="0"/>
              <a:t>今から、行ってくるよ。</a:t>
            </a:r>
            <a:endParaRPr lang="en-US" altLang="ja-JP" sz="2400" dirty="0" smtClean="0"/>
          </a:p>
          <a:p>
            <a:pPr>
              <a:buNone/>
            </a:pPr>
            <a:endParaRPr lang="en-US" altLang="ja-JP" sz="2400" dirty="0" smtClean="0"/>
          </a:p>
          <a:p>
            <a:pPr>
              <a:buNone/>
            </a:pPr>
            <a:r>
              <a:rPr lang="ja-JP" altLang="en-US" sz="2400" dirty="0" smtClean="0">
                <a:solidFill>
                  <a:srgbClr val="FF0000"/>
                </a:solidFill>
              </a:rPr>
              <a:t>質問：</a:t>
            </a:r>
            <a:endParaRPr lang="en-US" altLang="ja-JP" sz="2400" dirty="0" smtClean="0">
              <a:solidFill>
                <a:srgbClr val="FF0000"/>
              </a:solidFill>
            </a:endParaRPr>
          </a:p>
          <a:p>
            <a:pPr>
              <a:buNone/>
            </a:pPr>
            <a:r>
              <a:rPr lang="ja-JP" altLang="en-US" sz="2400" dirty="0" smtClean="0">
                <a:solidFill>
                  <a:srgbClr val="FF0000"/>
                </a:solidFill>
              </a:rPr>
              <a:t>１）リーさん</a:t>
            </a:r>
            <a:r>
              <a:rPr lang="ja-JP" altLang="en-US" sz="2400" smtClean="0">
                <a:solidFill>
                  <a:srgbClr val="FF0000"/>
                </a:solidFill>
              </a:rPr>
              <a:t>は、はんこ屋</a:t>
            </a:r>
            <a:r>
              <a:rPr lang="ja-JP" altLang="en-US" sz="2400" dirty="0" smtClean="0">
                <a:solidFill>
                  <a:srgbClr val="FF0000"/>
                </a:solidFill>
              </a:rPr>
              <a:t>がどこにあるか知っていましたか。</a:t>
            </a:r>
            <a:endParaRPr lang="en-US" altLang="ja-JP" sz="2400" dirty="0" smtClean="0">
              <a:solidFill>
                <a:srgbClr val="FF0000"/>
              </a:solidFill>
            </a:endParaRPr>
          </a:p>
          <a:p>
            <a:pPr>
              <a:buNone/>
            </a:pPr>
            <a:r>
              <a:rPr lang="ja-JP" altLang="en-US" sz="2400" dirty="0" smtClean="0">
                <a:solidFill>
                  <a:srgbClr val="FF0000"/>
                </a:solidFill>
              </a:rPr>
              <a:t>２）リーさんは、石田さんといっし</a:t>
            </a:r>
            <a:r>
              <a:rPr lang="ja-JP" altLang="en-US" sz="2400" smtClean="0">
                <a:solidFill>
                  <a:srgbClr val="FF0000"/>
                </a:solidFill>
              </a:rPr>
              <a:t>ょにはんこ屋</a:t>
            </a:r>
            <a:r>
              <a:rPr lang="ja-JP" altLang="en-US" sz="2400" dirty="0" smtClean="0">
                <a:solidFill>
                  <a:srgbClr val="FF0000"/>
                </a:solidFill>
              </a:rPr>
              <a:t>に行きましたか。</a:t>
            </a:r>
            <a:endParaRPr lang="en-US" altLang="ja-JP" sz="2400" dirty="0" smtClean="0">
              <a:solidFill>
                <a:srgbClr val="FF0000"/>
              </a:solidFill>
            </a:endParaRPr>
          </a:p>
          <a:p>
            <a:pPr>
              <a:buNone/>
            </a:pPr>
            <a:endParaRPr lang="ja-JP" alt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ダイアローグ</a:t>
            </a:r>
            <a:endParaRPr lang="ja-JP" altLang="en-US" dirty="0"/>
          </a:p>
        </p:txBody>
      </p:sp>
      <p:sp>
        <p:nvSpPr>
          <p:cNvPr id="3" name="Content Placeholder 2"/>
          <p:cNvSpPr>
            <a:spLocks noGrp="1"/>
          </p:cNvSpPr>
          <p:nvPr>
            <p:ph sz="quarter" idx="1"/>
          </p:nvPr>
        </p:nvSpPr>
        <p:spPr>
          <a:xfrm>
            <a:off x="228600" y="1600200"/>
            <a:ext cx="8915400" cy="5029200"/>
          </a:xfrm>
        </p:spPr>
        <p:txBody>
          <a:bodyPr>
            <a:normAutofit/>
          </a:bodyPr>
          <a:lstStyle/>
          <a:p>
            <a:pPr>
              <a:buNone/>
            </a:pPr>
            <a:r>
              <a:rPr lang="ja-JP" altLang="en-US" sz="2400" dirty="0" smtClean="0"/>
              <a:t>リー：石田くん、ちょっと聞きたいことがあるんだけど。</a:t>
            </a:r>
            <a:endParaRPr lang="en-US" altLang="ja-JP" sz="2400" dirty="0" smtClean="0"/>
          </a:p>
          <a:p>
            <a:pPr>
              <a:buNone/>
            </a:pPr>
            <a:r>
              <a:rPr lang="ja-JP" altLang="en-US" sz="2400" dirty="0" smtClean="0"/>
              <a:t>石田：何？</a:t>
            </a:r>
            <a:endParaRPr lang="en-US" altLang="ja-JP" sz="2400" dirty="0" smtClean="0"/>
          </a:p>
          <a:p>
            <a:pPr>
              <a:buNone/>
            </a:pPr>
            <a:r>
              <a:rPr lang="ja-JP" altLang="en-US" sz="2400" dirty="0" smtClean="0"/>
              <a:t>リ</a:t>
            </a:r>
            <a:r>
              <a:rPr lang="ja-JP" altLang="en-US" sz="2400" smtClean="0"/>
              <a:t>ー：はんこ作</a:t>
            </a:r>
            <a:r>
              <a:rPr lang="ja-JP" altLang="en-US" sz="2400" dirty="0" smtClean="0"/>
              <a:t>りたいんだけど、どこで作ってもらえるのかな？</a:t>
            </a:r>
            <a:endParaRPr lang="en-US" altLang="ja-JP" sz="2400" dirty="0" smtClean="0"/>
          </a:p>
          <a:p>
            <a:pPr>
              <a:buNone/>
            </a:pPr>
            <a:r>
              <a:rPr lang="ja-JP" altLang="en-US" sz="2400" dirty="0" smtClean="0"/>
              <a:t>石</a:t>
            </a:r>
            <a:r>
              <a:rPr lang="ja-JP" altLang="en-US" sz="2400" smtClean="0"/>
              <a:t>田：はんこは、はんこ屋</a:t>
            </a:r>
            <a:r>
              <a:rPr lang="ja-JP" altLang="en-US" sz="2400" dirty="0" smtClean="0"/>
              <a:t>に行った方がいいよ。</a:t>
            </a:r>
            <a:endParaRPr lang="en-US" altLang="ja-JP" sz="2400" dirty="0" smtClean="0"/>
          </a:p>
          <a:p>
            <a:pPr>
              <a:buNone/>
            </a:pPr>
            <a:r>
              <a:rPr lang="ja-JP" altLang="en-US" sz="2400" dirty="0" smtClean="0"/>
              <a:t>リー：そ</a:t>
            </a:r>
            <a:r>
              <a:rPr lang="ja-JP" altLang="en-US" sz="2400" smtClean="0"/>
              <a:t>う、はんこ屋</a:t>
            </a:r>
            <a:r>
              <a:rPr lang="ja-JP" altLang="en-US" sz="2400" dirty="0" smtClean="0"/>
              <a:t>ってどこにあるか知ってる？</a:t>
            </a:r>
            <a:endParaRPr lang="en-US" altLang="ja-JP" sz="2400" dirty="0" smtClean="0"/>
          </a:p>
          <a:p>
            <a:pPr>
              <a:buNone/>
            </a:pPr>
            <a:r>
              <a:rPr lang="ja-JP" altLang="en-US" sz="2400" dirty="0" smtClean="0"/>
              <a:t>石田：あ</a:t>
            </a:r>
            <a:r>
              <a:rPr lang="ja-JP" altLang="en-US" sz="2400" smtClean="0"/>
              <a:t>あ、えき前</a:t>
            </a:r>
            <a:r>
              <a:rPr lang="ja-JP" altLang="en-US" sz="2400" dirty="0" smtClean="0"/>
              <a:t>のスーパーのとなりにある</a:t>
            </a:r>
            <a:r>
              <a:rPr lang="ja-JP" altLang="en-US" sz="2400" smtClean="0"/>
              <a:t>よ。いっしょに</a:t>
            </a:r>
            <a:r>
              <a:rPr lang="ja-JP" altLang="en-US" sz="2400" dirty="0" smtClean="0"/>
              <a:t>行かない。</a:t>
            </a:r>
            <a:endParaRPr lang="en-US" altLang="ja-JP" sz="2400" dirty="0" smtClean="0"/>
          </a:p>
          <a:p>
            <a:pPr>
              <a:buNone/>
            </a:pPr>
            <a:r>
              <a:rPr lang="ja-JP" altLang="en-US" sz="2400" dirty="0" smtClean="0"/>
              <a:t>リー：ありがとう。で</a:t>
            </a:r>
            <a:r>
              <a:rPr lang="ja-JP" altLang="en-US" sz="2400" smtClean="0"/>
              <a:t>も、だいじょうぶ。</a:t>
            </a:r>
            <a:r>
              <a:rPr lang="ja-JP" altLang="en-US" sz="2400" dirty="0" smtClean="0"/>
              <a:t>今から、行ってくるよ。</a:t>
            </a:r>
            <a:endParaRPr lang="en-US" altLang="ja-JP" sz="2400" dirty="0" smtClean="0"/>
          </a:p>
          <a:p>
            <a:pPr>
              <a:buNone/>
            </a:pPr>
            <a:endParaRPr lang="en-US" altLang="ja-JP" sz="2400" dirty="0" smtClean="0"/>
          </a:p>
          <a:p>
            <a:pPr>
              <a:buNone/>
            </a:pPr>
            <a:r>
              <a:rPr lang="ja-JP" altLang="en-US" sz="2400" dirty="0" smtClean="0">
                <a:solidFill>
                  <a:srgbClr val="FF0000"/>
                </a:solidFill>
              </a:rPr>
              <a:t>話してみましょう：</a:t>
            </a:r>
            <a:endParaRPr lang="en-US" altLang="ja-JP" sz="2400" dirty="0" smtClean="0">
              <a:solidFill>
                <a:srgbClr val="FF0000"/>
              </a:solidFill>
            </a:endParaRPr>
          </a:p>
          <a:p>
            <a:pPr>
              <a:buNone/>
            </a:pPr>
            <a:r>
              <a:rPr lang="ja-JP" altLang="en-US" sz="2400" dirty="0" smtClean="0">
                <a:solidFill>
                  <a:srgbClr val="FF0000"/>
                </a:solidFill>
              </a:rPr>
              <a:t>１）フォーマルスタイルで、話してみましょう。</a:t>
            </a:r>
            <a:endParaRPr lang="ja-JP" altLang="en-US" sz="2400" dirty="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ダイアロ</a:t>
            </a:r>
            <a:r>
              <a:rPr lang="ja-JP" altLang="en-US" smtClean="0"/>
              <a:t>ーグ</a:t>
            </a:r>
            <a:r>
              <a:rPr lang="en-US" altLang="ja-JP" dirty="0" smtClean="0"/>
              <a:t/>
            </a:r>
            <a:br>
              <a:rPr lang="en-US" altLang="ja-JP" dirty="0" smtClean="0"/>
            </a:br>
            <a:r>
              <a:rPr lang="ja-JP" altLang="en-US" smtClean="0"/>
              <a:t>（</a:t>
            </a:r>
            <a:r>
              <a:rPr lang="ja-JP" altLang="en-US" dirty="0" smtClean="0"/>
              <a:t>リーさんは判子屋に行きました。）</a:t>
            </a:r>
            <a:endParaRPr lang="ja-JP" altLang="en-US" dirty="0"/>
          </a:p>
        </p:txBody>
      </p:sp>
      <p:sp>
        <p:nvSpPr>
          <p:cNvPr id="3" name="Content Placeholder 2"/>
          <p:cNvSpPr>
            <a:spLocks noGrp="1"/>
          </p:cNvSpPr>
          <p:nvPr>
            <p:ph sz="quarter" idx="1"/>
          </p:nvPr>
        </p:nvSpPr>
        <p:spPr/>
        <p:txBody>
          <a:bodyPr>
            <a:normAutofit fontScale="92500" lnSpcReduction="10000"/>
          </a:bodyPr>
          <a:lstStyle/>
          <a:p>
            <a:pPr>
              <a:buNone/>
            </a:pPr>
            <a:r>
              <a:rPr lang="ja-JP" altLang="en-US" sz="2000" smtClean="0"/>
              <a:t>リ</a:t>
            </a:r>
            <a:r>
              <a:rPr lang="ja-JP" altLang="en-US" sz="2000" dirty="0" smtClean="0"/>
              <a:t>ー：あのう、すみませ</a:t>
            </a:r>
            <a:r>
              <a:rPr lang="ja-JP" altLang="en-US" sz="2000" smtClean="0"/>
              <a:t>ん。はんこを</a:t>
            </a:r>
            <a:r>
              <a:rPr lang="ja-JP" altLang="en-US" sz="2000" dirty="0" smtClean="0"/>
              <a:t>作ってほしいんですが。</a:t>
            </a:r>
            <a:endParaRPr lang="en-US" altLang="ja-JP" sz="2000" dirty="0" smtClean="0"/>
          </a:p>
          <a:p>
            <a:pPr>
              <a:buNone/>
            </a:pPr>
            <a:r>
              <a:rPr lang="ja-JP" altLang="en-US" sz="2000" smtClean="0"/>
              <a:t>はんこ屋</a:t>
            </a:r>
            <a:r>
              <a:rPr lang="ja-JP" altLang="en-US" sz="2000" dirty="0" smtClean="0"/>
              <a:t>：いろいろありますけど、どんなのがいいですか。</a:t>
            </a:r>
            <a:endParaRPr lang="en-US" altLang="ja-JP" sz="2000" dirty="0" smtClean="0"/>
          </a:p>
          <a:p>
            <a:pPr>
              <a:buNone/>
            </a:pPr>
            <a:r>
              <a:rPr lang="ja-JP" altLang="en-US" sz="2000" smtClean="0"/>
              <a:t>リ</a:t>
            </a:r>
            <a:r>
              <a:rPr lang="ja-JP" altLang="en-US" sz="2000" dirty="0" smtClean="0"/>
              <a:t>ー：銀行</a:t>
            </a:r>
            <a:r>
              <a:rPr lang="ja-JP" altLang="en-US" sz="2000" smtClean="0"/>
              <a:t>口座（こうざ）を</a:t>
            </a:r>
            <a:r>
              <a:rPr lang="ja-JP" altLang="en-US" sz="2000" dirty="0" smtClean="0"/>
              <a:t>ひらくための物なんですが。</a:t>
            </a:r>
            <a:endParaRPr lang="en-US" altLang="ja-JP" sz="2000" dirty="0" smtClean="0"/>
          </a:p>
          <a:p>
            <a:pPr>
              <a:buNone/>
            </a:pPr>
            <a:r>
              <a:rPr lang="ja-JP" altLang="en-US" sz="2000" smtClean="0"/>
              <a:t>はんこ屋</a:t>
            </a:r>
            <a:r>
              <a:rPr lang="ja-JP" altLang="en-US" sz="2000" dirty="0" smtClean="0"/>
              <a:t>：じゃあ、こんなのはどうですか。</a:t>
            </a:r>
            <a:endParaRPr lang="en-US" altLang="ja-JP" sz="2000" dirty="0" smtClean="0"/>
          </a:p>
          <a:p>
            <a:pPr>
              <a:buNone/>
            </a:pPr>
            <a:r>
              <a:rPr lang="ja-JP" altLang="en-US" sz="2000" smtClean="0"/>
              <a:t>リ</a:t>
            </a:r>
            <a:r>
              <a:rPr lang="ja-JP" altLang="en-US" sz="2000" dirty="0" smtClean="0"/>
              <a:t>ー：ああ、いいですね。じゃあ、これでおねがいします。</a:t>
            </a:r>
            <a:endParaRPr lang="en-US" altLang="ja-JP" sz="2000" dirty="0" smtClean="0"/>
          </a:p>
          <a:p>
            <a:pPr>
              <a:buNone/>
            </a:pPr>
            <a:r>
              <a:rPr lang="ja-JP" altLang="en-US" sz="2000" smtClean="0"/>
              <a:t>はんこ屋</a:t>
            </a:r>
            <a:r>
              <a:rPr lang="ja-JP" altLang="en-US" sz="2000" dirty="0" smtClean="0"/>
              <a:t>：名前はどうしますか。</a:t>
            </a:r>
            <a:endParaRPr lang="en-US" altLang="ja-JP" sz="2000" dirty="0" smtClean="0"/>
          </a:p>
          <a:p>
            <a:pPr>
              <a:buNone/>
            </a:pPr>
            <a:r>
              <a:rPr lang="ja-JP" altLang="en-US" sz="2000" smtClean="0"/>
              <a:t>リ</a:t>
            </a:r>
            <a:r>
              <a:rPr lang="ja-JP" altLang="en-US" sz="2000" dirty="0" smtClean="0"/>
              <a:t>ー：漢字で「李」と書いて下さい。</a:t>
            </a:r>
            <a:endParaRPr lang="en-US" altLang="ja-JP" sz="2000" dirty="0" smtClean="0"/>
          </a:p>
          <a:p>
            <a:pPr>
              <a:buNone/>
            </a:pPr>
            <a:r>
              <a:rPr lang="ja-JP" altLang="en-US" sz="2000" smtClean="0"/>
              <a:t>はんこ屋</a:t>
            </a:r>
            <a:r>
              <a:rPr lang="ja-JP" altLang="en-US" sz="2000" dirty="0" smtClean="0"/>
              <a:t>：分かりました。</a:t>
            </a:r>
            <a:endParaRPr lang="en-US" altLang="ja-JP" sz="2000" dirty="0" smtClean="0"/>
          </a:p>
          <a:p>
            <a:pPr>
              <a:buNone/>
            </a:pPr>
            <a:r>
              <a:rPr lang="ja-JP" altLang="en-US" sz="2000" smtClean="0"/>
              <a:t>リ</a:t>
            </a:r>
            <a:r>
              <a:rPr lang="ja-JP" altLang="en-US" sz="2000" dirty="0" smtClean="0"/>
              <a:t>ー：い</a:t>
            </a:r>
            <a:r>
              <a:rPr lang="ja-JP" altLang="en-US" sz="2000" smtClean="0"/>
              <a:t>つ、とり</a:t>
            </a:r>
            <a:r>
              <a:rPr lang="ja-JP" altLang="en-US" sz="2000" dirty="0" smtClean="0"/>
              <a:t>に来たらいいですか。</a:t>
            </a:r>
            <a:endParaRPr lang="en-US" altLang="ja-JP" sz="2000" dirty="0" smtClean="0"/>
          </a:p>
          <a:p>
            <a:pPr>
              <a:buNone/>
            </a:pPr>
            <a:r>
              <a:rPr lang="ja-JP" altLang="en-US" sz="2000" smtClean="0"/>
              <a:t>はんこ屋</a:t>
            </a:r>
            <a:r>
              <a:rPr lang="ja-JP" altLang="en-US" sz="2000" dirty="0" smtClean="0"/>
              <a:t>：そうですね。来週の木曜日までにはできますよ。</a:t>
            </a:r>
            <a:endParaRPr lang="en-US" altLang="ja-JP" sz="2000" dirty="0" smtClean="0"/>
          </a:p>
          <a:p>
            <a:pPr>
              <a:buNone/>
            </a:pPr>
            <a:r>
              <a:rPr lang="ja-JP" altLang="en-US" sz="2000" smtClean="0"/>
              <a:t>リ</a:t>
            </a:r>
            <a:r>
              <a:rPr lang="ja-JP" altLang="en-US" sz="2000" dirty="0" smtClean="0"/>
              <a:t>ー：そうですか。じゃ、木曜日の</a:t>
            </a:r>
            <a:r>
              <a:rPr lang="ja-JP" altLang="en-US" sz="2000" smtClean="0"/>
              <a:t>午後とり</a:t>
            </a:r>
            <a:r>
              <a:rPr lang="ja-JP" altLang="en-US" sz="2000" dirty="0" smtClean="0"/>
              <a:t>に来ます。</a:t>
            </a:r>
            <a:r>
              <a:rPr lang="ja-JP" altLang="ja-JP" sz="2000" dirty="0" smtClean="0"/>
              <a:t>　</a:t>
            </a:r>
            <a:r>
              <a:rPr lang="ja-JP" altLang="en-US" sz="2000" smtClean="0"/>
              <a:t>　よ</a:t>
            </a:r>
            <a:r>
              <a:rPr lang="ja-JP" altLang="en-US" sz="2000" dirty="0" smtClean="0"/>
              <a:t>ろしくおねがいします。</a:t>
            </a:r>
            <a:endParaRPr lang="en-US" altLang="ja-JP" sz="2000" dirty="0" smtClean="0"/>
          </a:p>
          <a:p>
            <a:pPr>
              <a:buNone/>
            </a:pPr>
            <a:endParaRPr lang="en-US" altLang="ja-JP" sz="2000" dirty="0" smtClean="0"/>
          </a:p>
          <a:p>
            <a:pPr>
              <a:buNone/>
            </a:pPr>
            <a:r>
              <a:rPr lang="ja-JP" altLang="en-US" sz="2000" dirty="0" smtClean="0">
                <a:solidFill>
                  <a:srgbClr val="FF0000"/>
                </a:solidFill>
              </a:rPr>
              <a:t>質問：</a:t>
            </a:r>
            <a:endParaRPr lang="en-US" altLang="ja-JP" sz="2000" dirty="0" smtClean="0">
              <a:solidFill>
                <a:srgbClr val="FF0000"/>
              </a:solidFill>
            </a:endParaRPr>
          </a:p>
          <a:p>
            <a:pPr>
              <a:buNone/>
            </a:pPr>
            <a:r>
              <a:rPr lang="ja-JP" altLang="en-US" sz="2000" dirty="0" smtClean="0">
                <a:solidFill>
                  <a:srgbClr val="FF0000"/>
                </a:solidFill>
              </a:rPr>
              <a:t>１）リーさんはどう</a:t>
            </a:r>
            <a:r>
              <a:rPr lang="ja-JP" altLang="en-US" sz="2000" smtClean="0">
                <a:solidFill>
                  <a:srgbClr val="FF0000"/>
                </a:solidFill>
              </a:rPr>
              <a:t>してはんこを</a:t>
            </a:r>
            <a:r>
              <a:rPr lang="ja-JP" altLang="en-US" sz="2000" dirty="0" smtClean="0">
                <a:solidFill>
                  <a:srgbClr val="FF0000"/>
                </a:solidFill>
              </a:rPr>
              <a:t>作りたいんですか。</a:t>
            </a:r>
            <a:endParaRPr lang="en-US" altLang="ja-JP" sz="2000" dirty="0" smtClean="0">
              <a:solidFill>
                <a:srgbClr val="FF0000"/>
              </a:solidFill>
            </a:endParaRPr>
          </a:p>
          <a:p>
            <a:pPr>
              <a:buNone/>
            </a:pPr>
            <a:r>
              <a:rPr lang="ja-JP" altLang="en-US" sz="2000" dirty="0" smtClean="0">
                <a:solidFill>
                  <a:srgbClr val="FF0000"/>
                </a:solidFill>
              </a:rPr>
              <a:t>２）リーさ</a:t>
            </a:r>
            <a:r>
              <a:rPr lang="ja-JP" altLang="en-US" sz="2000" smtClean="0">
                <a:solidFill>
                  <a:srgbClr val="FF0000"/>
                </a:solidFill>
              </a:rPr>
              <a:t>んははんこ屋</a:t>
            </a:r>
            <a:r>
              <a:rPr lang="ja-JP" altLang="en-US" sz="2000" dirty="0" smtClean="0">
                <a:solidFill>
                  <a:srgbClr val="FF0000"/>
                </a:solidFill>
              </a:rPr>
              <a:t>さんに判子を木曜日</a:t>
            </a:r>
            <a:r>
              <a:rPr lang="ja-JP" altLang="en-US" sz="2000" smtClean="0">
                <a:solidFill>
                  <a:srgbClr val="FF0000"/>
                </a:solidFill>
              </a:rPr>
              <a:t>の朝とり</a:t>
            </a:r>
            <a:r>
              <a:rPr lang="ja-JP" altLang="en-US" sz="2000" dirty="0" smtClean="0">
                <a:solidFill>
                  <a:srgbClr val="FF0000"/>
                </a:solidFill>
              </a:rPr>
              <a:t>にいきますか。</a:t>
            </a:r>
            <a:r>
              <a:rPr lang="ja-JP" altLang="en-US" sz="2000" dirty="0" smtClean="0"/>
              <a:t>　　　</a:t>
            </a:r>
            <a:endParaRPr lang="ja-JP" altLang="en-US" sz="2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ダイアロ</a:t>
            </a:r>
            <a:r>
              <a:rPr lang="ja-JP" altLang="en-US" smtClean="0"/>
              <a:t>ーグ</a:t>
            </a:r>
            <a:r>
              <a:rPr lang="en-US" altLang="ja-JP" dirty="0" smtClean="0"/>
              <a:t/>
            </a:r>
            <a:br>
              <a:rPr lang="en-US" altLang="ja-JP" dirty="0" smtClean="0"/>
            </a:br>
            <a:r>
              <a:rPr lang="ja-JP" altLang="en-US" sz="3100" smtClean="0"/>
              <a:t>（</a:t>
            </a:r>
            <a:r>
              <a:rPr lang="ja-JP" altLang="en-US" sz="3100" dirty="0" smtClean="0"/>
              <a:t>次の週の木曜日にリーさんは銀行に行きました。）</a:t>
            </a:r>
            <a:endParaRPr lang="ja-JP" altLang="en-US" sz="3100" dirty="0"/>
          </a:p>
        </p:txBody>
      </p:sp>
      <p:sp>
        <p:nvSpPr>
          <p:cNvPr id="3" name="Content Placeholder 2"/>
          <p:cNvSpPr>
            <a:spLocks noGrp="1"/>
          </p:cNvSpPr>
          <p:nvPr>
            <p:ph sz="quarter" idx="1"/>
          </p:nvPr>
        </p:nvSpPr>
        <p:spPr/>
        <p:txBody>
          <a:bodyPr>
            <a:normAutofit/>
          </a:bodyPr>
          <a:lstStyle/>
          <a:p>
            <a:pPr>
              <a:buNone/>
            </a:pPr>
            <a:r>
              <a:rPr lang="ja-JP" altLang="en-US" sz="2000" smtClean="0"/>
              <a:t>リ</a:t>
            </a:r>
            <a:r>
              <a:rPr lang="ja-JP" altLang="en-US" sz="2000" dirty="0" smtClean="0"/>
              <a:t>ー：あのう、ふつう</a:t>
            </a:r>
            <a:r>
              <a:rPr lang="ja-JP" altLang="en-US" sz="2000" smtClean="0"/>
              <a:t>預金（よきん）の口座（こうざ）を</a:t>
            </a:r>
            <a:r>
              <a:rPr lang="ja-JP" altLang="en-US" sz="2000" dirty="0" smtClean="0"/>
              <a:t>ひらきたいんですが。</a:t>
            </a:r>
            <a:endParaRPr lang="en-US" altLang="ja-JP" sz="2000" dirty="0" smtClean="0"/>
          </a:p>
          <a:p>
            <a:pPr>
              <a:buNone/>
            </a:pPr>
            <a:r>
              <a:rPr lang="ja-JP" altLang="en-US" sz="2000" dirty="0" smtClean="0"/>
              <a:t>銀行員：外国の方ですか。</a:t>
            </a:r>
            <a:endParaRPr lang="en-US" altLang="ja-JP" sz="2000" dirty="0" smtClean="0"/>
          </a:p>
          <a:p>
            <a:pPr>
              <a:buNone/>
            </a:pPr>
            <a:r>
              <a:rPr lang="ja-JP" altLang="en-US" sz="2000" smtClean="0"/>
              <a:t>リ</a:t>
            </a:r>
            <a:r>
              <a:rPr lang="ja-JP" altLang="en-US" sz="2000" dirty="0" smtClean="0"/>
              <a:t>ー：はい、そうです。</a:t>
            </a:r>
            <a:endParaRPr lang="en-US" altLang="ja-JP" sz="2000" dirty="0" smtClean="0"/>
          </a:p>
          <a:p>
            <a:pPr>
              <a:buNone/>
            </a:pPr>
            <a:r>
              <a:rPr lang="ja-JP" altLang="en-US" sz="2000" dirty="0" smtClean="0"/>
              <a:t>銀行員：では、パスポートと外国人とうろくしょうをお持ちですか。</a:t>
            </a:r>
            <a:endParaRPr lang="en-US" altLang="ja-JP" sz="2000" dirty="0" smtClean="0"/>
          </a:p>
          <a:p>
            <a:pPr>
              <a:buNone/>
            </a:pPr>
            <a:r>
              <a:rPr lang="ja-JP" altLang="en-US" sz="2000" smtClean="0"/>
              <a:t>リ</a:t>
            </a:r>
            <a:r>
              <a:rPr lang="ja-JP" altLang="en-US" sz="2000" dirty="0" smtClean="0"/>
              <a:t>ー：はい、持っています。</a:t>
            </a:r>
            <a:endParaRPr lang="en-US" altLang="ja-JP" sz="2000" dirty="0" smtClean="0"/>
          </a:p>
          <a:p>
            <a:pPr>
              <a:buNone/>
            </a:pPr>
            <a:r>
              <a:rPr lang="ja-JP" altLang="en-US" sz="2000" dirty="0" smtClean="0"/>
              <a:t>銀行員：では、あちらで、このもうしこみ</a:t>
            </a:r>
            <a:r>
              <a:rPr lang="ja-JP" altLang="en-US" sz="2000" smtClean="0"/>
              <a:t>用紙（ようし）に</a:t>
            </a:r>
            <a:r>
              <a:rPr lang="ja-JP" altLang="en-US" sz="2000" dirty="0" smtClean="0"/>
              <a:t>ご記入下さい。</a:t>
            </a:r>
            <a:endParaRPr lang="en-US" altLang="ja-JP" sz="2000" dirty="0" smtClean="0"/>
          </a:p>
          <a:p>
            <a:pPr>
              <a:buNone/>
            </a:pPr>
            <a:r>
              <a:rPr lang="ja-JP" altLang="en-US" sz="2000" smtClean="0"/>
              <a:t>リ</a:t>
            </a:r>
            <a:r>
              <a:rPr lang="ja-JP" altLang="en-US" sz="2000" dirty="0" smtClean="0"/>
              <a:t>ー：はい、分かりました。</a:t>
            </a:r>
            <a:endParaRPr lang="en-US" altLang="ja-JP" sz="2000" dirty="0" smtClean="0"/>
          </a:p>
          <a:p>
            <a:pPr>
              <a:buNone/>
            </a:pPr>
            <a:endParaRPr lang="en-US" altLang="ja-JP" sz="2000" dirty="0" smtClean="0"/>
          </a:p>
          <a:p>
            <a:pPr>
              <a:buNone/>
            </a:pPr>
            <a:r>
              <a:rPr lang="ja-JP" altLang="en-US" sz="2000" dirty="0" smtClean="0">
                <a:solidFill>
                  <a:srgbClr val="FF0000"/>
                </a:solidFill>
              </a:rPr>
              <a:t>質問：</a:t>
            </a:r>
            <a:endParaRPr lang="en-US" altLang="ja-JP" sz="2000" dirty="0" smtClean="0">
              <a:solidFill>
                <a:srgbClr val="FF0000"/>
              </a:solidFill>
            </a:endParaRPr>
          </a:p>
          <a:p>
            <a:pPr>
              <a:buNone/>
            </a:pPr>
            <a:r>
              <a:rPr lang="ja-JP" altLang="en-US" sz="2000" dirty="0" smtClean="0">
                <a:solidFill>
                  <a:srgbClr val="FF0000"/>
                </a:solidFill>
              </a:rPr>
              <a:t>１）リーさんは、銀行で</a:t>
            </a:r>
            <a:r>
              <a:rPr lang="ja-JP" altLang="en-US" sz="2000" smtClean="0">
                <a:solidFill>
                  <a:srgbClr val="FF0000"/>
                </a:solidFill>
              </a:rPr>
              <a:t>口座（こうざ）を</a:t>
            </a:r>
            <a:r>
              <a:rPr lang="ja-JP" altLang="en-US" sz="2000" dirty="0" smtClean="0">
                <a:solidFill>
                  <a:srgbClr val="FF0000"/>
                </a:solidFill>
              </a:rPr>
              <a:t>ひらくために、何を持って行きましたか。</a:t>
            </a:r>
            <a:endParaRPr lang="en-US" altLang="ja-JP" sz="2000" dirty="0" smtClean="0">
              <a:solidFill>
                <a:srgbClr val="FF0000"/>
              </a:solidFill>
            </a:endParaRPr>
          </a:p>
          <a:p>
            <a:pPr>
              <a:buNone/>
            </a:pPr>
            <a:endParaRPr lang="ja-JP" altLang="en-US" sz="2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要約（ようやく）</a:t>
            </a:r>
            <a:endParaRPr lang="ja-JP" altLang="en-US" dirty="0"/>
          </a:p>
        </p:txBody>
      </p:sp>
      <p:sp>
        <p:nvSpPr>
          <p:cNvPr id="3" name="Content Placeholder 2"/>
          <p:cNvSpPr>
            <a:spLocks noGrp="1"/>
          </p:cNvSpPr>
          <p:nvPr>
            <p:ph sz="quarter" idx="1"/>
          </p:nvPr>
        </p:nvSpPr>
        <p:spPr/>
        <p:txBody>
          <a:bodyPr>
            <a:normAutofit lnSpcReduction="10000"/>
          </a:bodyPr>
          <a:lstStyle/>
          <a:p>
            <a:pPr>
              <a:lnSpc>
                <a:spcPct val="150000"/>
              </a:lnSpc>
            </a:pPr>
            <a:r>
              <a:rPr lang="ja-JP" altLang="en-US" sz="3200" dirty="0" smtClean="0"/>
              <a:t>リーさんは、ぎんこうこうざを作りたいと思いましたが、はんこを持っていませんでした。でも、とこで作ったらいいかわからなかったので、石田さんに場所を聞きました。そして、スーパーのとなりにあるはんこ</a:t>
            </a:r>
            <a:r>
              <a:rPr lang="ja-JP" altLang="en-US" sz="3200" smtClean="0"/>
              <a:t>やに判子を</a:t>
            </a:r>
            <a:r>
              <a:rPr lang="ja-JP" altLang="en-US" sz="3200" dirty="0" smtClean="0"/>
              <a:t>作りに行きました。一週間後にはんこが出来たので、</a:t>
            </a:r>
            <a:endParaRPr lang="en-US" altLang="ja-JP" sz="3200" dirty="0" smtClean="0"/>
          </a:p>
          <a:p>
            <a:pPr>
              <a:lnSpc>
                <a:spcPct val="150000"/>
              </a:lnSpc>
              <a:buNone/>
            </a:pPr>
            <a:r>
              <a:rPr lang="ja-JP" altLang="ja-JP" sz="3200" dirty="0" smtClean="0"/>
              <a:t>　</a:t>
            </a:r>
            <a:r>
              <a:rPr lang="ja-JP" altLang="en-US" sz="3200" dirty="0" smtClean="0"/>
              <a:t>ぎんこうに行って、こうざを作ってもらいました。</a:t>
            </a:r>
            <a:endParaRPr lang="ja-JP" altLang="en-US" sz="3200" dirty="0"/>
          </a:p>
        </p:txBody>
      </p:sp>
      <p:sp>
        <p:nvSpPr>
          <p:cNvPr id="4" name="Rectangle 3"/>
          <p:cNvSpPr/>
          <p:nvPr/>
        </p:nvSpPr>
        <p:spPr>
          <a:xfrm>
            <a:off x="2819400" y="1828800"/>
            <a:ext cx="2362200" cy="3810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Rectangle 4"/>
          <p:cNvSpPr/>
          <p:nvPr/>
        </p:nvSpPr>
        <p:spPr>
          <a:xfrm>
            <a:off x="1676400" y="2514600"/>
            <a:ext cx="1143000" cy="4572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Rectangle 5"/>
          <p:cNvSpPr/>
          <p:nvPr/>
        </p:nvSpPr>
        <p:spPr>
          <a:xfrm>
            <a:off x="7391400" y="3200400"/>
            <a:ext cx="1447800" cy="3810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Rectangle 6"/>
          <p:cNvSpPr/>
          <p:nvPr/>
        </p:nvSpPr>
        <p:spPr>
          <a:xfrm>
            <a:off x="7543800" y="3886200"/>
            <a:ext cx="990600" cy="3810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Rectangle 7"/>
          <p:cNvSpPr/>
          <p:nvPr/>
        </p:nvSpPr>
        <p:spPr>
          <a:xfrm>
            <a:off x="1828800" y="4572000"/>
            <a:ext cx="1524000" cy="3810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Rectangle 8"/>
          <p:cNvSpPr/>
          <p:nvPr/>
        </p:nvSpPr>
        <p:spPr>
          <a:xfrm>
            <a:off x="3810000" y="4572000"/>
            <a:ext cx="685800" cy="3810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Rectangle 9"/>
          <p:cNvSpPr/>
          <p:nvPr/>
        </p:nvSpPr>
        <p:spPr>
          <a:xfrm>
            <a:off x="533400" y="5943600"/>
            <a:ext cx="1371600" cy="4572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Rectangle 10"/>
          <p:cNvSpPr/>
          <p:nvPr/>
        </p:nvSpPr>
        <p:spPr>
          <a:xfrm>
            <a:off x="3505200" y="6019800"/>
            <a:ext cx="1143000" cy="4572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9"/>
                                        </p:tgtEl>
                                        <p:attrNameLst>
                                          <p:attrName>ppt_x</p:attrName>
                                        </p:attrNameLst>
                                      </p:cBhvr>
                                      <p:tavLst>
                                        <p:tav tm="0">
                                          <p:val>
                                            <p:strVal val="ppt_x"/>
                                          </p:val>
                                        </p:tav>
                                        <p:tav tm="100000">
                                          <p:val>
                                            <p:strVal val="ppt_x"/>
                                          </p:val>
                                        </p:tav>
                                      </p:tavLst>
                                    </p:anim>
                                    <p:anim calcmode="lin" valueType="num">
                                      <p:cBhvr additive="base">
                                        <p:cTn id="37" dur="500"/>
                                        <p:tgtEl>
                                          <p:spTgt spid="9"/>
                                        </p:tgtEl>
                                        <p:attrNameLst>
                                          <p:attrName>ppt_y</p:attrName>
                                        </p:attrNameLst>
                                      </p:cBhvr>
                                      <p:tavLst>
                                        <p:tav tm="0">
                                          <p:val>
                                            <p:strVal val="ppt_y"/>
                                          </p:val>
                                        </p:tav>
                                        <p:tav tm="100000">
                                          <p:val>
                                            <p:strVal val="1+ppt_h/2"/>
                                          </p:val>
                                        </p:tav>
                                      </p:tavLst>
                                    </p:anim>
                                    <p:set>
                                      <p:cBhvr>
                                        <p:cTn id="38" dur="1" fill="hold">
                                          <p:stCondLst>
                                            <p:cond delay="4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0"/>
                                        </p:tgtEl>
                                        <p:attrNameLst>
                                          <p:attrName>ppt_x</p:attrName>
                                        </p:attrNameLst>
                                      </p:cBhvr>
                                      <p:tavLst>
                                        <p:tav tm="0">
                                          <p:val>
                                            <p:strVal val="ppt_x"/>
                                          </p:val>
                                        </p:tav>
                                        <p:tav tm="100000">
                                          <p:val>
                                            <p:strVal val="ppt_x"/>
                                          </p:val>
                                        </p:tav>
                                      </p:tavLst>
                                    </p:anim>
                                    <p:anim calcmode="lin" valueType="num">
                                      <p:cBhvr additive="base">
                                        <p:cTn id="43" dur="500"/>
                                        <p:tgtEl>
                                          <p:spTgt spid="10"/>
                                        </p:tgtEl>
                                        <p:attrNameLst>
                                          <p:attrName>ppt_y</p:attrName>
                                        </p:attrNameLst>
                                      </p:cBhvr>
                                      <p:tavLst>
                                        <p:tav tm="0">
                                          <p:val>
                                            <p:strVal val="ppt_y"/>
                                          </p:val>
                                        </p:tav>
                                        <p:tav tm="100000">
                                          <p:val>
                                            <p:strVal val="1+ppt_h/2"/>
                                          </p:val>
                                        </p:tav>
                                      </p:tavLst>
                                    </p:anim>
                                    <p:set>
                                      <p:cBhvr>
                                        <p:cTn id="44" dur="1" fill="hold">
                                          <p:stCondLst>
                                            <p:cond delay="4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11"/>
                                        </p:tgtEl>
                                        <p:attrNameLst>
                                          <p:attrName>ppt_x</p:attrName>
                                        </p:attrNameLst>
                                      </p:cBhvr>
                                      <p:tavLst>
                                        <p:tav tm="0">
                                          <p:val>
                                            <p:strVal val="ppt_x"/>
                                          </p:val>
                                        </p:tav>
                                        <p:tav tm="100000">
                                          <p:val>
                                            <p:strVal val="ppt_x"/>
                                          </p:val>
                                        </p:tav>
                                      </p:tavLst>
                                    </p:anim>
                                    <p:anim calcmode="lin" valueType="num">
                                      <p:cBhvr additive="base">
                                        <p:cTn id="49" dur="500"/>
                                        <p:tgtEl>
                                          <p:spTgt spid="11"/>
                                        </p:tgtEl>
                                        <p:attrNameLst>
                                          <p:attrName>ppt_y</p:attrName>
                                        </p:attrNameLst>
                                      </p:cBhvr>
                                      <p:tavLst>
                                        <p:tav tm="0">
                                          <p:val>
                                            <p:strVal val="ppt_y"/>
                                          </p:val>
                                        </p:tav>
                                        <p:tav tm="100000">
                                          <p:val>
                                            <p:strVal val="1+ppt_h/2"/>
                                          </p:val>
                                        </p:tav>
                                      </p:tavLst>
                                    </p:anim>
                                    <p:set>
                                      <p:cBhvr>
                                        <p:cTn id="5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t>日本の文化</a:t>
            </a:r>
            <a:endParaRPr lang="en-US" dirty="0"/>
          </a:p>
        </p:txBody>
      </p:sp>
      <p:sp>
        <p:nvSpPr>
          <p:cNvPr id="7" name="Text Placeholder 6"/>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t>新しい言葉</a:t>
            </a:r>
            <a:endParaRPr lang="en-US" dirty="0"/>
          </a:p>
        </p:txBody>
      </p:sp>
      <p:sp>
        <p:nvSpPr>
          <p:cNvPr id="7" name="Text Placeholder 6"/>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P184 </a:t>
            </a:r>
            <a:r>
              <a:rPr lang="ja-JP" altLang="en-US" dirty="0" smtClean="0"/>
              <a:t>日本郵便と郵便局</a:t>
            </a:r>
            <a:endParaRPr lang="ja-JP" altLang="en-US" dirty="0"/>
          </a:p>
        </p:txBody>
      </p:sp>
      <p:pic>
        <p:nvPicPr>
          <p:cNvPr id="4" name="Picture 3"/>
          <p:cNvPicPr>
            <a:picLocks noChangeAspect="1"/>
          </p:cNvPicPr>
          <p:nvPr/>
        </p:nvPicPr>
        <p:blipFill>
          <a:blip r:embed="rId2" cstate="print"/>
          <a:stretch>
            <a:fillRect/>
          </a:stretch>
        </p:blipFill>
        <p:spPr>
          <a:xfrm>
            <a:off x="2895600" y="3505200"/>
            <a:ext cx="3346269" cy="673100"/>
          </a:xfrm>
          <a:prstGeom prst="rect">
            <a:avLst/>
          </a:prstGeom>
        </p:spPr>
      </p:pic>
      <p:pic>
        <p:nvPicPr>
          <p:cNvPr id="6" name="Picture 5" descr="スクリーンショット（2011-09-06 4.04.34）.png"/>
          <p:cNvPicPr>
            <a:picLocks noChangeAspect="1"/>
          </p:cNvPicPr>
          <p:nvPr/>
        </p:nvPicPr>
        <p:blipFill>
          <a:blip r:embed="rId3" cstate="print"/>
          <a:stretch>
            <a:fillRect/>
          </a:stretch>
        </p:blipFill>
        <p:spPr>
          <a:xfrm>
            <a:off x="3581400" y="1524000"/>
            <a:ext cx="2082875" cy="1806575"/>
          </a:xfrm>
          <a:prstGeom prst="rect">
            <a:avLst/>
          </a:prstGeom>
        </p:spPr>
      </p:pic>
      <p:pic>
        <p:nvPicPr>
          <p:cNvPr id="9" name="Picture 8"/>
          <p:cNvPicPr>
            <a:picLocks noChangeAspect="1"/>
          </p:cNvPicPr>
          <p:nvPr/>
        </p:nvPicPr>
        <p:blipFill>
          <a:blip r:embed="rId4" cstate="print"/>
          <a:stretch>
            <a:fillRect/>
          </a:stretch>
        </p:blipFill>
        <p:spPr>
          <a:xfrm>
            <a:off x="4800599" y="4419600"/>
            <a:ext cx="3530237" cy="596900"/>
          </a:xfrm>
          <a:prstGeom prst="rect">
            <a:avLst/>
          </a:prstGeom>
        </p:spPr>
      </p:pic>
      <p:pic>
        <p:nvPicPr>
          <p:cNvPr id="10" name="Picture 9"/>
          <p:cNvPicPr>
            <a:picLocks noChangeAspect="1"/>
          </p:cNvPicPr>
          <p:nvPr/>
        </p:nvPicPr>
        <p:blipFill>
          <a:blip r:embed="rId5" cstate="print"/>
          <a:stretch>
            <a:fillRect/>
          </a:stretch>
        </p:blipFill>
        <p:spPr>
          <a:xfrm>
            <a:off x="685800" y="4325592"/>
            <a:ext cx="3717260" cy="86870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P184 </a:t>
            </a:r>
            <a:r>
              <a:rPr lang="ja-JP" altLang="en-US" dirty="0" smtClean="0"/>
              <a:t>宅配便</a:t>
            </a:r>
            <a:endParaRPr lang="ja-JP" altLang="en-US" dirty="0"/>
          </a:p>
        </p:txBody>
      </p:sp>
      <p:pic>
        <p:nvPicPr>
          <p:cNvPr id="4" name="Picture 3"/>
          <p:cNvPicPr>
            <a:picLocks noChangeAspect="1"/>
          </p:cNvPicPr>
          <p:nvPr/>
        </p:nvPicPr>
        <p:blipFill>
          <a:blip r:embed="rId2" cstate="print"/>
          <a:stretch>
            <a:fillRect/>
          </a:stretch>
        </p:blipFill>
        <p:spPr>
          <a:xfrm>
            <a:off x="609600" y="2362200"/>
            <a:ext cx="3886200" cy="2914650"/>
          </a:xfrm>
          <a:prstGeom prst="rect">
            <a:avLst/>
          </a:prstGeom>
        </p:spPr>
      </p:pic>
      <p:pic>
        <p:nvPicPr>
          <p:cNvPr id="5" name="Picture 4" descr="スクリーンショット（2011-09-06 4.19.40）.png"/>
          <p:cNvPicPr>
            <a:picLocks noChangeAspect="1"/>
          </p:cNvPicPr>
          <p:nvPr/>
        </p:nvPicPr>
        <p:blipFill>
          <a:blip r:embed="rId3" cstate="print"/>
          <a:stretch>
            <a:fillRect/>
          </a:stretch>
        </p:blipFill>
        <p:spPr>
          <a:xfrm>
            <a:off x="5029200" y="1828800"/>
            <a:ext cx="2989101" cy="1422400"/>
          </a:xfrm>
          <a:prstGeom prst="rect">
            <a:avLst/>
          </a:prstGeom>
        </p:spPr>
      </p:pic>
      <p:pic>
        <p:nvPicPr>
          <p:cNvPr id="8" name="Picture 7"/>
          <p:cNvPicPr>
            <a:picLocks noChangeAspect="1"/>
          </p:cNvPicPr>
          <p:nvPr/>
        </p:nvPicPr>
        <p:blipFill>
          <a:blip r:embed="rId4" cstate="print"/>
          <a:stretch>
            <a:fillRect/>
          </a:stretch>
        </p:blipFill>
        <p:spPr>
          <a:xfrm>
            <a:off x="5410200" y="3733800"/>
            <a:ext cx="2171700" cy="17145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日本の住所／住所の書き方</a:t>
            </a:r>
            <a:endParaRPr lang="ja-JP" altLang="en-US" dirty="0"/>
          </a:p>
        </p:txBody>
      </p:sp>
      <p:pic>
        <p:nvPicPr>
          <p:cNvPr id="6" name="Picture 5"/>
          <p:cNvPicPr>
            <a:picLocks noChangeAspect="1"/>
          </p:cNvPicPr>
          <p:nvPr/>
        </p:nvPicPr>
        <p:blipFill>
          <a:blip r:embed="rId2" cstate="print"/>
          <a:stretch>
            <a:fillRect/>
          </a:stretch>
        </p:blipFill>
        <p:spPr>
          <a:xfrm>
            <a:off x="1600200" y="1524000"/>
            <a:ext cx="6096000" cy="4572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判子（はんこ）</a:t>
            </a:r>
            <a:endParaRPr lang="ja-JP" altLang="en-US" dirty="0"/>
          </a:p>
        </p:txBody>
      </p:sp>
      <p:pic>
        <p:nvPicPr>
          <p:cNvPr id="4" name="Picture 3"/>
          <p:cNvPicPr>
            <a:picLocks noChangeAspect="1"/>
          </p:cNvPicPr>
          <p:nvPr/>
        </p:nvPicPr>
        <p:blipFill>
          <a:blip r:embed="rId2" cstate="print"/>
          <a:stretch>
            <a:fillRect/>
          </a:stretch>
        </p:blipFill>
        <p:spPr>
          <a:xfrm>
            <a:off x="381000" y="2286000"/>
            <a:ext cx="2908300" cy="3098800"/>
          </a:xfrm>
          <a:prstGeom prst="rect">
            <a:avLst/>
          </a:prstGeom>
        </p:spPr>
      </p:pic>
      <p:pic>
        <p:nvPicPr>
          <p:cNvPr id="5" name="Picture 4"/>
          <p:cNvPicPr>
            <a:picLocks noChangeAspect="1"/>
          </p:cNvPicPr>
          <p:nvPr/>
        </p:nvPicPr>
        <p:blipFill>
          <a:blip r:embed="rId3" cstate="print"/>
          <a:stretch>
            <a:fillRect/>
          </a:stretch>
        </p:blipFill>
        <p:spPr>
          <a:xfrm>
            <a:off x="2514600" y="2057399"/>
            <a:ext cx="6320927" cy="3497579"/>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答えましょう</a:t>
            </a:r>
            <a:endParaRPr lang="ja-JP" altLang="en-US" dirty="0"/>
          </a:p>
        </p:txBody>
      </p:sp>
      <p:sp>
        <p:nvSpPr>
          <p:cNvPr id="3" name="Content Placeholder 2"/>
          <p:cNvSpPr>
            <a:spLocks noGrp="1"/>
          </p:cNvSpPr>
          <p:nvPr>
            <p:ph sz="quarter" idx="1"/>
          </p:nvPr>
        </p:nvSpPr>
        <p:spPr/>
        <p:txBody>
          <a:bodyPr/>
          <a:lstStyle/>
          <a:p>
            <a:pPr>
              <a:buNone/>
            </a:pPr>
            <a:r>
              <a:rPr lang="en-US" altLang="ja-JP" sz="2400" dirty="0" smtClean="0">
                <a:latin typeface="+mn-ea"/>
              </a:rPr>
              <a:t>P184-p185</a:t>
            </a:r>
            <a:r>
              <a:rPr lang="ja-JP" altLang="en-US" sz="2400" dirty="0" smtClean="0">
                <a:latin typeface="+mn-ea"/>
              </a:rPr>
              <a:t>を読んで、答えて下さい。</a:t>
            </a:r>
            <a:endParaRPr lang="en-US" altLang="ja-JP" sz="2400" dirty="0" smtClean="0">
              <a:latin typeface="+mn-ea"/>
            </a:endParaRPr>
          </a:p>
          <a:p>
            <a:pPr>
              <a:buNone/>
            </a:pPr>
            <a:endParaRPr lang="en-US" altLang="ja-JP" sz="2400" dirty="0">
              <a:latin typeface="+mn-ea"/>
            </a:endParaRPr>
          </a:p>
          <a:p>
            <a:pPr>
              <a:buNone/>
            </a:pPr>
            <a:r>
              <a:rPr lang="ja-JP" altLang="en-US" sz="2400" dirty="0" smtClean="0">
                <a:latin typeface="+mn-ea"/>
              </a:rPr>
              <a:t>１（　　）郵便受け（ゆうびんうけ）に出したい手紙</a:t>
            </a:r>
            <a:r>
              <a:rPr lang="en-US" altLang="ja-JP" sz="2400" dirty="0" smtClean="0">
                <a:latin typeface="+mn-ea"/>
              </a:rPr>
              <a:t>(</a:t>
            </a:r>
            <a:r>
              <a:rPr lang="ja-JP" altLang="en-US" sz="2400" dirty="0" smtClean="0">
                <a:latin typeface="+mn-ea"/>
              </a:rPr>
              <a:t>てがみ</a:t>
            </a:r>
            <a:r>
              <a:rPr lang="en-US" altLang="ja-JP" sz="2400" dirty="0" smtClean="0">
                <a:latin typeface="+mn-ea"/>
              </a:rPr>
              <a:t>)</a:t>
            </a:r>
            <a:r>
              <a:rPr lang="ja-JP" altLang="en-US" sz="2400" dirty="0" smtClean="0">
                <a:latin typeface="+mn-ea"/>
              </a:rPr>
              <a:t>を入</a:t>
            </a:r>
            <a:r>
              <a:rPr lang="en-US" altLang="en-US" sz="2400" dirty="0" smtClean="0">
                <a:latin typeface="+mn-ea"/>
              </a:rPr>
              <a:t>れてもいい。</a:t>
            </a:r>
          </a:p>
          <a:p>
            <a:pPr>
              <a:lnSpc>
                <a:spcPct val="90000"/>
              </a:lnSpc>
              <a:buNone/>
            </a:pPr>
            <a:endParaRPr lang="ja-JP" altLang="ja-JP" sz="2000" dirty="0" smtClean="0">
              <a:latin typeface="+mn-ea"/>
            </a:endParaRPr>
          </a:p>
          <a:p>
            <a:pPr>
              <a:lnSpc>
                <a:spcPct val="90000"/>
              </a:lnSpc>
              <a:buNone/>
            </a:pPr>
            <a:r>
              <a:rPr lang="ja-JP" altLang="en-US" sz="2400" dirty="0" smtClean="0">
                <a:latin typeface="+mn-ea"/>
              </a:rPr>
              <a:t>２（　　）宅配便（たくはいびん）で、スーツケースを空港（くうこう）からホテルに送れる。</a:t>
            </a:r>
            <a:endParaRPr lang="en-US" altLang="en-US" sz="2400" dirty="0" smtClean="0">
              <a:latin typeface="+mn-ea"/>
            </a:endParaRPr>
          </a:p>
          <a:p>
            <a:pPr>
              <a:lnSpc>
                <a:spcPct val="90000"/>
              </a:lnSpc>
              <a:buNone/>
            </a:pPr>
            <a:endParaRPr lang="ja-JP" altLang="ja-JP" sz="2000" dirty="0" smtClean="0">
              <a:latin typeface="+mn-ea"/>
            </a:endParaRPr>
          </a:p>
          <a:p>
            <a:pPr>
              <a:lnSpc>
                <a:spcPct val="90000"/>
              </a:lnSpc>
              <a:buNone/>
            </a:pPr>
            <a:r>
              <a:rPr lang="ja-JP" altLang="en-US" sz="2400" dirty="0" smtClean="0">
                <a:latin typeface="+mn-ea"/>
              </a:rPr>
              <a:t>３（　　）はがきやふうとうに住所（じゅうしょ）と名前と書く時は、名</a:t>
            </a:r>
            <a:r>
              <a:rPr lang="ja-JP" altLang="en-US" sz="2400" smtClean="0">
                <a:latin typeface="+mn-ea"/>
              </a:rPr>
              <a:t>前を書い</a:t>
            </a:r>
            <a:r>
              <a:rPr lang="ja-JP" altLang="en-US" sz="2400" dirty="0" smtClean="0">
                <a:latin typeface="+mn-ea"/>
              </a:rPr>
              <a:t>て、それから住所（じゅうしょ）を書く。</a:t>
            </a:r>
            <a:endParaRPr lang="en-US" altLang="en-US" sz="2400" dirty="0" smtClean="0">
              <a:latin typeface="+mn-ea"/>
            </a:endParaRPr>
          </a:p>
          <a:p>
            <a:pPr>
              <a:lnSpc>
                <a:spcPct val="90000"/>
              </a:lnSpc>
              <a:buNone/>
            </a:pPr>
            <a:endParaRPr lang="ja-JP" altLang="ja-JP" sz="2000" dirty="0" smtClean="0">
              <a:latin typeface="+mn-ea"/>
            </a:endParaRPr>
          </a:p>
          <a:p>
            <a:pPr>
              <a:lnSpc>
                <a:spcPct val="90000"/>
              </a:lnSpc>
              <a:buNone/>
            </a:pPr>
            <a:r>
              <a:rPr lang="ja-JP" altLang="en-US" sz="2400" dirty="0" smtClean="0">
                <a:latin typeface="+mn-ea"/>
              </a:rPr>
              <a:t>４（　　）外国人が銀</a:t>
            </a:r>
            <a:r>
              <a:rPr lang="ja-JP" altLang="en-US" sz="2400" smtClean="0">
                <a:latin typeface="+mn-ea"/>
              </a:rPr>
              <a:t>行（ぎん</a:t>
            </a:r>
            <a:r>
              <a:rPr lang="ja-JP" altLang="en-US" sz="2400" dirty="0" smtClean="0">
                <a:latin typeface="+mn-ea"/>
              </a:rPr>
              <a:t>こう）で口座</a:t>
            </a:r>
            <a:r>
              <a:rPr lang="en-US" altLang="ja-JP" sz="2400" dirty="0" smtClean="0">
                <a:latin typeface="+mn-ea"/>
              </a:rPr>
              <a:t>(</a:t>
            </a:r>
            <a:r>
              <a:rPr lang="ja-JP" altLang="en-US" sz="2400" dirty="0" smtClean="0">
                <a:latin typeface="+mn-ea"/>
              </a:rPr>
              <a:t>こうざ</a:t>
            </a:r>
            <a:r>
              <a:rPr lang="en-US" altLang="ja-JP" sz="2400" dirty="0" smtClean="0">
                <a:latin typeface="+mn-ea"/>
              </a:rPr>
              <a:t>)</a:t>
            </a:r>
            <a:r>
              <a:rPr lang="ja-JP" altLang="en-US" sz="2400" dirty="0" smtClean="0">
                <a:latin typeface="+mn-ea"/>
              </a:rPr>
              <a:t>をひらく時、はんこを持って行かなければならない</a:t>
            </a:r>
            <a:r>
              <a:rPr lang="en-US" altLang="en-US" sz="2400" dirty="0" smtClean="0">
                <a:latin typeface="+mn-ea"/>
              </a:rPr>
              <a:t>。</a:t>
            </a:r>
            <a:endParaRPr lang="ja-JP" altLang="ja-JP" sz="2400" dirty="0" smtClean="0">
              <a:latin typeface="+mn-ea"/>
            </a:endParaRPr>
          </a:p>
          <a:p>
            <a:endParaRPr lang="ja-JP" altLang="en-US" dirty="0"/>
          </a:p>
        </p:txBody>
      </p:sp>
      <p:sp>
        <p:nvSpPr>
          <p:cNvPr id="4" name="TextBox 3"/>
          <p:cNvSpPr txBox="1"/>
          <p:nvPr/>
        </p:nvSpPr>
        <p:spPr>
          <a:xfrm>
            <a:off x="533400" y="2590800"/>
            <a:ext cx="677108" cy="304800"/>
          </a:xfrm>
          <a:prstGeom prst="rect">
            <a:avLst/>
          </a:prstGeom>
          <a:noFill/>
        </p:spPr>
        <p:txBody>
          <a:bodyPr vert="eaVert" wrap="square" rtlCol="0">
            <a:spAutoFit/>
          </a:bodyPr>
          <a:lstStyle/>
          <a:p>
            <a:r>
              <a:rPr lang="en-US" altLang="ja-JP" sz="3200" dirty="0" smtClean="0">
                <a:solidFill>
                  <a:srgbClr val="FF0000"/>
                </a:solidFill>
              </a:rPr>
              <a:t>×</a:t>
            </a:r>
            <a:endParaRPr lang="en-US" sz="3200" dirty="0">
              <a:solidFill>
                <a:srgbClr val="FF0000"/>
              </a:solidFill>
            </a:endParaRPr>
          </a:p>
        </p:txBody>
      </p:sp>
      <p:sp>
        <p:nvSpPr>
          <p:cNvPr id="5" name="TextBox 4"/>
          <p:cNvSpPr txBox="1"/>
          <p:nvPr/>
        </p:nvSpPr>
        <p:spPr>
          <a:xfrm>
            <a:off x="533400" y="3581400"/>
            <a:ext cx="677108" cy="304800"/>
          </a:xfrm>
          <a:prstGeom prst="rect">
            <a:avLst/>
          </a:prstGeom>
          <a:noFill/>
        </p:spPr>
        <p:txBody>
          <a:bodyPr vert="eaVert" wrap="square" rtlCol="0">
            <a:spAutoFit/>
          </a:bodyPr>
          <a:lstStyle/>
          <a:p>
            <a:r>
              <a:rPr lang="ja-JP" altLang="en-US" sz="3200" smtClean="0">
                <a:solidFill>
                  <a:srgbClr val="FF0000"/>
                </a:solidFill>
              </a:rPr>
              <a:t>○</a:t>
            </a:r>
            <a:endParaRPr lang="en-US" sz="3200" dirty="0">
              <a:solidFill>
                <a:srgbClr val="FF0000"/>
              </a:solidFill>
            </a:endParaRPr>
          </a:p>
        </p:txBody>
      </p:sp>
      <p:sp>
        <p:nvSpPr>
          <p:cNvPr id="6" name="TextBox 5"/>
          <p:cNvSpPr txBox="1"/>
          <p:nvPr/>
        </p:nvSpPr>
        <p:spPr>
          <a:xfrm>
            <a:off x="533400" y="4724400"/>
            <a:ext cx="677108" cy="304800"/>
          </a:xfrm>
          <a:prstGeom prst="rect">
            <a:avLst/>
          </a:prstGeom>
          <a:noFill/>
        </p:spPr>
        <p:txBody>
          <a:bodyPr vert="eaVert" wrap="square" rtlCol="0">
            <a:spAutoFit/>
          </a:bodyPr>
          <a:lstStyle/>
          <a:p>
            <a:r>
              <a:rPr lang="en-US" altLang="ja-JP" sz="3200" dirty="0" smtClean="0">
                <a:solidFill>
                  <a:srgbClr val="FF0000"/>
                </a:solidFill>
              </a:rPr>
              <a:t>×</a:t>
            </a:r>
            <a:endParaRPr lang="en-US" sz="3200" dirty="0">
              <a:solidFill>
                <a:srgbClr val="FF0000"/>
              </a:solidFill>
            </a:endParaRPr>
          </a:p>
        </p:txBody>
      </p:sp>
      <p:sp>
        <p:nvSpPr>
          <p:cNvPr id="7" name="TextBox 6"/>
          <p:cNvSpPr txBox="1"/>
          <p:nvPr/>
        </p:nvSpPr>
        <p:spPr>
          <a:xfrm>
            <a:off x="533400" y="5791200"/>
            <a:ext cx="677108" cy="304800"/>
          </a:xfrm>
          <a:prstGeom prst="rect">
            <a:avLst/>
          </a:prstGeom>
          <a:noFill/>
        </p:spPr>
        <p:txBody>
          <a:bodyPr vert="eaVert" wrap="square" rtlCol="0">
            <a:spAutoFit/>
          </a:bodyPr>
          <a:lstStyle/>
          <a:p>
            <a:r>
              <a:rPr lang="en-US" altLang="ja-JP" sz="3200" dirty="0" smtClean="0">
                <a:solidFill>
                  <a:srgbClr val="FF0000"/>
                </a:solidFill>
              </a:rPr>
              <a:t>×</a:t>
            </a:r>
            <a:endParaRPr lang="en-US" sz="3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t>文法１</a:t>
            </a:r>
            <a:endParaRPr lang="en-US" dirty="0"/>
          </a:p>
        </p:txBody>
      </p:sp>
      <p:sp>
        <p:nvSpPr>
          <p:cNvPr id="5" name="Text Placeholder 4"/>
          <p:cNvSpPr>
            <a:spLocks noGrp="1"/>
          </p:cNvSpPr>
          <p:nvPr>
            <p:ph type="body" idx="1"/>
          </p:nvPr>
        </p:nvSpPr>
        <p:spPr/>
        <p:txBody>
          <a:bodyPr/>
          <a:lstStyle/>
          <a:p>
            <a:pPr marL="342900" indent="-342900"/>
            <a:r>
              <a:rPr lang="en-US" dirty="0" smtClean="0"/>
              <a:t>Expressing and inquiring about one’s factual knowledge using the clause </a:t>
            </a:r>
            <a:r>
              <a:rPr lang="ja-JP" altLang="en-US" smtClean="0"/>
              <a:t>か（どうか）</a:t>
            </a:r>
            <a:endParaRPr 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Indirect question</a:t>
            </a:r>
            <a:endParaRPr lang="en-US" dirty="0"/>
          </a:p>
        </p:txBody>
      </p:sp>
      <p:sp>
        <p:nvSpPr>
          <p:cNvPr id="3" name="Content Placeholder 2"/>
          <p:cNvSpPr>
            <a:spLocks noGrp="1"/>
          </p:cNvSpPr>
          <p:nvPr>
            <p:ph sz="quarter" idx="1"/>
          </p:nvPr>
        </p:nvSpPr>
        <p:spPr/>
        <p:txBody>
          <a:bodyPr>
            <a:normAutofit fontScale="85000" lnSpcReduction="10000"/>
          </a:bodyPr>
          <a:lstStyle/>
          <a:p>
            <a:pPr>
              <a:lnSpc>
                <a:spcPct val="90000"/>
              </a:lnSpc>
              <a:buFontTx/>
              <a:buNone/>
            </a:pPr>
            <a:r>
              <a:rPr lang="en-US" altLang="ja-JP" sz="2800" dirty="0">
                <a:solidFill>
                  <a:srgbClr val="FF0000"/>
                </a:solidFill>
              </a:rPr>
              <a:t>yes-no questions</a:t>
            </a:r>
            <a:r>
              <a:rPr lang="en-US" altLang="ja-JP" sz="2800" dirty="0"/>
              <a:t> </a:t>
            </a:r>
            <a:r>
              <a:rPr lang="ja-JP" altLang="en-US" sz="2800" dirty="0">
                <a:solidFill>
                  <a:srgbClr val="FF0000"/>
                </a:solidFill>
              </a:rPr>
              <a:t>（～かどうか）</a:t>
            </a:r>
            <a:r>
              <a:rPr lang="en-US" altLang="ja-JP" sz="2800" dirty="0">
                <a:solidFill>
                  <a:srgbClr val="FF0000"/>
                </a:solidFill>
              </a:rPr>
              <a:t> or </a:t>
            </a:r>
            <a:r>
              <a:rPr lang="ja-JP" altLang="en-US" sz="2800" dirty="0">
                <a:solidFill>
                  <a:srgbClr val="FF0000"/>
                </a:solidFill>
              </a:rPr>
              <a:t>ＷＨ</a:t>
            </a:r>
            <a:r>
              <a:rPr lang="en-US" altLang="ja-JP" sz="2800" dirty="0">
                <a:solidFill>
                  <a:srgbClr val="FF0000"/>
                </a:solidFill>
              </a:rPr>
              <a:t>-words(</a:t>
            </a:r>
            <a:r>
              <a:rPr lang="ja-JP" altLang="en-US" sz="2800" dirty="0">
                <a:solidFill>
                  <a:srgbClr val="FF0000"/>
                </a:solidFill>
              </a:rPr>
              <a:t>～か）</a:t>
            </a:r>
            <a:r>
              <a:rPr lang="en-US" altLang="ja-JP" sz="2800" dirty="0"/>
              <a:t> followed by the verbs such as </a:t>
            </a:r>
            <a:r>
              <a:rPr lang="en-US" altLang="ja-JP" sz="2800" dirty="0">
                <a:solidFill>
                  <a:srgbClr val="0000FF"/>
                </a:solidFill>
              </a:rPr>
              <a:t>to remember, to know, to teach, to ask, to forget, to understand</a:t>
            </a:r>
            <a:r>
              <a:rPr lang="en-US" altLang="ja-JP" sz="2800" dirty="0"/>
              <a:t>, </a:t>
            </a:r>
            <a:r>
              <a:rPr lang="en-US" altLang="ja-JP" sz="2800" dirty="0" err="1"/>
              <a:t>etc</a:t>
            </a:r>
            <a:r>
              <a:rPr lang="en-US" altLang="ja-JP" sz="2800" dirty="0"/>
              <a:t> are indirect questions.  </a:t>
            </a:r>
          </a:p>
          <a:p>
            <a:pPr>
              <a:lnSpc>
                <a:spcPct val="90000"/>
              </a:lnSpc>
              <a:buFontTx/>
              <a:buNone/>
            </a:pPr>
            <a:endParaRPr lang="en-US" altLang="ja-JP" sz="2800" u="sng" dirty="0">
              <a:solidFill>
                <a:srgbClr val="009900"/>
              </a:solidFill>
            </a:endParaRPr>
          </a:p>
          <a:p>
            <a:pPr>
              <a:lnSpc>
                <a:spcPct val="90000"/>
              </a:lnSpc>
              <a:buFontTx/>
              <a:buNone/>
            </a:pPr>
            <a:r>
              <a:rPr lang="en-US" altLang="ja-JP" sz="2800" u="sng" dirty="0">
                <a:solidFill>
                  <a:srgbClr val="009900"/>
                </a:solidFill>
              </a:rPr>
              <a:t>Informal/plain form +</a:t>
            </a:r>
            <a:r>
              <a:rPr lang="ja-JP" altLang="en-US" sz="2800" u="sng" dirty="0">
                <a:solidFill>
                  <a:srgbClr val="009900"/>
                </a:solidFill>
              </a:rPr>
              <a:t>か</a:t>
            </a:r>
            <a:r>
              <a:rPr lang="en-US" altLang="ja-JP" sz="2800" u="sng" dirty="0">
                <a:solidFill>
                  <a:srgbClr val="009900"/>
                </a:solidFill>
              </a:rPr>
              <a:t>(</a:t>
            </a:r>
            <a:r>
              <a:rPr lang="ja-JP" altLang="en-US" sz="2800" u="sng" dirty="0">
                <a:solidFill>
                  <a:srgbClr val="009900"/>
                </a:solidFill>
              </a:rPr>
              <a:t>どうか</a:t>
            </a:r>
            <a:r>
              <a:rPr lang="en-US" altLang="ja-JP" sz="2800" u="sng" dirty="0">
                <a:solidFill>
                  <a:srgbClr val="009900"/>
                </a:solidFill>
              </a:rPr>
              <a:t>)</a:t>
            </a:r>
          </a:p>
          <a:p>
            <a:pPr>
              <a:lnSpc>
                <a:spcPct val="90000"/>
              </a:lnSpc>
              <a:buFontTx/>
              <a:buNone/>
            </a:pPr>
            <a:r>
              <a:rPr lang="en-US" altLang="ja-JP" sz="2800" dirty="0">
                <a:solidFill>
                  <a:srgbClr val="009900"/>
                </a:solidFill>
              </a:rPr>
              <a:t>(</a:t>
            </a:r>
            <a:r>
              <a:rPr lang="ja-JP" altLang="en-US" sz="2800" dirty="0">
                <a:solidFill>
                  <a:srgbClr val="009900"/>
                </a:solidFill>
              </a:rPr>
              <a:t>だ</a:t>
            </a:r>
            <a:r>
              <a:rPr lang="en-US" altLang="ja-JP" sz="2800" dirty="0">
                <a:solidFill>
                  <a:srgbClr val="009900"/>
                </a:solidFill>
              </a:rPr>
              <a:t> is omitted.)</a:t>
            </a:r>
          </a:p>
          <a:p>
            <a:pPr>
              <a:lnSpc>
                <a:spcPct val="90000"/>
              </a:lnSpc>
              <a:buFontTx/>
              <a:buNone/>
            </a:pPr>
            <a:endParaRPr lang="en-US" altLang="ja-JP" sz="2800" dirty="0"/>
          </a:p>
          <a:p>
            <a:pPr>
              <a:lnSpc>
                <a:spcPct val="90000"/>
              </a:lnSpc>
              <a:buFontTx/>
              <a:buNone/>
            </a:pPr>
            <a:r>
              <a:rPr lang="ja-JP" altLang="en-US" sz="2800" dirty="0"/>
              <a:t>日本語のテスト</a:t>
            </a:r>
            <a:r>
              <a:rPr lang="ja-JP" altLang="en-US" sz="2800" dirty="0" smtClean="0"/>
              <a:t>はむずかしい</a:t>
            </a:r>
            <a:r>
              <a:rPr lang="ja-JP" altLang="en-US" sz="2800" dirty="0"/>
              <a:t>ですか</a:t>
            </a:r>
            <a:r>
              <a:rPr lang="ja-JP" altLang="en-US" sz="2800" dirty="0">
                <a:solidFill>
                  <a:srgbClr val="FF0000"/>
                </a:solidFill>
              </a:rPr>
              <a:t>＋</a:t>
            </a:r>
            <a:r>
              <a:rPr lang="ja-JP" altLang="en-US" sz="2800" dirty="0"/>
              <a:t>知っていますか</a:t>
            </a:r>
            <a:endParaRPr lang="en-US" altLang="ja-JP" sz="2800" dirty="0"/>
          </a:p>
          <a:p>
            <a:pPr>
              <a:lnSpc>
                <a:spcPct val="90000"/>
              </a:lnSpc>
              <a:buFontTx/>
              <a:buNone/>
            </a:pPr>
            <a:r>
              <a:rPr lang="en-US" altLang="ja-JP" sz="2800" dirty="0"/>
              <a:t>↓</a:t>
            </a:r>
          </a:p>
          <a:p>
            <a:pPr>
              <a:lnSpc>
                <a:spcPct val="90000"/>
              </a:lnSpc>
              <a:buFontTx/>
              <a:buNone/>
            </a:pPr>
            <a:r>
              <a:rPr lang="ja-JP" altLang="en-US" sz="2800" dirty="0"/>
              <a:t>日本語のテスト</a:t>
            </a:r>
            <a:r>
              <a:rPr lang="ja-JP" altLang="en-US" sz="2800" dirty="0" smtClean="0"/>
              <a:t>はむずかしい</a:t>
            </a:r>
            <a:r>
              <a:rPr lang="ja-JP" altLang="en-US" sz="2800" dirty="0">
                <a:solidFill>
                  <a:srgbClr val="FF0000"/>
                </a:solidFill>
              </a:rPr>
              <a:t>か（どうか）</a:t>
            </a:r>
            <a:r>
              <a:rPr lang="ja-JP" altLang="en-US" sz="2800" dirty="0"/>
              <a:t>知っていますか。</a:t>
            </a:r>
            <a:endParaRPr lang="en-US" altLang="ja-JP" sz="2800" dirty="0"/>
          </a:p>
          <a:p>
            <a:pPr>
              <a:lnSpc>
                <a:spcPct val="90000"/>
              </a:lnSpc>
              <a:buFontTx/>
              <a:buNone/>
            </a:pPr>
            <a:endParaRPr lang="en-US" altLang="ja-JP" sz="2800" dirty="0"/>
          </a:p>
          <a:p>
            <a:pPr>
              <a:lnSpc>
                <a:spcPct val="90000"/>
              </a:lnSpc>
              <a:buFontTx/>
              <a:buNone/>
            </a:pPr>
            <a:r>
              <a:rPr lang="ja-JP" altLang="en-US" sz="2800" dirty="0"/>
              <a:t>日本語のテストはどこでありますか</a:t>
            </a:r>
            <a:r>
              <a:rPr lang="ja-JP" altLang="en-US" sz="2800" dirty="0">
                <a:solidFill>
                  <a:srgbClr val="FF0000"/>
                </a:solidFill>
              </a:rPr>
              <a:t>＋</a:t>
            </a:r>
            <a:r>
              <a:rPr lang="ja-JP" altLang="en-US" sz="2800" dirty="0"/>
              <a:t>先生に聞いた方がいいです。</a:t>
            </a:r>
            <a:endParaRPr lang="en-US" altLang="ja-JP" sz="2800" dirty="0"/>
          </a:p>
          <a:p>
            <a:pPr>
              <a:lnSpc>
                <a:spcPct val="90000"/>
              </a:lnSpc>
              <a:buFontTx/>
              <a:buNone/>
            </a:pPr>
            <a:r>
              <a:rPr lang="en-US" altLang="ja-JP" sz="2800" dirty="0"/>
              <a:t>↓</a:t>
            </a:r>
          </a:p>
          <a:p>
            <a:pPr>
              <a:lnSpc>
                <a:spcPct val="90000"/>
              </a:lnSpc>
              <a:buFontTx/>
              <a:buNone/>
            </a:pPr>
            <a:r>
              <a:rPr lang="ja-JP" altLang="en-US" sz="2800" dirty="0"/>
              <a:t>日本語のテストはどこである</a:t>
            </a:r>
            <a:r>
              <a:rPr lang="ja-JP" altLang="en-US" sz="2800" dirty="0">
                <a:solidFill>
                  <a:srgbClr val="FF0000"/>
                </a:solidFill>
              </a:rPr>
              <a:t>か</a:t>
            </a:r>
            <a:r>
              <a:rPr lang="ja-JP" altLang="en-US" sz="2800" dirty="0" smtClean="0"/>
              <a:t>先生に聞いた方がいいです。</a:t>
            </a:r>
            <a:endParaRPr lang="en-US" dirty="0"/>
          </a:p>
        </p:txBody>
      </p:sp>
    </p:spTree>
    <p:extLst>
      <p:ext uri="{BB962C8B-B14F-4D97-AF65-F5344CB8AC3E}">
        <p14:creationId xmlns="" xmlns:p14="http://schemas.microsoft.com/office/powerpoint/2010/main" val="39738902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Indirect question</a:t>
            </a:r>
            <a:endParaRPr lang="en-US" dirty="0"/>
          </a:p>
        </p:txBody>
      </p:sp>
      <p:sp>
        <p:nvSpPr>
          <p:cNvPr id="3" name="Content Placeholder 2"/>
          <p:cNvSpPr>
            <a:spLocks noGrp="1"/>
          </p:cNvSpPr>
          <p:nvPr>
            <p:ph sz="quarter" idx="1"/>
          </p:nvPr>
        </p:nvSpPr>
        <p:spPr>
          <a:xfrm>
            <a:off x="228600" y="1600200"/>
            <a:ext cx="8915400" cy="5029200"/>
          </a:xfrm>
        </p:spPr>
        <p:txBody>
          <a:bodyPr>
            <a:normAutofit lnSpcReduction="10000"/>
          </a:bodyPr>
          <a:lstStyle/>
          <a:p>
            <a:r>
              <a:rPr lang="ja-JP" altLang="en-US" sz="2800" dirty="0"/>
              <a:t>この花は日本語で何と言いますか。＋知っていますか</a:t>
            </a:r>
            <a:r>
              <a:rPr lang="ja-JP" altLang="en-US" sz="2800" dirty="0" smtClean="0"/>
              <a:t>。</a:t>
            </a:r>
            <a:endParaRPr lang="en-US" altLang="ja-JP" sz="2800" dirty="0" smtClean="0"/>
          </a:p>
          <a:p>
            <a:pPr marL="0" indent="0">
              <a:buNone/>
            </a:pPr>
            <a:r>
              <a:rPr lang="en-US" altLang="ja-JP" sz="2800" dirty="0" smtClean="0"/>
              <a:t>	→</a:t>
            </a:r>
            <a:r>
              <a:rPr lang="ja-JP" altLang="en-US" sz="2800" dirty="0" smtClean="0"/>
              <a:t>この花は日本語で</a:t>
            </a:r>
            <a:r>
              <a:rPr lang="ja-JP" altLang="en-US" sz="2800" dirty="0" smtClean="0">
                <a:solidFill>
                  <a:srgbClr val="FF0000"/>
                </a:solidFill>
              </a:rPr>
              <a:t>何と言うか</a:t>
            </a:r>
            <a:r>
              <a:rPr lang="ja-JP" altLang="en-US" sz="2800" dirty="0" smtClean="0"/>
              <a:t>知っていますか。</a:t>
            </a:r>
            <a:endParaRPr lang="en-US" altLang="ja-JP" sz="2800" dirty="0" smtClean="0"/>
          </a:p>
          <a:p>
            <a:r>
              <a:rPr lang="ja-JP" altLang="en-US" sz="2800" dirty="0" smtClean="0"/>
              <a:t>これ</a:t>
            </a:r>
            <a:r>
              <a:rPr lang="ja-JP" altLang="en-US" sz="2800" dirty="0"/>
              <a:t>は何ですか</a:t>
            </a:r>
            <a:r>
              <a:rPr lang="ja-JP" altLang="en-US" sz="2800" dirty="0" smtClean="0"/>
              <a:t>。</a:t>
            </a:r>
            <a:r>
              <a:rPr lang="ja-JP" altLang="ja-JP" sz="2800" dirty="0" smtClean="0"/>
              <a:t>＋</a:t>
            </a:r>
            <a:r>
              <a:rPr lang="ja-JP" altLang="en-US" sz="2800" dirty="0"/>
              <a:t>田中さんに聞きましょう。</a:t>
            </a:r>
            <a:endParaRPr lang="en-US" altLang="ja-JP" sz="2800" dirty="0"/>
          </a:p>
          <a:p>
            <a:pPr marL="0" indent="0">
              <a:buNone/>
            </a:pPr>
            <a:r>
              <a:rPr lang="en-US" altLang="ja-JP" sz="2800" dirty="0" smtClean="0"/>
              <a:t>	→</a:t>
            </a:r>
            <a:r>
              <a:rPr lang="ja-JP" altLang="en-US" sz="2800" dirty="0" smtClean="0"/>
              <a:t>これ</a:t>
            </a:r>
            <a:r>
              <a:rPr lang="ja-JP" altLang="en-US" sz="2800" dirty="0"/>
              <a:t>は</a:t>
            </a:r>
            <a:r>
              <a:rPr lang="ja-JP" altLang="en-US" sz="2800" dirty="0">
                <a:solidFill>
                  <a:srgbClr val="FF1405"/>
                </a:solidFill>
              </a:rPr>
              <a:t>何</a:t>
            </a:r>
            <a:r>
              <a:rPr lang="ja-JP" altLang="en-US" sz="2800" dirty="0">
                <a:solidFill>
                  <a:srgbClr val="FF0000"/>
                </a:solidFill>
              </a:rPr>
              <a:t>か</a:t>
            </a:r>
            <a:r>
              <a:rPr lang="ja-JP" altLang="en-US" sz="2800" dirty="0"/>
              <a:t>田中さんに聞きましょう。</a:t>
            </a:r>
            <a:endParaRPr lang="en-US" altLang="ja-JP" sz="2800" dirty="0"/>
          </a:p>
          <a:p>
            <a:r>
              <a:rPr lang="ja-JP" altLang="en-US" sz="2800" dirty="0"/>
              <a:t>来年日本語を勉強しますか</a:t>
            </a:r>
            <a:r>
              <a:rPr lang="ja-JP" altLang="en-US" sz="2800" smtClean="0"/>
              <a:t>。＋おしえ</a:t>
            </a:r>
            <a:r>
              <a:rPr lang="ja-JP" altLang="en-US" sz="2800" dirty="0"/>
              <a:t>て下さい。</a:t>
            </a:r>
            <a:endParaRPr lang="en-US" altLang="ja-JP" sz="2800" dirty="0"/>
          </a:p>
          <a:p>
            <a:pPr marL="0" indent="0">
              <a:buNone/>
            </a:pPr>
            <a:r>
              <a:rPr lang="en-US" altLang="ja-JP" sz="2800" dirty="0" smtClean="0"/>
              <a:t>	→</a:t>
            </a:r>
            <a:r>
              <a:rPr lang="ja-JP" altLang="en-US" sz="2800" dirty="0"/>
              <a:t>来年日本語を勉強</a:t>
            </a:r>
            <a:r>
              <a:rPr lang="ja-JP" altLang="en-US" sz="2800" dirty="0">
                <a:solidFill>
                  <a:srgbClr val="0000FF"/>
                </a:solidFill>
              </a:rPr>
              <a:t>するか（どう</a:t>
            </a:r>
            <a:r>
              <a:rPr lang="ja-JP" altLang="en-US" sz="2800">
                <a:solidFill>
                  <a:srgbClr val="0000FF"/>
                </a:solidFill>
              </a:rPr>
              <a:t>か</a:t>
            </a:r>
            <a:r>
              <a:rPr lang="ja-JP" altLang="en-US" sz="2800" smtClean="0">
                <a:solidFill>
                  <a:srgbClr val="0000FF"/>
                </a:solidFill>
              </a:rPr>
              <a:t>）</a:t>
            </a:r>
            <a:r>
              <a:rPr lang="ja-JP" altLang="en-US" sz="2800" dirty="0"/>
              <a:t>おし</a:t>
            </a:r>
            <a:r>
              <a:rPr lang="ja-JP" altLang="en-US" sz="2800" smtClean="0"/>
              <a:t>え</a:t>
            </a:r>
            <a:r>
              <a:rPr lang="ja-JP" altLang="en-US" sz="2800" dirty="0"/>
              <a:t>て下さい。</a:t>
            </a:r>
            <a:endParaRPr lang="en-US" altLang="ja-JP" sz="2800" dirty="0"/>
          </a:p>
          <a:p>
            <a:r>
              <a:rPr lang="ja-JP" altLang="en-US" sz="2800" dirty="0"/>
              <a:t>山田さ</a:t>
            </a:r>
            <a:r>
              <a:rPr lang="ja-JP" altLang="en-US" sz="2800"/>
              <a:t>ん</a:t>
            </a:r>
            <a:r>
              <a:rPr lang="ja-JP" altLang="en-US" sz="2800" smtClean="0"/>
              <a:t>は昨日パ</a:t>
            </a:r>
            <a:r>
              <a:rPr lang="ja-JP" altLang="en-US" sz="2800" dirty="0"/>
              <a:t>ーティーに来ましたか。　</a:t>
            </a:r>
            <a:r>
              <a:rPr lang="ja-JP" altLang="ja-JP" sz="2800" dirty="0"/>
              <a:t>＋</a:t>
            </a:r>
            <a:r>
              <a:rPr lang="ja-JP" altLang="en-US" sz="2800" dirty="0"/>
              <a:t>知っていますか。</a:t>
            </a:r>
            <a:endParaRPr lang="en-US" altLang="ja-JP" sz="2800" dirty="0"/>
          </a:p>
          <a:p>
            <a:pPr marL="0" indent="0">
              <a:buNone/>
            </a:pPr>
            <a:r>
              <a:rPr lang="en-US" altLang="ja-JP" sz="2800" dirty="0" smtClean="0"/>
              <a:t>	</a:t>
            </a:r>
            <a:r>
              <a:rPr lang="ja-JP" altLang="en-US" sz="2800" dirty="0" smtClean="0"/>
              <a:t>→</a:t>
            </a:r>
            <a:r>
              <a:rPr lang="ja-JP" altLang="en-US" sz="2800" dirty="0"/>
              <a:t>山田さ</a:t>
            </a:r>
            <a:r>
              <a:rPr lang="ja-JP" altLang="en-US" sz="2800"/>
              <a:t>ん</a:t>
            </a:r>
            <a:r>
              <a:rPr lang="ja-JP" altLang="en-US" sz="2800" smtClean="0"/>
              <a:t>が昨日パ</a:t>
            </a:r>
            <a:r>
              <a:rPr lang="ja-JP" altLang="en-US" sz="2800" dirty="0"/>
              <a:t>ーティー</a:t>
            </a:r>
            <a:r>
              <a:rPr lang="ja-JP" altLang="en-US" sz="2800" dirty="0" smtClean="0"/>
              <a:t>に</a:t>
            </a:r>
            <a:endParaRPr lang="en-US" altLang="ja-JP" sz="2800" dirty="0" smtClean="0"/>
          </a:p>
          <a:p>
            <a:pPr marL="0" indent="0">
              <a:buNone/>
            </a:pPr>
            <a:r>
              <a:rPr lang="en-US" altLang="ja-JP" sz="2800" dirty="0">
                <a:solidFill>
                  <a:srgbClr val="0000FF"/>
                </a:solidFill>
              </a:rPr>
              <a:t> </a:t>
            </a:r>
            <a:r>
              <a:rPr lang="en-US" altLang="ja-JP" sz="2800" dirty="0" smtClean="0">
                <a:solidFill>
                  <a:srgbClr val="0000FF"/>
                </a:solidFill>
              </a:rPr>
              <a:t>           </a:t>
            </a:r>
            <a:r>
              <a:rPr lang="ja-JP" altLang="en-US" sz="2800" dirty="0" smtClean="0">
                <a:solidFill>
                  <a:srgbClr val="0000FF"/>
                </a:solidFill>
              </a:rPr>
              <a:t>来た</a:t>
            </a:r>
            <a:r>
              <a:rPr lang="ja-JP" altLang="en-US" sz="2800" dirty="0">
                <a:solidFill>
                  <a:srgbClr val="0000FF"/>
                </a:solidFill>
              </a:rPr>
              <a:t>か（どう</a:t>
            </a:r>
            <a:r>
              <a:rPr lang="ja-JP" altLang="en-US" sz="2800" dirty="0" smtClean="0">
                <a:solidFill>
                  <a:srgbClr val="0000FF"/>
                </a:solidFill>
              </a:rPr>
              <a:t>か）</a:t>
            </a:r>
            <a:r>
              <a:rPr lang="ja-JP" altLang="en-US" sz="2800" dirty="0"/>
              <a:t>知っていますか。</a:t>
            </a:r>
          </a:p>
          <a:p>
            <a:endParaRPr lang="en-US" sz="2800" dirty="0"/>
          </a:p>
        </p:txBody>
      </p:sp>
      <p:sp>
        <p:nvSpPr>
          <p:cNvPr id="4" name="Rectangle 3"/>
          <p:cNvSpPr/>
          <p:nvPr/>
        </p:nvSpPr>
        <p:spPr>
          <a:xfrm>
            <a:off x="1524000" y="2057400"/>
            <a:ext cx="7620000" cy="4572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447800" y="3048000"/>
            <a:ext cx="7696200" cy="4572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447800" y="3962400"/>
            <a:ext cx="7696200" cy="4572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24000" y="5181600"/>
            <a:ext cx="7620000" cy="9906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86999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ja-JP" dirty="0"/>
              <a:t>Indirect question</a:t>
            </a:r>
            <a:br>
              <a:rPr lang="en-US" altLang="ja-JP" dirty="0"/>
            </a:br>
            <a:r>
              <a:rPr lang="en-US" altLang="ja-JP" dirty="0"/>
              <a:t>〜</a:t>
            </a:r>
            <a:r>
              <a:rPr lang="ja-JP" altLang="en-US" dirty="0">
                <a:solidFill>
                  <a:srgbClr val="FF0303"/>
                </a:solidFill>
              </a:rPr>
              <a:t>か</a:t>
            </a:r>
            <a:r>
              <a:rPr lang="en-US" altLang="ja-JP" dirty="0">
                <a:solidFill>
                  <a:srgbClr val="FF0303"/>
                </a:solidFill>
              </a:rPr>
              <a:t>(</a:t>
            </a:r>
            <a:r>
              <a:rPr lang="ja-JP" altLang="en-US" dirty="0">
                <a:solidFill>
                  <a:srgbClr val="FF0303"/>
                </a:solidFill>
              </a:rPr>
              <a:t>どうか</a:t>
            </a:r>
            <a:r>
              <a:rPr lang="en-US" altLang="ja-JP" dirty="0">
                <a:solidFill>
                  <a:srgbClr val="FF0303"/>
                </a:solidFill>
              </a:rPr>
              <a:t>)</a:t>
            </a:r>
            <a:r>
              <a:rPr lang="ja-JP" altLang="en-US" dirty="0"/>
              <a:t>知っていますか。</a:t>
            </a:r>
            <a:endParaRPr lang="en-US" dirty="0"/>
          </a:p>
        </p:txBody>
      </p:sp>
      <p:sp>
        <p:nvSpPr>
          <p:cNvPr id="3" name="Content Placeholder 2"/>
          <p:cNvSpPr>
            <a:spLocks noGrp="1"/>
          </p:cNvSpPr>
          <p:nvPr>
            <p:ph sz="quarter" idx="1"/>
          </p:nvPr>
        </p:nvSpPr>
        <p:spPr/>
        <p:txBody>
          <a:bodyPr>
            <a:normAutofit/>
          </a:bodyPr>
          <a:lstStyle/>
          <a:p>
            <a:pPr>
              <a:lnSpc>
                <a:spcPct val="90000"/>
              </a:lnSpc>
            </a:pPr>
            <a:endParaRPr lang="en-US" altLang="ja-JP" dirty="0"/>
          </a:p>
          <a:p>
            <a:pPr>
              <a:lnSpc>
                <a:spcPct val="90000"/>
              </a:lnSpc>
            </a:pPr>
            <a:r>
              <a:rPr lang="ja-JP" altLang="en-US" sz="3200" dirty="0"/>
              <a:t>日本まで飛行機</a:t>
            </a:r>
            <a:r>
              <a:rPr lang="en-US" altLang="ja-JP" sz="3200" dirty="0"/>
              <a:t>(</a:t>
            </a:r>
            <a:r>
              <a:rPr lang="ja-JP" altLang="en-US" sz="3200" dirty="0"/>
              <a:t>ひこうき</a:t>
            </a:r>
            <a:r>
              <a:rPr lang="en-US" altLang="ja-JP" sz="3200" dirty="0"/>
              <a:t>)</a:t>
            </a:r>
            <a:r>
              <a:rPr lang="ja-JP" altLang="en-US" sz="3200" dirty="0"/>
              <a:t>で何時間</a:t>
            </a:r>
            <a:r>
              <a:rPr lang="ja-JP" altLang="en-US" sz="3200" dirty="0" smtClean="0"/>
              <a:t>ぐらい</a:t>
            </a:r>
            <a:endParaRPr lang="en-US" altLang="ja-JP" sz="3200" dirty="0" smtClean="0"/>
          </a:p>
          <a:p>
            <a:pPr marL="0" indent="0">
              <a:lnSpc>
                <a:spcPct val="90000"/>
              </a:lnSpc>
              <a:buNone/>
            </a:pPr>
            <a:r>
              <a:rPr lang="ja-JP" altLang="ja-JP" sz="3200" dirty="0"/>
              <a:t>　</a:t>
            </a:r>
            <a:r>
              <a:rPr lang="ja-JP" altLang="en-US" sz="3200" dirty="0" smtClean="0"/>
              <a:t>かかります</a:t>
            </a:r>
            <a:r>
              <a:rPr lang="ja-JP" altLang="en-US" sz="3200" dirty="0"/>
              <a:t>か。</a:t>
            </a:r>
            <a:endParaRPr lang="en-US" altLang="ja-JP" sz="3200" dirty="0"/>
          </a:p>
          <a:p>
            <a:pPr>
              <a:lnSpc>
                <a:spcPct val="90000"/>
              </a:lnSpc>
            </a:pPr>
            <a:r>
              <a:rPr lang="ja-JP" altLang="en-US" sz="3200" dirty="0" smtClean="0"/>
              <a:t>日本語３年生の</a:t>
            </a:r>
            <a:r>
              <a:rPr lang="ja-JP" altLang="en-US" sz="3200" dirty="0"/>
              <a:t>勉強</a:t>
            </a:r>
            <a:r>
              <a:rPr lang="ja-JP" altLang="en-US" sz="3200" dirty="0" smtClean="0"/>
              <a:t>はたいへんですか。</a:t>
            </a:r>
            <a:endParaRPr lang="en-US" altLang="ja-JP" sz="3200" dirty="0" smtClean="0"/>
          </a:p>
          <a:p>
            <a:pPr>
              <a:lnSpc>
                <a:spcPct val="90000"/>
              </a:lnSpc>
            </a:pPr>
            <a:r>
              <a:rPr lang="ja-JP" altLang="en-US" sz="3200" dirty="0" smtClean="0"/>
              <a:t>日本でプリンストン大学はゆうめいですか。</a:t>
            </a:r>
            <a:endParaRPr lang="en-US" altLang="ja-JP" sz="3200" dirty="0" smtClean="0"/>
          </a:p>
          <a:p>
            <a:pPr>
              <a:lnSpc>
                <a:spcPct val="90000"/>
              </a:lnSpc>
            </a:pPr>
            <a:r>
              <a:rPr lang="ja-JP" altLang="en-US" sz="3200" dirty="0" smtClean="0"/>
              <a:t>とくます先生はよくりょうりをしますか。</a:t>
            </a:r>
            <a:endParaRPr lang="en-US" altLang="ja-JP" sz="3200" dirty="0" smtClean="0"/>
          </a:p>
          <a:p>
            <a:pPr>
              <a:lnSpc>
                <a:spcPct val="90000"/>
              </a:lnSpc>
            </a:pPr>
            <a:r>
              <a:rPr lang="ja-JP" altLang="en-US" sz="3200" dirty="0" smtClean="0"/>
              <a:t>しばた先生のホームタウンはどこですか。</a:t>
            </a:r>
            <a:endParaRPr lang="en-US" altLang="ja-JP" sz="3200" dirty="0" smtClean="0"/>
          </a:p>
          <a:p>
            <a:pPr>
              <a:lnSpc>
                <a:spcPct val="90000"/>
              </a:lnSpc>
            </a:pPr>
            <a:r>
              <a:rPr lang="ja-JP" altLang="en-US" sz="3200" dirty="0" smtClean="0"/>
              <a:t>さとう先生は休みの日によく何をしますか。</a:t>
            </a:r>
            <a:endParaRPr lang="en-US" altLang="ja-JP" sz="3200" dirty="0"/>
          </a:p>
          <a:p>
            <a:pPr marL="0" indent="0">
              <a:lnSpc>
                <a:spcPct val="90000"/>
              </a:lnSpc>
              <a:buNone/>
            </a:pPr>
            <a:endParaRPr lang="en-US" altLang="ja-JP" dirty="0" smtClean="0"/>
          </a:p>
        </p:txBody>
      </p:sp>
      <p:sp>
        <p:nvSpPr>
          <p:cNvPr id="4" name="TextBox 3"/>
          <p:cNvSpPr txBox="1"/>
          <p:nvPr/>
        </p:nvSpPr>
        <p:spPr>
          <a:xfrm>
            <a:off x="533400" y="2667000"/>
            <a:ext cx="3505200" cy="461665"/>
          </a:xfrm>
          <a:prstGeom prst="rect">
            <a:avLst/>
          </a:prstGeom>
          <a:solidFill>
            <a:schemeClr val="accent2">
              <a:lumMod val="40000"/>
              <a:lumOff val="60000"/>
            </a:schemeClr>
          </a:solidFill>
        </p:spPr>
        <p:txBody>
          <a:bodyPr wrap="square" rtlCol="0">
            <a:spAutoFit/>
          </a:bodyPr>
          <a:lstStyle/>
          <a:p>
            <a:r>
              <a:rPr lang="ja-JP" altLang="en-US" sz="2400" dirty="0" smtClean="0">
                <a:latin typeface="ＭＳ Ｐゴシック"/>
                <a:ea typeface="ＭＳ Ｐゴシック"/>
                <a:cs typeface="ＭＳ Ｐゴシック"/>
              </a:rPr>
              <a:t>かかるか知っていますか。</a:t>
            </a:r>
            <a:endParaRPr lang="en-US" sz="2400" dirty="0">
              <a:latin typeface="ＭＳ Ｐゴシック"/>
              <a:ea typeface="ＭＳ Ｐゴシック"/>
              <a:cs typeface="ＭＳ Ｐゴシック"/>
            </a:endParaRPr>
          </a:p>
        </p:txBody>
      </p:sp>
      <p:sp>
        <p:nvSpPr>
          <p:cNvPr id="5" name="TextBox 4"/>
          <p:cNvSpPr txBox="1"/>
          <p:nvPr/>
        </p:nvSpPr>
        <p:spPr>
          <a:xfrm>
            <a:off x="4648200" y="3276600"/>
            <a:ext cx="4495800" cy="461665"/>
          </a:xfrm>
          <a:prstGeom prst="rect">
            <a:avLst/>
          </a:prstGeom>
          <a:solidFill>
            <a:schemeClr val="accent2">
              <a:lumMod val="40000"/>
              <a:lumOff val="60000"/>
            </a:schemeClr>
          </a:solidFill>
        </p:spPr>
        <p:txBody>
          <a:bodyPr wrap="square" rtlCol="0">
            <a:spAutoFit/>
          </a:bodyPr>
          <a:lstStyle/>
          <a:p>
            <a:r>
              <a:rPr lang="ja-JP" altLang="en-US" sz="2400" dirty="0" smtClean="0">
                <a:latin typeface="ＭＳ Ｐゴシック"/>
                <a:ea typeface="ＭＳ Ｐゴシック"/>
                <a:cs typeface="ＭＳ Ｐゴシック"/>
              </a:rPr>
              <a:t>たいへんかどうか知っていますか。</a:t>
            </a:r>
            <a:endParaRPr lang="en-US" sz="2400" dirty="0">
              <a:latin typeface="ＭＳ Ｐゴシック"/>
              <a:ea typeface="ＭＳ Ｐゴシック"/>
              <a:cs typeface="ＭＳ Ｐゴシック"/>
            </a:endParaRPr>
          </a:p>
        </p:txBody>
      </p:sp>
      <p:sp>
        <p:nvSpPr>
          <p:cNvPr id="6" name="TextBox 5"/>
          <p:cNvSpPr txBox="1"/>
          <p:nvPr/>
        </p:nvSpPr>
        <p:spPr>
          <a:xfrm>
            <a:off x="5105400" y="3733800"/>
            <a:ext cx="4038600" cy="461665"/>
          </a:xfrm>
          <a:prstGeom prst="rect">
            <a:avLst/>
          </a:prstGeom>
          <a:solidFill>
            <a:schemeClr val="accent2">
              <a:lumMod val="40000"/>
              <a:lumOff val="60000"/>
            </a:schemeClr>
          </a:solidFill>
        </p:spPr>
        <p:txBody>
          <a:bodyPr wrap="square" rtlCol="0">
            <a:spAutoFit/>
          </a:bodyPr>
          <a:lstStyle/>
          <a:p>
            <a:r>
              <a:rPr lang="ja-JP" altLang="en-US" sz="2400" dirty="0" smtClean="0">
                <a:latin typeface="ＭＳ Ｐゴシック"/>
                <a:ea typeface="ＭＳ Ｐゴシック"/>
                <a:cs typeface="ＭＳ Ｐゴシック"/>
              </a:rPr>
              <a:t>ゆうめいか知っていますか。</a:t>
            </a:r>
            <a:endParaRPr lang="en-US" sz="2400" dirty="0">
              <a:latin typeface="ＭＳ Ｐゴシック"/>
              <a:ea typeface="ＭＳ Ｐゴシック"/>
              <a:cs typeface="ＭＳ Ｐゴシック"/>
            </a:endParaRPr>
          </a:p>
        </p:txBody>
      </p:sp>
      <p:sp>
        <p:nvSpPr>
          <p:cNvPr id="7" name="TextBox 6"/>
          <p:cNvSpPr txBox="1"/>
          <p:nvPr/>
        </p:nvSpPr>
        <p:spPr>
          <a:xfrm>
            <a:off x="3200400" y="4267200"/>
            <a:ext cx="5943600" cy="461665"/>
          </a:xfrm>
          <a:prstGeom prst="rect">
            <a:avLst/>
          </a:prstGeom>
          <a:solidFill>
            <a:schemeClr val="accent2">
              <a:lumMod val="40000"/>
              <a:lumOff val="60000"/>
            </a:schemeClr>
          </a:solidFill>
        </p:spPr>
        <p:txBody>
          <a:bodyPr wrap="square" rtlCol="0">
            <a:spAutoFit/>
          </a:bodyPr>
          <a:lstStyle/>
          <a:p>
            <a:r>
              <a:rPr lang="ja-JP" altLang="en-US" sz="2400" dirty="0" smtClean="0">
                <a:latin typeface="ＭＳ Ｐゴシック"/>
                <a:ea typeface="ＭＳ Ｐゴシック"/>
                <a:cs typeface="ＭＳ Ｐゴシック"/>
              </a:rPr>
              <a:t>よくりょうりをするか知っていますか。</a:t>
            </a:r>
            <a:endParaRPr lang="en-US" sz="2400" dirty="0">
              <a:latin typeface="ＭＳ Ｐゴシック"/>
              <a:ea typeface="ＭＳ Ｐゴシック"/>
              <a:cs typeface="ＭＳ Ｐゴシック"/>
            </a:endParaRPr>
          </a:p>
        </p:txBody>
      </p:sp>
      <p:sp>
        <p:nvSpPr>
          <p:cNvPr id="8" name="TextBox 7"/>
          <p:cNvSpPr txBox="1"/>
          <p:nvPr/>
        </p:nvSpPr>
        <p:spPr>
          <a:xfrm>
            <a:off x="5562600" y="4876800"/>
            <a:ext cx="3581400" cy="461665"/>
          </a:xfrm>
          <a:prstGeom prst="rect">
            <a:avLst/>
          </a:prstGeom>
          <a:solidFill>
            <a:schemeClr val="accent2">
              <a:lumMod val="40000"/>
              <a:lumOff val="60000"/>
            </a:schemeClr>
          </a:solidFill>
        </p:spPr>
        <p:txBody>
          <a:bodyPr wrap="square" rtlCol="0">
            <a:spAutoFit/>
          </a:bodyPr>
          <a:lstStyle/>
          <a:p>
            <a:r>
              <a:rPr lang="ja-JP" altLang="en-US" sz="2400" dirty="0" smtClean="0">
                <a:latin typeface="ＭＳ Ｐゴシック"/>
                <a:ea typeface="ＭＳ Ｐゴシック"/>
                <a:cs typeface="ＭＳ Ｐゴシック"/>
              </a:rPr>
              <a:t>どこか知っていますか。</a:t>
            </a:r>
            <a:endParaRPr lang="en-US" sz="2400" dirty="0">
              <a:latin typeface="ＭＳ Ｐゴシック"/>
              <a:ea typeface="ＭＳ Ｐゴシック"/>
              <a:cs typeface="ＭＳ Ｐゴシック"/>
            </a:endParaRPr>
          </a:p>
        </p:txBody>
      </p:sp>
      <p:sp>
        <p:nvSpPr>
          <p:cNvPr id="9" name="TextBox 8"/>
          <p:cNvSpPr txBox="1"/>
          <p:nvPr/>
        </p:nvSpPr>
        <p:spPr>
          <a:xfrm>
            <a:off x="4876800" y="5486400"/>
            <a:ext cx="4267200" cy="461665"/>
          </a:xfrm>
          <a:prstGeom prst="rect">
            <a:avLst/>
          </a:prstGeom>
          <a:solidFill>
            <a:schemeClr val="accent2">
              <a:lumMod val="40000"/>
              <a:lumOff val="60000"/>
            </a:schemeClr>
          </a:solidFill>
        </p:spPr>
        <p:txBody>
          <a:bodyPr wrap="square" rtlCol="0">
            <a:spAutoFit/>
          </a:bodyPr>
          <a:lstStyle/>
          <a:p>
            <a:r>
              <a:rPr lang="ja-JP" altLang="en-US" sz="2400" dirty="0" smtClean="0">
                <a:latin typeface="ＭＳ Ｐゴシック"/>
                <a:ea typeface="ＭＳ Ｐゴシック"/>
                <a:cs typeface="ＭＳ Ｐゴシック"/>
              </a:rPr>
              <a:t>よく何をするか知っていますか。</a:t>
            </a:r>
            <a:endParaRPr lang="en-US" sz="2400" dirty="0">
              <a:latin typeface="ＭＳ Ｐゴシック"/>
              <a:ea typeface="ＭＳ Ｐゴシック"/>
              <a:cs typeface="ＭＳ Ｐゴシック"/>
            </a:endParaRPr>
          </a:p>
        </p:txBody>
      </p:sp>
    </p:spTree>
    <p:extLst>
      <p:ext uri="{BB962C8B-B14F-4D97-AF65-F5344CB8AC3E}">
        <p14:creationId xmlns="" xmlns:p14="http://schemas.microsoft.com/office/powerpoint/2010/main" val="423665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P187 Activity1</a:t>
            </a:r>
            <a:endParaRPr lang="en-US" dirty="0"/>
          </a:p>
        </p:txBody>
      </p:sp>
      <p:sp>
        <p:nvSpPr>
          <p:cNvPr id="3" name="Content Placeholder 2"/>
          <p:cNvSpPr>
            <a:spLocks noGrp="1"/>
          </p:cNvSpPr>
          <p:nvPr>
            <p:ph sz="quarter" idx="1"/>
          </p:nvPr>
        </p:nvSpPr>
        <p:spPr/>
        <p:txBody>
          <a:bodyPr>
            <a:normAutofit/>
          </a:bodyPr>
          <a:lstStyle/>
          <a:p>
            <a:r>
              <a:rPr lang="en-US" sz="1600" dirty="0" smtClean="0"/>
              <a:t>Say whether you know the answer to the following questions about Japan, using indirect questions.</a:t>
            </a:r>
            <a:endParaRPr lang="en-US" sz="1600" dirty="0"/>
          </a:p>
        </p:txBody>
      </p:sp>
      <p:pic>
        <p:nvPicPr>
          <p:cNvPr id="1026" name="Picture 2"/>
          <p:cNvPicPr>
            <a:picLocks noChangeAspect="1" noChangeArrowheads="1"/>
          </p:cNvPicPr>
          <p:nvPr/>
        </p:nvPicPr>
        <p:blipFill>
          <a:blip r:embed="rId2" cstate="print"/>
          <a:srcRect/>
          <a:stretch>
            <a:fillRect/>
          </a:stretch>
        </p:blipFill>
        <p:spPr bwMode="auto">
          <a:xfrm>
            <a:off x="381000" y="1676400"/>
            <a:ext cx="5943600" cy="4980535"/>
          </a:xfrm>
          <a:prstGeom prst="rect">
            <a:avLst/>
          </a:prstGeom>
          <a:noFill/>
          <a:ln w="9525">
            <a:noFill/>
            <a:miter lim="800000"/>
            <a:headEnd/>
            <a:tailEnd/>
          </a:ln>
        </p:spPr>
      </p:pic>
    </p:spTree>
    <p:extLst>
      <p:ext uri="{BB962C8B-B14F-4D97-AF65-F5344CB8AC3E}">
        <p14:creationId xmlns="" xmlns:p14="http://schemas.microsoft.com/office/powerpoint/2010/main" val="1795417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P176 </a:t>
            </a:r>
            <a:r>
              <a:rPr lang="ja-JP" altLang="en-US" dirty="0" smtClean="0"/>
              <a:t>身分証明書（みぶんしょうめいしょ）</a:t>
            </a:r>
            <a:r>
              <a:rPr lang="en-US" altLang="ja-JP" dirty="0" smtClean="0"/>
              <a:t/>
            </a:r>
            <a:br>
              <a:rPr lang="en-US" altLang="ja-JP" dirty="0" smtClean="0"/>
            </a:br>
            <a:r>
              <a:rPr lang="en-US" altLang="ja-JP" dirty="0" smtClean="0"/>
              <a:t>          Personal identification</a:t>
            </a:r>
            <a:endParaRPr lang="en-US" dirty="0"/>
          </a:p>
        </p:txBody>
      </p:sp>
      <p:pic>
        <p:nvPicPr>
          <p:cNvPr id="3" name="Picture 2" descr="スクリーンショット（2011-09-06 0.03.57）.png"/>
          <p:cNvPicPr>
            <a:picLocks noChangeAspect="1"/>
          </p:cNvPicPr>
          <p:nvPr/>
        </p:nvPicPr>
        <p:blipFill>
          <a:blip r:embed="rId2" cstate="print"/>
          <a:stretch>
            <a:fillRect/>
          </a:stretch>
        </p:blipFill>
        <p:spPr>
          <a:xfrm>
            <a:off x="1447800" y="1676400"/>
            <a:ext cx="5686425" cy="4932803"/>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話してみましょう</a:t>
            </a:r>
            <a:endParaRPr lang="en-US" dirty="0"/>
          </a:p>
        </p:txBody>
      </p:sp>
      <p:sp>
        <p:nvSpPr>
          <p:cNvPr id="3" name="Content Placeholder 2"/>
          <p:cNvSpPr>
            <a:spLocks noGrp="1"/>
          </p:cNvSpPr>
          <p:nvPr>
            <p:ph sz="quarter" idx="1"/>
          </p:nvPr>
        </p:nvSpPr>
        <p:spPr/>
        <p:txBody>
          <a:bodyPr/>
          <a:lstStyle/>
          <a:p>
            <a:pPr>
              <a:buNone/>
            </a:pPr>
            <a:r>
              <a:rPr lang="en-US" altLang="ja-JP" sz="2400" dirty="0"/>
              <a:t>Ex.</a:t>
            </a:r>
            <a:r>
              <a:rPr lang="ja-JP" altLang="en-US" sz="2400" dirty="0"/>
              <a:t>日本では車はひだりがわを走りますか</a:t>
            </a:r>
            <a:endParaRPr lang="en-US" altLang="ja-JP" sz="2400" dirty="0"/>
          </a:p>
          <a:p>
            <a:pPr>
              <a:buNone/>
            </a:pPr>
            <a:r>
              <a:rPr lang="en-US" altLang="ja-JP" sz="2400" dirty="0"/>
              <a:t>X</a:t>
            </a:r>
            <a:r>
              <a:rPr lang="ja-JP" altLang="en-US" sz="2400" dirty="0"/>
              <a:t>：日本では車はひだりがわを</a:t>
            </a:r>
            <a:r>
              <a:rPr lang="ja-JP" altLang="en-US" sz="2400" dirty="0">
                <a:solidFill>
                  <a:srgbClr val="FF0000"/>
                </a:solidFill>
              </a:rPr>
              <a:t>走るか（どうか）知ってる</a:t>
            </a:r>
            <a:r>
              <a:rPr lang="ja-JP" altLang="en-US" sz="2400" dirty="0"/>
              <a:t>？</a:t>
            </a:r>
            <a:endParaRPr lang="en-US" altLang="ja-JP" sz="2400" dirty="0"/>
          </a:p>
          <a:p>
            <a:pPr>
              <a:buNone/>
            </a:pPr>
            <a:r>
              <a:rPr lang="en-US" altLang="ja-JP" sz="2400" dirty="0"/>
              <a:t>Y</a:t>
            </a:r>
            <a:r>
              <a:rPr lang="ja-JP" altLang="en-US" sz="2400" dirty="0"/>
              <a:t>：さあ、知らないな／分からないな。</a:t>
            </a:r>
            <a:r>
              <a:rPr lang="en-US" altLang="ja-JP" sz="2400" dirty="0"/>
              <a:t>Or </a:t>
            </a:r>
            <a:r>
              <a:rPr lang="ja-JP" altLang="en-US" sz="2400" dirty="0"/>
              <a:t>うん、ひだりがわを走るんだよ</a:t>
            </a:r>
            <a:r>
              <a:rPr lang="ja-JP" altLang="en-US" sz="2400" dirty="0" smtClean="0"/>
              <a:t>。</a:t>
            </a:r>
            <a:endParaRPr lang="en-US" altLang="ja-JP" sz="2400" dirty="0" smtClean="0"/>
          </a:p>
          <a:p>
            <a:pPr>
              <a:buNone/>
            </a:pPr>
            <a:endParaRPr lang="en-US" altLang="ja-JP" sz="2400" dirty="0"/>
          </a:p>
          <a:p>
            <a:pPr marL="514350" indent="-514350">
              <a:buFont typeface="+mj-lt"/>
              <a:buAutoNum type="arabicPeriod"/>
            </a:pPr>
            <a:r>
              <a:rPr lang="ja-JP" altLang="en-US" sz="2400" dirty="0" smtClean="0"/>
              <a:t>日本</a:t>
            </a:r>
            <a:r>
              <a:rPr lang="ja-JP" altLang="en-US" sz="2400" dirty="0"/>
              <a:t>で一番古いたて物は京都</a:t>
            </a:r>
            <a:r>
              <a:rPr lang="en-US" altLang="ja-JP" sz="2400" dirty="0"/>
              <a:t>(</a:t>
            </a:r>
            <a:r>
              <a:rPr lang="ja-JP" altLang="en-US" sz="2400" dirty="0"/>
              <a:t>きょうと</a:t>
            </a:r>
            <a:r>
              <a:rPr lang="en-US" altLang="ja-JP" sz="2400" dirty="0"/>
              <a:t>)</a:t>
            </a:r>
            <a:r>
              <a:rPr lang="ja-JP" altLang="en-US" sz="2400" dirty="0"/>
              <a:t>にありますか</a:t>
            </a:r>
            <a:r>
              <a:rPr lang="ja-JP" altLang="en-US" sz="2400" dirty="0" smtClean="0"/>
              <a:t>。</a:t>
            </a:r>
            <a:endParaRPr lang="en-US" altLang="ja-JP" sz="2400" dirty="0" smtClean="0"/>
          </a:p>
          <a:p>
            <a:pPr marL="514350" indent="-514350">
              <a:buFont typeface="+mj-lt"/>
              <a:buAutoNum type="arabicPeriod"/>
            </a:pPr>
            <a:endParaRPr lang="en-US" altLang="ja-JP" sz="2400" dirty="0"/>
          </a:p>
          <a:p>
            <a:pPr marL="514350" indent="-514350">
              <a:buFont typeface="+mj-lt"/>
              <a:buAutoNum type="arabicPeriod"/>
            </a:pPr>
            <a:r>
              <a:rPr lang="ja-JP" altLang="en-US" sz="2400" dirty="0"/>
              <a:t>１５０年前に日本にアメリカ人が来ましたか</a:t>
            </a:r>
            <a:r>
              <a:rPr lang="ja-JP" altLang="en-US" sz="2400" dirty="0" smtClean="0"/>
              <a:t>。</a:t>
            </a:r>
            <a:endParaRPr lang="en-US" altLang="ja-JP" sz="2400" dirty="0" smtClean="0"/>
          </a:p>
          <a:p>
            <a:pPr marL="514350" indent="-514350">
              <a:buFont typeface="+mj-lt"/>
              <a:buAutoNum type="arabicPeriod"/>
            </a:pPr>
            <a:endParaRPr lang="en-US" altLang="ja-JP" sz="2400" dirty="0"/>
          </a:p>
          <a:p>
            <a:pPr marL="514350" indent="-514350">
              <a:buFont typeface="+mj-lt"/>
              <a:buAutoNum type="arabicPeriod"/>
            </a:pPr>
            <a:r>
              <a:rPr lang="ja-JP" altLang="en-US" sz="2400" dirty="0"/>
              <a:t>東京から京都まで新幹線</a:t>
            </a:r>
            <a:r>
              <a:rPr lang="en-US" altLang="ja-JP" sz="2400" dirty="0"/>
              <a:t>(</a:t>
            </a:r>
            <a:r>
              <a:rPr lang="ja-JP" altLang="en-US" sz="2400" dirty="0"/>
              <a:t>しんかんせん</a:t>
            </a:r>
            <a:r>
              <a:rPr lang="en-US" altLang="ja-JP" sz="2400" dirty="0"/>
              <a:t>)</a:t>
            </a:r>
            <a:r>
              <a:rPr lang="ja-JP" altLang="en-US" sz="2400" dirty="0"/>
              <a:t>で何時間ぐらいかかりますか。</a:t>
            </a:r>
            <a:endParaRPr lang="en-US" altLang="ja-JP" sz="2400" dirty="0"/>
          </a:p>
          <a:p>
            <a:endParaRPr lang="en-US" dirty="0"/>
          </a:p>
        </p:txBody>
      </p:sp>
      <p:sp>
        <p:nvSpPr>
          <p:cNvPr id="4" name="TextBox 3"/>
          <p:cNvSpPr txBox="1"/>
          <p:nvPr/>
        </p:nvSpPr>
        <p:spPr>
          <a:xfrm>
            <a:off x="762000" y="4191000"/>
            <a:ext cx="4256694" cy="369332"/>
          </a:xfrm>
          <a:prstGeom prst="rect">
            <a:avLst/>
          </a:prstGeom>
          <a:noFill/>
        </p:spPr>
        <p:txBody>
          <a:bodyPr wrap="none" rtlCol="0">
            <a:spAutoFit/>
          </a:bodyPr>
          <a:lstStyle/>
          <a:p>
            <a:r>
              <a:rPr kumimoji="1" lang="ja-JP" altLang="en-US" dirty="0" smtClean="0">
                <a:solidFill>
                  <a:srgbClr val="0000FF"/>
                </a:solidFill>
                <a:latin typeface="ＭＳ Ｐゴシック"/>
                <a:ea typeface="ＭＳ Ｐゴシック"/>
                <a:cs typeface="ＭＳ Ｐゴシック"/>
              </a:rPr>
              <a:t>奈良（なら）の法隆寺（</a:t>
            </a:r>
            <a:r>
              <a:rPr lang="ja-JP" altLang="en-US" dirty="0" smtClean="0">
                <a:solidFill>
                  <a:srgbClr val="0000FF"/>
                </a:solidFill>
                <a:latin typeface="ＭＳ Ｐゴシック"/>
                <a:ea typeface="ＭＳ Ｐゴシック"/>
                <a:cs typeface="ＭＳ Ｐゴシック"/>
              </a:rPr>
              <a:t>ほうりゅうじ）、</a:t>
            </a:r>
            <a:r>
              <a:rPr lang="en-US" altLang="ja-JP" dirty="0" smtClean="0">
                <a:solidFill>
                  <a:srgbClr val="0000FF"/>
                </a:solidFill>
                <a:latin typeface="ＭＳ Ｐゴシック"/>
                <a:ea typeface="ＭＳ Ｐゴシック"/>
                <a:cs typeface="ＭＳ Ｐゴシック"/>
              </a:rPr>
              <a:t>670</a:t>
            </a:r>
            <a:r>
              <a:rPr lang="ja-JP" altLang="en-US" dirty="0" smtClean="0">
                <a:solidFill>
                  <a:srgbClr val="0000FF"/>
                </a:solidFill>
                <a:latin typeface="ＭＳ Ｐゴシック"/>
                <a:ea typeface="ＭＳ Ｐゴシック"/>
                <a:cs typeface="ＭＳ Ｐゴシック"/>
              </a:rPr>
              <a:t>年</a:t>
            </a:r>
            <a:endParaRPr kumimoji="1" lang="ja-JP" altLang="en-US" dirty="0">
              <a:solidFill>
                <a:srgbClr val="0000FF"/>
              </a:solidFill>
              <a:latin typeface="ＭＳ Ｐゴシック"/>
              <a:ea typeface="ＭＳ Ｐゴシック"/>
              <a:cs typeface="ＭＳ Ｐゴシック"/>
            </a:endParaRPr>
          </a:p>
        </p:txBody>
      </p:sp>
      <p:sp>
        <p:nvSpPr>
          <p:cNvPr id="5" name="TextBox 4"/>
          <p:cNvSpPr txBox="1"/>
          <p:nvPr/>
        </p:nvSpPr>
        <p:spPr>
          <a:xfrm>
            <a:off x="762000" y="5029200"/>
            <a:ext cx="3382957" cy="369332"/>
          </a:xfrm>
          <a:prstGeom prst="rect">
            <a:avLst/>
          </a:prstGeom>
          <a:noFill/>
        </p:spPr>
        <p:txBody>
          <a:bodyPr wrap="none" rtlCol="0">
            <a:spAutoFit/>
          </a:bodyPr>
          <a:lstStyle/>
          <a:p>
            <a:r>
              <a:rPr kumimoji="1" lang="ja-JP" altLang="en-US" dirty="0" smtClean="0">
                <a:solidFill>
                  <a:srgbClr val="0000FF"/>
                </a:solidFill>
                <a:latin typeface="ＭＳ Ｐゴシック"/>
                <a:ea typeface="ＭＳ Ｐゴシック"/>
                <a:cs typeface="ＭＳ Ｐゴシック"/>
              </a:rPr>
              <a:t>１８５２年にペリーが日本に来た。</a:t>
            </a:r>
            <a:endParaRPr kumimoji="1" lang="ja-JP" altLang="en-US" dirty="0">
              <a:solidFill>
                <a:srgbClr val="0000FF"/>
              </a:solidFill>
              <a:latin typeface="ＭＳ Ｐゴシック"/>
              <a:ea typeface="ＭＳ Ｐゴシック"/>
              <a:cs typeface="ＭＳ Ｐゴシック"/>
            </a:endParaRPr>
          </a:p>
        </p:txBody>
      </p:sp>
      <p:sp>
        <p:nvSpPr>
          <p:cNvPr id="6" name="TextBox 5"/>
          <p:cNvSpPr txBox="1"/>
          <p:nvPr/>
        </p:nvSpPr>
        <p:spPr>
          <a:xfrm>
            <a:off x="762000" y="6324600"/>
            <a:ext cx="4429819" cy="369332"/>
          </a:xfrm>
          <a:prstGeom prst="rect">
            <a:avLst/>
          </a:prstGeom>
          <a:noFill/>
        </p:spPr>
        <p:txBody>
          <a:bodyPr wrap="none" rtlCol="0">
            <a:spAutoFit/>
          </a:bodyPr>
          <a:lstStyle/>
          <a:p>
            <a:r>
              <a:rPr kumimoji="1" lang="ja-JP" altLang="en-US" dirty="0" smtClean="0">
                <a:solidFill>
                  <a:srgbClr val="0000FF"/>
                </a:solidFill>
                <a:latin typeface="ＭＳ Ｐゴシック"/>
                <a:ea typeface="ＭＳ Ｐゴシック"/>
                <a:cs typeface="ＭＳ Ｐゴシック"/>
              </a:rPr>
              <a:t>一番はやい「のぞみ」に乗ったら、１時間半。</a:t>
            </a:r>
            <a:endParaRPr kumimoji="1" lang="ja-JP" altLang="en-US" dirty="0">
              <a:solidFill>
                <a:srgbClr val="0000FF"/>
              </a:solidFill>
              <a:latin typeface="ＭＳ Ｐゴシック"/>
              <a:ea typeface="ＭＳ Ｐゴシック"/>
              <a:cs typeface="ＭＳ Ｐゴシック"/>
            </a:endParaRPr>
          </a:p>
        </p:txBody>
      </p:sp>
    </p:spTree>
    <p:extLst>
      <p:ext uri="{BB962C8B-B14F-4D97-AF65-F5344CB8AC3E}">
        <p14:creationId xmlns="" xmlns:p14="http://schemas.microsoft.com/office/powerpoint/2010/main" val="157017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P188 Activity3</a:t>
            </a:r>
            <a:endParaRPr lang="en-US" dirty="0"/>
          </a:p>
        </p:txBody>
      </p:sp>
      <p:sp>
        <p:nvSpPr>
          <p:cNvPr id="3" name="Content Placeholder 2"/>
          <p:cNvSpPr>
            <a:spLocks noGrp="1"/>
          </p:cNvSpPr>
          <p:nvPr>
            <p:ph sz="quarter" idx="1"/>
          </p:nvPr>
        </p:nvSpPr>
        <p:spPr/>
        <p:txBody>
          <a:bodyPr>
            <a:normAutofit/>
          </a:bodyPr>
          <a:lstStyle/>
          <a:p>
            <a:r>
              <a:rPr lang="en-US" sz="1600" dirty="0" smtClean="0"/>
              <a:t>Think of four interesting facts that you know about Japan and create a quiz. Then quiz your classmates to find out if they know the answers. Write the name of each classmates under </a:t>
            </a:r>
            <a:r>
              <a:rPr lang="ja-JP" altLang="en-US" sz="1600" dirty="0" smtClean="0"/>
              <a:t>知っている人</a:t>
            </a:r>
            <a:r>
              <a:rPr lang="en-US" altLang="ja-JP" sz="1600" dirty="0" smtClean="0"/>
              <a:t> or </a:t>
            </a:r>
            <a:r>
              <a:rPr lang="ja-JP" altLang="en-US" sz="1600" dirty="0" smtClean="0"/>
              <a:t>知らない人</a:t>
            </a:r>
            <a:r>
              <a:rPr lang="en-US" altLang="ja-JP" sz="1600" dirty="0" smtClean="0"/>
              <a:t>, depending on whether they know. Write the answers if you find them. Use casual speech. The first three quiz questions are provided for you as practice.</a:t>
            </a:r>
            <a:endParaRPr lang="en-US" sz="1600" dirty="0"/>
          </a:p>
        </p:txBody>
      </p:sp>
      <p:pic>
        <p:nvPicPr>
          <p:cNvPr id="2050" name="Picture 2"/>
          <p:cNvPicPr>
            <a:picLocks noChangeAspect="1" noChangeArrowheads="1"/>
          </p:cNvPicPr>
          <p:nvPr/>
        </p:nvPicPr>
        <p:blipFill>
          <a:blip r:embed="rId2" cstate="print"/>
          <a:srcRect/>
          <a:stretch>
            <a:fillRect/>
          </a:stretch>
        </p:blipFill>
        <p:spPr bwMode="auto">
          <a:xfrm>
            <a:off x="1430115" y="2286000"/>
            <a:ext cx="4894485" cy="4385570"/>
          </a:xfrm>
          <a:prstGeom prst="rect">
            <a:avLst/>
          </a:prstGeom>
          <a:noFill/>
          <a:ln w="9525">
            <a:noFill/>
            <a:miter lim="800000"/>
            <a:headEnd/>
            <a:tailEnd/>
          </a:ln>
        </p:spPr>
      </p:pic>
    </p:spTree>
    <p:extLst>
      <p:ext uri="{BB962C8B-B14F-4D97-AF65-F5344CB8AC3E}">
        <p14:creationId xmlns="" xmlns:p14="http://schemas.microsoft.com/office/powerpoint/2010/main" val="6437698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t>文法２</a:t>
            </a:r>
            <a:endParaRPr lang="en-US" dirty="0"/>
          </a:p>
        </p:txBody>
      </p:sp>
      <p:sp>
        <p:nvSpPr>
          <p:cNvPr id="5" name="Text Placeholder 4"/>
          <p:cNvSpPr>
            <a:spLocks noGrp="1"/>
          </p:cNvSpPr>
          <p:nvPr>
            <p:ph type="body" idx="1"/>
          </p:nvPr>
        </p:nvSpPr>
        <p:spPr/>
        <p:txBody>
          <a:bodyPr/>
          <a:lstStyle/>
          <a:p>
            <a:pPr marL="342900" indent="-342900"/>
            <a:r>
              <a:rPr lang="en-US" dirty="0" smtClean="0"/>
              <a:t>Expressing movement away from or toward the speaker through space using </a:t>
            </a:r>
            <a:r>
              <a:rPr lang="en-US" altLang="ja-JP" dirty="0" smtClean="0"/>
              <a:t>〜</a:t>
            </a:r>
            <a:r>
              <a:rPr lang="ja-JP" altLang="en-US" dirty="0" smtClean="0"/>
              <a:t>ていく</a:t>
            </a:r>
            <a:r>
              <a:rPr lang="en-US" altLang="ja-JP" dirty="0" smtClean="0"/>
              <a:t> and 〜</a:t>
            </a:r>
            <a:r>
              <a:rPr lang="ja-JP" altLang="en-US" dirty="0" smtClean="0"/>
              <a:t>てくる</a:t>
            </a:r>
            <a:endParaRPr lang="en-US"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81200" y="457200"/>
            <a:ext cx="5257800" cy="838200"/>
          </a:xfrm>
          <a:solidFill>
            <a:srgbClr val="FFFF00"/>
          </a:solidFill>
          <a:ln>
            <a:solidFill>
              <a:schemeClr val="tx1"/>
            </a:solidFill>
            <a:miter lim="800000"/>
            <a:headEnd/>
            <a:tailEnd/>
          </a:ln>
        </p:spPr>
        <p:txBody>
          <a:bodyPr/>
          <a:lstStyle/>
          <a:p>
            <a:pPr eaLnBrk="1" hangingPunct="1"/>
            <a:r>
              <a:rPr lang="ja-JP" altLang="en-US" smtClean="0"/>
              <a:t>行く</a:t>
            </a:r>
            <a:r>
              <a:rPr lang="en-US" altLang="ja-JP" dirty="0" smtClean="0"/>
              <a:t> </a:t>
            </a:r>
            <a:r>
              <a:rPr lang="en-US" altLang="ja-JP" dirty="0" err="1" smtClean="0"/>
              <a:t>vs</a:t>
            </a:r>
            <a:r>
              <a:rPr lang="en-US" altLang="ja-JP" dirty="0" smtClean="0"/>
              <a:t> </a:t>
            </a:r>
            <a:r>
              <a:rPr lang="ja-JP" altLang="en-US" smtClean="0"/>
              <a:t>来る</a:t>
            </a:r>
          </a:p>
        </p:txBody>
      </p:sp>
      <p:sp>
        <p:nvSpPr>
          <p:cNvPr id="7171" name="Rectangle 3"/>
          <p:cNvSpPr>
            <a:spLocks noGrp="1" noChangeArrowheads="1"/>
          </p:cNvSpPr>
          <p:nvPr>
            <p:ph type="body" idx="1"/>
          </p:nvPr>
        </p:nvSpPr>
        <p:spPr>
          <a:xfrm>
            <a:off x="1447800" y="4267200"/>
            <a:ext cx="7339013" cy="1828800"/>
          </a:xfrm>
          <a:solidFill>
            <a:srgbClr val="CCFFFF"/>
          </a:solidFill>
          <a:ln>
            <a:solidFill>
              <a:schemeClr val="tx1"/>
            </a:solidFill>
            <a:miter lim="800000"/>
            <a:headEnd/>
            <a:tailEnd/>
          </a:ln>
        </p:spPr>
        <p:txBody>
          <a:bodyPr/>
          <a:lstStyle/>
          <a:p>
            <a:pPr eaLnBrk="1" hangingPunct="1"/>
            <a:r>
              <a:rPr lang="ja-JP" altLang="en-US" smtClean="0"/>
              <a:t>私は９時に学校に来た。</a:t>
            </a:r>
          </a:p>
          <a:p>
            <a:pPr eaLnBrk="1" hangingPunct="1"/>
            <a:r>
              <a:rPr lang="ja-JP" altLang="en-US" smtClean="0"/>
              <a:t>私は毎日体育館</a:t>
            </a:r>
            <a:r>
              <a:rPr lang="en-US" altLang="ja-JP" smtClean="0"/>
              <a:t>(</a:t>
            </a:r>
            <a:r>
              <a:rPr lang="ja-JP" altLang="en-US" smtClean="0"/>
              <a:t>たいいくかん</a:t>
            </a:r>
            <a:r>
              <a:rPr lang="en-US" altLang="ja-JP" smtClean="0"/>
              <a:t>)</a:t>
            </a:r>
            <a:r>
              <a:rPr lang="ja-JP" altLang="en-US" smtClean="0"/>
              <a:t>に行く。</a:t>
            </a:r>
          </a:p>
          <a:p>
            <a:pPr eaLnBrk="1" hangingPunct="1"/>
            <a:r>
              <a:rPr lang="ja-JP" altLang="en-US" smtClean="0"/>
              <a:t>「今、行くよ</a:t>
            </a:r>
            <a:r>
              <a:rPr lang="en-US" altLang="ja-JP" smtClean="0"/>
              <a:t>〜</a:t>
            </a:r>
            <a:r>
              <a:rPr lang="ja-JP" altLang="en-US" smtClean="0"/>
              <a:t>」</a:t>
            </a:r>
          </a:p>
        </p:txBody>
      </p:sp>
      <p:sp>
        <p:nvSpPr>
          <p:cNvPr id="7173" name="Rectangle 5"/>
          <p:cNvSpPr>
            <a:spLocks noChangeArrowheads="1"/>
          </p:cNvSpPr>
          <p:nvPr/>
        </p:nvSpPr>
        <p:spPr bwMode="auto">
          <a:xfrm>
            <a:off x="762000" y="3276600"/>
            <a:ext cx="1944688" cy="466725"/>
          </a:xfrm>
          <a:prstGeom prst="rect">
            <a:avLst/>
          </a:prstGeom>
          <a:solidFill>
            <a:srgbClr val="FF99CC"/>
          </a:solidFill>
          <a:ln w="9525">
            <a:solidFill>
              <a:schemeClr val="tx1"/>
            </a:solidFill>
            <a:miter lim="800000"/>
            <a:headEnd/>
            <a:tailEnd/>
          </a:ln>
        </p:spPr>
        <p:txBody>
          <a:bodyPr wrap="none">
            <a:spAutoFit/>
          </a:bodyPr>
          <a:lstStyle/>
          <a:p>
            <a:r>
              <a:rPr lang="ja-JP" altLang="en-US"/>
              <a:t>ーーー＞来る</a:t>
            </a:r>
          </a:p>
        </p:txBody>
      </p:sp>
      <p:sp>
        <p:nvSpPr>
          <p:cNvPr id="7174" name="Rectangle 6"/>
          <p:cNvSpPr>
            <a:spLocks noChangeArrowheads="1"/>
          </p:cNvSpPr>
          <p:nvPr/>
        </p:nvSpPr>
        <p:spPr bwMode="auto">
          <a:xfrm>
            <a:off x="4876800" y="3276600"/>
            <a:ext cx="1862138" cy="466725"/>
          </a:xfrm>
          <a:prstGeom prst="rect">
            <a:avLst/>
          </a:prstGeom>
          <a:solidFill>
            <a:srgbClr val="FF99CC"/>
          </a:solidFill>
          <a:ln w="9525">
            <a:solidFill>
              <a:schemeClr val="tx1"/>
            </a:solidFill>
            <a:miter lim="800000"/>
            <a:headEnd/>
            <a:tailEnd/>
          </a:ln>
        </p:spPr>
        <p:txBody>
          <a:bodyPr wrap="none">
            <a:spAutoFit/>
          </a:bodyPr>
          <a:lstStyle/>
          <a:p>
            <a:r>
              <a:rPr lang="ja-JP" altLang="en-US"/>
              <a:t>ーーー＞行く</a:t>
            </a:r>
          </a:p>
        </p:txBody>
      </p:sp>
      <p:sp>
        <p:nvSpPr>
          <p:cNvPr id="15366" name="Rectangle 7"/>
          <p:cNvSpPr>
            <a:spLocks noChangeArrowheads="1"/>
          </p:cNvSpPr>
          <p:nvPr/>
        </p:nvSpPr>
        <p:spPr bwMode="auto">
          <a:xfrm>
            <a:off x="3657600" y="2133600"/>
            <a:ext cx="762000" cy="914400"/>
          </a:xfrm>
          <a:prstGeom prst="rect">
            <a:avLst/>
          </a:prstGeom>
          <a:solidFill>
            <a:srgbClr val="FFFF99"/>
          </a:solidFill>
          <a:ln w="9525">
            <a:solidFill>
              <a:schemeClr val="tx1"/>
            </a:solidFill>
            <a:miter lim="800000"/>
            <a:headEnd/>
            <a:tailEnd/>
          </a:ln>
        </p:spPr>
        <p:txBody>
          <a:bodyPr wrap="none" anchor="ctr"/>
          <a:lstStyle/>
          <a:p>
            <a:pPr algn="ctr"/>
            <a:r>
              <a:rPr lang="ja-JP" altLang="en-US" sz="2000"/>
              <a:t>ばしょ</a:t>
            </a:r>
          </a:p>
        </p:txBody>
      </p:sp>
      <p:sp>
        <p:nvSpPr>
          <p:cNvPr id="15367" name="Rectangle 8"/>
          <p:cNvSpPr>
            <a:spLocks noChangeArrowheads="1"/>
          </p:cNvSpPr>
          <p:nvPr/>
        </p:nvSpPr>
        <p:spPr bwMode="auto">
          <a:xfrm>
            <a:off x="7543800" y="2209800"/>
            <a:ext cx="762000" cy="914400"/>
          </a:xfrm>
          <a:prstGeom prst="rect">
            <a:avLst/>
          </a:prstGeom>
          <a:solidFill>
            <a:srgbClr val="FFFF99"/>
          </a:solidFill>
          <a:ln w="9525">
            <a:solidFill>
              <a:schemeClr val="tx1"/>
            </a:solidFill>
            <a:miter lim="800000"/>
            <a:headEnd/>
            <a:tailEnd/>
          </a:ln>
        </p:spPr>
        <p:txBody>
          <a:bodyPr wrap="none" anchor="ctr"/>
          <a:lstStyle/>
          <a:p>
            <a:pPr algn="ctr"/>
            <a:r>
              <a:rPr lang="ja-JP" altLang="en-US" sz="2000"/>
              <a:t>ばしょ</a:t>
            </a:r>
          </a:p>
        </p:txBody>
      </p:sp>
      <p:pic>
        <p:nvPicPr>
          <p:cNvPr id="7177" name="Picture 9" descr="L09_Page_20"/>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052" t="24174" r="63930" b="48943"/>
          <a:stretch>
            <a:fillRect/>
          </a:stretch>
        </p:blipFill>
        <p:spPr bwMode="auto">
          <a:xfrm>
            <a:off x="3505200" y="1828800"/>
            <a:ext cx="1066800" cy="1447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177"/>
                                        </p:tgtEl>
                                        <p:attrNameLst>
                                          <p:attrName>style.visibility</p:attrName>
                                        </p:attrNameLst>
                                      </p:cBhvr>
                                      <p:to>
                                        <p:strVal val="visible"/>
                                      </p:to>
                                    </p:set>
                                    <p:anim calcmode="lin" valueType="num">
                                      <p:cBhvr additive="base">
                                        <p:cTn id="7" dur="500" fill="hold"/>
                                        <p:tgtEl>
                                          <p:spTgt spid="7177"/>
                                        </p:tgtEl>
                                        <p:attrNameLst>
                                          <p:attrName>ppt_x</p:attrName>
                                        </p:attrNameLst>
                                      </p:cBhvr>
                                      <p:tavLst>
                                        <p:tav tm="0">
                                          <p:val>
                                            <p:strVal val="0-#ppt_w/2"/>
                                          </p:val>
                                        </p:tav>
                                        <p:tav tm="100000">
                                          <p:val>
                                            <p:strVal val="#ppt_x"/>
                                          </p:val>
                                        </p:tav>
                                      </p:tavLst>
                                    </p:anim>
                                    <p:anim calcmode="lin" valueType="num">
                                      <p:cBhvr additive="base">
                                        <p:cTn id="8" dur="500" fill="hold"/>
                                        <p:tgtEl>
                                          <p:spTgt spid="717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3"/>
                                        </p:tgtEl>
                                        <p:attrNameLst>
                                          <p:attrName>style.visibility</p:attrName>
                                        </p:attrNameLst>
                                      </p:cBhvr>
                                      <p:to>
                                        <p:strVal val="visible"/>
                                      </p:to>
                                    </p:set>
                                    <p:anim calcmode="lin" valueType="num">
                                      <p:cBhvr additive="base">
                                        <p:cTn id="13" dur="500" fill="hold"/>
                                        <p:tgtEl>
                                          <p:spTgt spid="7173"/>
                                        </p:tgtEl>
                                        <p:attrNameLst>
                                          <p:attrName>ppt_x</p:attrName>
                                        </p:attrNameLst>
                                      </p:cBhvr>
                                      <p:tavLst>
                                        <p:tav tm="0">
                                          <p:val>
                                            <p:strVal val="0-#ppt_w/2"/>
                                          </p:val>
                                        </p:tav>
                                        <p:tav tm="100000">
                                          <p:val>
                                            <p:strVal val="#ppt_x"/>
                                          </p:val>
                                        </p:tav>
                                      </p:tavLst>
                                    </p:anim>
                                    <p:anim calcmode="lin" valueType="num">
                                      <p:cBhvr additive="base">
                                        <p:cTn id="14" dur="500" fill="hold"/>
                                        <p:tgtEl>
                                          <p:spTgt spid="717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63" presetClass="path" presetSubtype="0" accel="50000" decel="50000" fill="hold" nodeType="clickEffect">
                                  <p:stCondLst>
                                    <p:cond delay="0"/>
                                  </p:stCondLst>
                                  <p:childTnLst>
                                    <p:animMotion origin="layout" path="M 0.17639 0.00185 L 0.42639 0.00185 " pathEditMode="relative" rAng="0" ptsTypes="AA">
                                      <p:cBhvr>
                                        <p:cTn id="18" dur="1000" fill="hold"/>
                                        <p:tgtEl>
                                          <p:spTgt spid="7177"/>
                                        </p:tgtEl>
                                        <p:attrNameLst>
                                          <p:attrName>ppt_x</p:attrName>
                                          <p:attrName>ppt_y</p:attrName>
                                        </p:attrNameLst>
                                      </p:cBhvr>
                                      <p:rCtr x="12500" y="0"/>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174"/>
                                        </p:tgtEl>
                                        <p:attrNameLst>
                                          <p:attrName>style.visibility</p:attrName>
                                        </p:attrNameLst>
                                      </p:cBhvr>
                                      <p:to>
                                        <p:strVal val="visible"/>
                                      </p:to>
                                    </p:set>
                                    <p:anim calcmode="lin" valueType="num">
                                      <p:cBhvr additive="base">
                                        <p:cTn id="23" dur="500" fill="hold"/>
                                        <p:tgtEl>
                                          <p:spTgt spid="7174"/>
                                        </p:tgtEl>
                                        <p:attrNameLst>
                                          <p:attrName>ppt_x</p:attrName>
                                        </p:attrNameLst>
                                      </p:cBhvr>
                                      <p:tavLst>
                                        <p:tav tm="0">
                                          <p:val>
                                            <p:strVal val="0-#ppt_w/2"/>
                                          </p:val>
                                        </p:tav>
                                        <p:tav tm="100000">
                                          <p:val>
                                            <p:strVal val="#ppt_x"/>
                                          </p:val>
                                        </p:tav>
                                      </p:tavLst>
                                    </p:anim>
                                    <p:anim calcmode="lin" valueType="num">
                                      <p:cBhvr additive="base">
                                        <p:cTn id="24" dur="500" fill="hold"/>
                                        <p:tgtEl>
                                          <p:spTgt spid="717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7171">
                                            <p:bg/>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7171">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7171">
                                            <p:txEl>
                                              <p:pRg st="1" end="1"/>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71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nimBg="1" autoUpdateAnimBg="0"/>
      <p:bldP spid="7173" grpId="0" animBg="1" autoUpdateAnimBg="0"/>
      <p:bldP spid="7174"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09800" y="0"/>
            <a:ext cx="4572000" cy="838200"/>
          </a:xfrm>
          <a:solidFill>
            <a:srgbClr val="FFFF00"/>
          </a:solidFill>
          <a:ln>
            <a:solidFill>
              <a:schemeClr val="tx1"/>
            </a:solidFill>
            <a:miter lim="800000"/>
            <a:headEnd/>
            <a:tailEnd/>
          </a:ln>
        </p:spPr>
        <p:txBody>
          <a:bodyPr/>
          <a:lstStyle/>
          <a:p>
            <a:pPr eaLnBrk="1" hangingPunct="1"/>
            <a:r>
              <a:rPr lang="en-US" altLang="ja-JP" smtClean="0"/>
              <a:t>V</a:t>
            </a:r>
            <a:r>
              <a:rPr lang="ja-JP" altLang="en-US" smtClean="0"/>
              <a:t>て行く</a:t>
            </a:r>
          </a:p>
        </p:txBody>
      </p:sp>
      <p:sp>
        <p:nvSpPr>
          <p:cNvPr id="8195" name="Rectangle 3"/>
          <p:cNvSpPr>
            <a:spLocks noGrp="1" noChangeArrowheads="1"/>
          </p:cNvSpPr>
          <p:nvPr>
            <p:ph type="body" idx="1"/>
          </p:nvPr>
        </p:nvSpPr>
        <p:spPr>
          <a:xfrm>
            <a:off x="1143000" y="990600"/>
            <a:ext cx="6858000" cy="1676400"/>
          </a:xfrm>
          <a:solidFill>
            <a:srgbClr val="CCFFFF"/>
          </a:solidFill>
        </p:spPr>
        <p:txBody>
          <a:bodyPr/>
          <a:lstStyle/>
          <a:p>
            <a:pPr eaLnBrk="1" hangingPunct="1">
              <a:lnSpc>
                <a:spcPct val="90000"/>
              </a:lnSpc>
            </a:pPr>
            <a:endParaRPr lang="en-US" altLang="ja-JP" smtClean="0"/>
          </a:p>
          <a:p>
            <a:pPr eaLnBrk="1" hangingPunct="1">
              <a:lnSpc>
                <a:spcPct val="90000"/>
              </a:lnSpc>
            </a:pPr>
            <a:r>
              <a:rPr lang="ja-JP" altLang="en-US" smtClean="0"/>
              <a:t>朝ごはんを食べて行きましょう。</a:t>
            </a:r>
          </a:p>
          <a:p>
            <a:pPr eaLnBrk="1" hangingPunct="1">
              <a:lnSpc>
                <a:spcPct val="90000"/>
              </a:lnSpc>
            </a:pPr>
            <a:r>
              <a:rPr lang="en-US" altLang="ja-JP" smtClean="0"/>
              <a:t>Let’s eat breakfast and go.</a:t>
            </a:r>
          </a:p>
        </p:txBody>
      </p:sp>
      <p:sp>
        <p:nvSpPr>
          <p:cNvPr id="8196" name="Rectangle 4"/>
          <p:cNvSpPr>
            <a:spLocks noChangeArrowheads="1"/>
          </p:cNvSpPr>
          <p:nvPr/>
        </p:nvSpPr>
        <p:spPr bwMode="auto">
          <a:xfrm>
            <a:off x="1371600" y="1066800"/>
            <a:ext cx="65039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ja-JP">
                <a:solidFill>
                  <a:srgbClr val="FC0308"/>
                </a:solidFill>
              </a:rPr>
              <a:t>The speaker does something and goes/leaves.</a:t>
            </a:r>
          </a:p>
        </p:txBody>
      </p:sp>
      <p:pic>
        <p:nvPicPr>
          <p:cNvPr id="16389" name="Picture 6" descr="L03_Page_15"/>
          <p:cNvPicPr>
            <a:picLocks noChangeAspect="1" noChangeArrowheads="1"/>
          </p:cNvPicPr>
          <p:nvPr/>
        </p:nvPicPr>
        <p:blipFill>
          <a:blip r:embed="rId2" cstate="print">
            <a:extLst>
              <a:ext uri="{28A0092B-C50C-407E-A947-70E740481C1C}">
                <a14:useLocalDpi xmlns:a14="http://schemas.microsoft.com/office/drawing/2010/main" xmlns="" val="0"/>
              </a:ext>
            </a:extLst>
          </a:blip>
          <a:srcRect l="19829" t="26955" r="47095" b="9912"/>
          <a:stretch>
            <a:fillRect/>
          </a:stretch>
        </p:blipFill>
        <p:spPr bwMode="auto">
          <a:xfrm>
            <a:off x="1524000" y="3429000"/>
            <a:ext cx="1524000" cy="20558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8200" name="Line 8"/>
          <p:cNvSpPr>
            <a:spLocks noChangeShapeType="1"/>
          </p:cNvSpPr>
          <p:nvPr/>
        </p:nvSpPr>
        <p:spPr bwMode="auto">
          <a:xfrm>
            <a:off x="3276600" y="4495800"/>
            <a:ext cx="1371600" cy="0"/>
          </a:xfrm>
          <a:prstGeom prst="line">
            <a:avLst/>
          </a:prstGeom>
          <a:noFill/>
          <a:ln w="57150">
            <a:solidFill>
              <a:srgbClr val="FF0000"/>
            </a:solidFill>
            <a:round/>
            <a:headEnd/>
            <a:tailEnd type="arrow" w="med" len="med"/>
          </a:ln>
          <a:extLst>
            <a:ext uri="{909E8E84-426E-40DD-AFC4-6F175D3DCCD1}">
              <a14:hiddenFill xmlns:a14="http://schemas.microsoft.com/office/drawing/2010/main" xmlns="">
                <a:noFill/>
              </a14:hiddenFill>
            </a:ext>
          </a:extLst>
        </p:spPr>
        <p:txBody>
          <a:bodyPr wrap="none" anchor="ctr"/>
          <a:lstStyle/>
          <a:p>
            <a:endParaRPr lang="en-US"/>
          </a:p>
        </p:txBody>
      </p:sp>
      <p:pic>
        <p:nvPicPr>
          <p:cNvPr id="16391" name="Picture 9" descr="E:\L03_Page_1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20700" t="20712" r="19868" b="21680"/>
          <a:stretch>
            <a:fillRect/>
          </a:stretch>
        </p:blipFill>
        <p:spPr bwMode="auto">
          <a:xfrm>
            <a:off x="5357813" y="2928938"/>
            <a:ext cx="3500437" cy="2398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7" descr="L04_Page_26"/>
          <p:cNvPicPr>
            <a:picLocks noChangeAspect="1" noChangeArrowheads="1"/>
          </p:cNvPicPr>
          <p:nvPr/>
        </p:nvPicPr>
        <p:blipFill>
          <a:blip r:embed="rId4" cstate="print">
            <a:extLst>
              <a:ext uri="{28A0092B-C50C-407E-A947-70E740481C1C}">
                <a14:useLocalDpi xmlns:a14="http://schemas.microsoft.com/office/drawing/2010/main" xmlns="" val="0"/>
              </a:ext>
            </a:extLst>
          </a:blip>
          <a:srcRect l="24100" t="14819" r="57039" b="16301"/>
          <a:stretch>
            <a:fillRect/>
          </a:stretch>
        </p:blipFill>
        <p:spPr bwMode="auto">
          <a:xfrm>
            <a:off x="5105400" y="2819400"/>
            <a:ext cx="1254125" cy="323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bg/>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nimBg="1"/>
      <p:bldP spid="8196" grpId="0"/>
      <p:bldP spid="820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09800" y="0"/>
            <a:ext cx="4572000" cy="838200"/>
          </a:xfrm>
          <a:solidFill>
            <a:srgbClr val="FFFF00"/>
          </a:solidFill>
          <a:ln>
            <a:solidFill>
              <a:schemeClr val="tx1"/>
            </a:solidFill>
            <a:miter lim="800000"/>
            <a:headEnd/>
            <a:tailEnd/>
          </a:ln>
        </p:spPr>
        <p:txBody>
          <a:bodyPr/>
          <a:lstStyle/>
          <a:p>
            <a:pPr eaLnBrk="1" hangingPunct="1"/>
            <a:r>
              <a:rPr lang="en-US" altLang="ja-JP" smtClean="0"/>
              <a:t>V</a:t>
            </a:r>
            <a:r>
              <a:rPr lang="ja-JP" altLang="en-US" smtClean="0"/>
              <a:t>て来る</a:t>
            </a:r>
          </a:p>
        </p:txBody>
      </p:sp>
      <p:sp>
        <p:nvSpPr>
          <p:cNvPr id="16387" name="Rectangle 3"/>
          <p:cNvSpPr>
            <a:spLocks noGrp="1" noChangeArrowheads="1"/>
          </p:cNvSpPr>
          <p:nvPr>
            <p:ph type="body" idx="1"/>
          </p:nvPr>
        </p:nvSpPr>
        <p:spPr>
          <a:xfrm>
            <a:off x="1066800" y="990600"/>
            <a:ext cx="6934200" cy="2057400"/>
          </a:xfrm>
          <a:solidFill>
            <a:srgbClr val="CCFFFF"/>
          </a:solidFill>
        </p:spPr>
        <p:txBody>
          <a:bodyPr/>
          <a:lstStyle/>
          <a:p>
            <a:pPr eaLnBrk="1" hangingPunct="1">
              <a:lnSpc>
                <a:spcPct val="90000"/>
              </a:lnSpc>
            </a:pPr>
            <a:endParaRPr lang="en-US" altLang="ja-JP" sz="2800" smtClean="0"/>
          </a:p>
          <a:p>
            <a:pPr eaLnBrk="1" hangingPunct="1">
              <a:lnSpc>
                <a:spcPct val="90000"/>
              </a:lnSpc>
            </a:pPr>
            <a:endParaRPr lang="en-US" altLang="ja-JP" sz="2800" smtClean="0"/>
          </a:p>
          <a:p>
            <a:pPr eaLnBrk="1" hangingPunct="1">
              <a:lnSpc>
                <a:spcPct val="90000"/>
              </a:lnSpc>
            </a:pPr>
            <a:r>
              <a:rPr lang="ja-JP" altLang="en-US" sz="2800" smtClean="0"/>
              <a:t>ビールを買って来ました。</a:t>
            </a:r>
          </a:p>
          <a:p>
            <a:pPr eaLnBrk="1" hangingPunct="1">
              <a:lnSpc>
                <a:spcPct val="90000"/>
              </a:lnSpc>
            </a:pPr>
            <a:r>
              <a:rPr lang="en-US" altLang="ja-JP" sz="2800" smtClean="0"/>
              <a:t>I bought beer and came.</a:t>
            </a:r>
          </a:p>
        </p:txBody>
      </p:sp>
      <p:sp>
        <p:nvSpPr>
          <p:cNvPr id="16388" name="Rectangle 4"/>
          <p:cNvSpPr>
            <a:spLocks noChangeArrowheads="1"/>
          </p:cNvSpPr>
          <p:nvPr/>
        </p:nvSpPr>
        <p:spPr bwMode="auto">
          <a:xfrm>
            <a:off x="1371600" y="1066800"/>
            <a:ext cx="6453188"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ja-JP">
                <a:solidFill>
                  <a:srgbClr val="FC0308"/>
                </a:solidFill>
              </a:rPr>
              <a:t>Someone does something and comes towards</a:t>
            </a:r>
          </a:p>
          <a:p>
            <a:r>
              <a:rPr lang="en-US" altLang="ja-JP">
                <a:solidFill>
                  <a:srgbClr val="FC0308"/>
                </a:solidFill>
              </a:rPr>
              <a:t>the speaker.</a:t>
            </a:r>
          </a:p>
        </p:txBody>
      </p:sp>
      <p:sp>
        <p:nvSpPr>
          <p:cNvPr id="16391" name="Line 7"/>
          <p:cNvSpPr>
            <a:spLocks noChangeShapeType="1"/>
          </p:cNvSpPr>
          <p:nvPr/>
        </p:nvSpPr>
        <p:spPr bwMode="auto">
          <a:xfrm>
            <a:off x="4572000" y="4714875"/>
            <a:ext cx="1371600" cy="0"/>
          </a:xfrm>
          <a:prstGeom prst="line">
            <a:avLst/>
          </a:prstGeom>
          <a:noFill/>
          <a:ln w="57150">
            <a:solidFill>
              <a:srgbClr val="FF0000"/>
            </a:solidFill>
            <a:round/>
            <a:headEnd/>
            <a:tailEnd type="arrow" w="med" len="med"/>
          </a:ln>
          <a:extLst>
            <a:ext uri="{909E8E84-426E-40DD-AFC4-6F175D3DCCD1}">
              <a14:hiddenFill xmlns:a14="http://schemas.microsoft.com/office/drawing/2010/main" xmlns="">
                <a:noFill/>
              </a14:hiddenFill>
            </a:ext>
          </a:extLst>
        </p:spPr>
        <p:txBody>
          <a:bodyPr wrap="none" anchor="ctr"/>
          <a:lstStyle/>
          <a:p>
            <a:endParaRPr lang="en-US"/>
          </a:p>
        </p:txBody>
      </p:sp>
      <p:pic>
        <p:nvPicPr>
          <p:cNvPr id="17415" name="Picture 9" descr="L04_Page_16"/>
          <p:cNvPicPr>
            <a:picLocks noChangeAspect="1" noChangeArrowheads="1"/>
          </p:cNvPicPr>
          <p:nvPr/>
        </p:nvPicPr>
        <p:blipFill>
          <a:blip r:embed="rId2" cstate="print">
            <a:extLst>
              <a:ext uri="{28A0092B-C50C-407E-A947-70E740481C1C}">
                <a14:useLocalDpi xmlns:a14="http://schemas.microsoft.com/office/drawing/2010/main" xmlns="" val="0"/>
              </a:ext>
            </a:extLst>
          </a:blip>
          <a:srcRect l="12599" t="19801" r="11810" b="16832"/>
          <a:stretch>
            <a:fillRect/>
          </a:stretch>
        </p:blipFill>
        <p:spPr bwMode="auto">
          <a:xfrm>
            <a:off x="0" y="3357563"/>
            <a:ext cx="4495800" cy="300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6" name="Picture 9" descr="E:\L03_Page_1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18034" t="12199" r="16505" b="14091"/>
          <a:stretch>
            <a:fillRect/>
          </a:stretch>
        </p:blipFill>
        <p:spPr bwMode="auto">
          <a:xfrm>
            <a:off x="5929313" y="3143250"/>
            <a:ext cx="3214687" cy="255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6" descr="L04_Page_26"/>
          <p:cNvPicPr>
            <a:picLocks noChangeAspect="1" noChangeArrowheads="1"/>
          </p:cNvPicPr>
          <p:nvPr/>
        </p:nvPicPr>
        <p:blipFill>
          <a:blip r:embed="rId4" cstate="print">
            <a:extLst>
              <a:ext uri="{28A0092B-C50C-407E-A947-70E740481C1C}">
                <a14:useLocalDpi xmlns:a14="http://schemas.microsoft.com/office/drawing/2010/main" xmlns="" val="0"/>
              </a:ext>
            </a:extLst>
          </a:blip>
          <a:srcRect l="24100" t="14819" r="57039" b="16301"/>
          <a:stretch>
            <a:fillRect/>
          </a:stretch>
        </p:blipFill>
        <p:spPr bwMode="auto">
          <a:xfrm>
            <a:off x="1285875" y="3500438"/>
            <a:ext cx="1130300" cy="291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3" presetClass="path" presetSubtype="0" accel="50000" decel="50000" fill="hold" nodeType="clickEffect">
                                  <p:stCondLst>
                                    <p:cond delay="0"/>
                                  </p:stCondLst>
                                  <p:childTnLst>
                                    <p:animMotion origin="layout" path="M 4.44444E-6 -1.85185E-6 L 0.5651 -0.01065 " pathEditMode="relative" rAng="0" ptsTypes="AA">
                                      <p:cBhvr>
                                        <p:cTn id="10" dur="1000" fill="hold"/>
                                        <p:tgtEl>
                                          <p:spTgt spid="10"/>
                                        </p:tgtEl>
                                        <p:attrNameLst>
                                          <p:attrName>ppt_x</p:attrName>
                                          <p:attrName>ppt_y</p:attrName>
                                        </p:attrNameLst>
                                      </p:cBhvr>
                                      <p:rCtr x="28247" y="-532"/>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bg/>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nimBg="1"/>
      <p:bldP spid="16388" grpId="0"/>
      <p:bldP spid="16391"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14375" y="0"/>
            <a:ext cx="7772400" cy="1143000"/>
          </a:xfrm>
          <a:solidFill>
            <a:srgbClr val="FFFF00"/>
          </a:solidFill>
        </p:spPr>
        <p:txBody>
          <a:bodyPr/>
          <a:lstStyle/>
          <a:p>
            <a:r>
              <a:rPr lang="en-US" altLang="ja-JP" smtClean="0"/>
              <a:t>V</a:t>
            </a:r>
            <a:r>
              <a:rPr lang="ja-JP" altLang="en-US" smtClean="0"/>
              <a:t>て来る</a:t>
            </a:r>
          </a:p>
        </p:txBody>
      </p:sp>
      <p:sp>
        <p:nvSpPr>
          <p:cNvPr id="21507" name="Rectangle 3"/>
          <p:cNvSpPr>
            <a:spLocks noGrp="1" noChangeArrowheads="1"/>
          </p:cNvSpPr>
          <p:nvPr>
            <p:ph type="body" idx="1"/>
          </p:nvPr>
        </p:nvSpPr>
        <p:spPr>
          <a:xfrm>
            <a:off x="857250" y="1214438"/>
            <a:ext cx="7772400" cy="1857375"/>
          </a:xfrm>
          <a:solidFill>
            <a:srgbClr val="BAFCFE"/>
          </a:solidFill>
        </p:spPr>
        <p:txBody>
          <a:bodyPr/>
          <a:lstStyle/>
          <a:p>
            <a:r>
              <a:rPr lang="ja-JP" altLang="en-US" smtClean="0"/>
              <a:t>今ビールを買って来ます。</a:t>
            </a:r>
          </a:p>
          <a:p>
            <a:r>
              <a:rPr lang="en-US" altLang="ja-JP" smtClean="0"/>
              <a:t>I will go to the store, buy some beer, and come back.</a:t>
            </a:r>
          </a:p>
        </p:txBody>
      </p:sp>
      <p:pic>
        <p:nvPicPr>
          <p:cNvPr id="18436" name="Picture 8" descr="L04_Page_16"/>
          <p:cNvPicPr>
            <a:picLocks noChangeAspect="1" noChangeArrowheads="1"/>
          </p:cNvPicPr>
          <p:nvPr/>
        </p:nvPicPr>
        <p:blipFill>
          <a:blip r:embed="rId2" cstate="print">
            <a:extLst>
              <a:ext uri="{28A0092B-C50C-407E-A947-70E740481C1C}">
                <a14:useLocalDpi xmlns:a14="http://schemas.microsoft.com/office/drawing/2010/main" xmlns="" val="0"/>
              </a:ext>
            </a:extLst>
          </a:blip>
          <a:srcRect l="12599" t="19801" r="11810" b="16832"/>
          <a:stretch>
            <a:fillRect/>
          </a:stretch>
        </p:blipFill>
        <p:spPr bwMode="auto">
          <a:xfrm>
            <a:off x="214313" y="3714750"/>
            <a:ext cx="4462462" cy="264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Picture 9" descr="E:\L03_Page_1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18034" t="12199" r="16505" b="14091"/>
          <a:stretch>
            <a:fillRect/>
          </a:stretch>
        </p:blipFill>
        <p:spPr bwMode="auto">
          <a:xfrm>
            <a:off x="5929313" y="3143250"/>
            <a:ext cx="3214687" cy="255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L04_Page_26"/>
          <p:cNvPicPr>
            <a:picLocks noChangeAspect="1" noChangeArrowheads="1"/>
          </p:cNvPicPr>
          <p:nvPr/>
        </p:nvPicPr>
        <p:blipFill>
          <a:blip r:embed="rId4" cstate="print">
            <a:extLst>
              <a:ext uri="{28A0092B-C50C-407E-A947-70E740481C1C}">
                <a14:useLocalDpi xmlns:a14="http://schemas.microsoft.com/office/drawing/2010/main" xmlns="" val="0"/>
              </a:ext>
            </a:extLst>
          </a:blip>
          <a:srcRect l="57039" t="14819" r="24100" b="16301"/>
          <a:stretch>
            <a:fillRect/>
          </a:stretch>
        </p:blipFill>
        <p:spPr bwMode="auto">
          <a:xfrm>
            <a:off x="5857875" y="3571875"/>
            <a:ext cx="1143000" cy="295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0" descr="L04_Page_26"/>
          <p:cNvPicPr>
            <a:picLocks noChangeAspect="1" noChangeArrowheads="1"/>
          </p:cNvPicPr>
          <p:nvPr/>
        </p:nvPicPr>
        <p:blipFill>
          <a:blip r:embed="rId5" cstate="print">
            <a:extLst>
              <a:ext uri="{28A0092B-C50C-407E-A947-70E740481C1C}">
                <a14:useLocalDpi xmlns:a14="http://schemas.microsoft.com/office/drawing/2010/main" xmlns="" val="0"/>
              </a:ext>
            </a:extLst>
          </a:blip>
          <a:srcRect l="24100" t="14819" r="57039" b="16301"/>
          <a:stretch>
            <a:fillRect/>
          </a:stretch>
        </p:blipFill>
        <p:spPr bwMode="auto">
          <a:xfrm>
            <a:off x="3214688" y="3429000"/>
            <a:ext cx="1143000" cy="295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5E-6 -2.96296E-6 L -0.3132 -0.00486 " pathEditMode="relative" rAng="0" ptsTypes="AA">
                                      <p:cBhvr>
                                        <p:cTn id="6" dur="1000" fill="hold"/>
                                        <p:tgtEl>
                                          <p:spTgt spid="11"/>
                                        </p:tgtEl>
                                        <p:attrNameLst>
                                          <p:attrName>ppt_x</p:attrName>
                                          <p:attrName>ppt_y</p:attrName>
                                        </p:attrNameLst>
                                      </p:cBhvr>
                                      <p:rCtr x="-15660" y="-25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3" presetClass="path" presetSubtype="0" accel="50000" decel="50000" fill="hold" nodeType="clickEffect">
                                  <p:stCondLst>
                                    <p:cond delay="0"/>
                                  </p:stCondLst>
                                  <p:childTnLst>
                                    <p:animMotion origin="layout" path="M 0.18837 0.00555 L 0.43837 0.00555 " pathEditMode="relative" rAng="0" ptsTypes="AA">
                                      <p:cBhvr>
                                        <p:cTn id="18" dur="500" fill="hold"/>
                                        <p:tgtEl>
                                          <p:spTgt spid="12"/>
                                        </p:tgtEl>
                                        <p:attrNameLst>
                                          <p:attrName>ppt_x</p:attrName>
                                          <p:attrName>ppt_y</p:attrName>
                                        </p:attrNameLst>
                                      </p:cBhvr>
                                      <p:rCtr x="12500" y="0"/>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07">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09800" y="0"/>
            <a:ext cx="4572000" cy="838200"/>
          </a:xfrm>
          <a:solidFill>
            <a:srgbClr val="FFFF00"/>
          </a:solidFill>
          <a:ln>
            <a:solidFill>
              <a:schemeClr val="tx1"/>
            </a:solidFill>
            <a:miter lim="800000"/>
            <a:headEnd/>
            <a:tailEnd/>
          </a:ln>
        </p:spPr>
        <p:txBody>
          <a:bodyPr/>
          <a:lstStyle/>
          <a:p>
            <a:pPr eaLnBrk="1" hangingPunct="1"/>
            <a:r>
              <a:rPr lang="en-US" altLang="ja-JP" smtClean="0"/>
              <a:t>V</a:t>
            </a:r>
            <a:r>
              <a:rPr lang="ja-JP" altLang="en-US" smtClean="0"/>
              <a:t>て行く</a:t>
            </a:r>
          </a:p>
        </p:txBody>
      </p:sp>
      <p:sp>
        <p:nvSpPr>
          <p:cNvPr id="11267" name="Rectangle 3"/>
          <p:cNvSpPr>
            <a:spLocks noGrp="1" noChangeArrowheads="1"/>
          </p:cNvSpPr>
          <p:nvPr>
            <p:ph type="body" idx="1"/>
          </p:nvPr>
        </p:nvSpPr>
        <p:spPr>
          <a:xfrm>
            <a:off x="304800" y="990600"/>
            <a:ext cx="8153400" cy="2133600"/>
          </a:xfrm>
          <a:solidFill>
            <a:srgbClr val="CCFFFF"/>
          </a:solidFill>
        </p:spPr>
        <p:txBody>
          <a:bodyPr/>
          <a:lstStyle/>
          <a:p>
            <a:pPr eaLnBrk="1" hangingPunct="1">
              <a:lnSpc>
                <a:spcPct val="90000"/>
              </a:lnSpc>
            </a:pPr>
            <a:endParaRPr lang="en-US" altLang="ja-JP" sz="2400" smtClean="0"/>
          </a:p>
          <a:p>
            <a:pPr eaLnBrk="1" hangingPunct="1">
              <a:lnSpc>
                <a:spcPct val="90000"/>
              </a:lnSpc>
            </a:pPr>
            <a:endParaRPr lang="en-US" altLang="ja-JP" sz="2400" smtClean="0"/>
          </a:p>
          <a:p>
            <a:pPr eaLnBrk="1" hangingPunct="1">
              <a:lnSpc>
                <a:spcPct val="90000"/>
              </a:lnSpc>
            </a:pPr>
            <a:r>
              <a:rPr lang="ja-JP" altLang="en-US" sz="2400" smtClean="0"/>
              <a:t>雨がふりそうだったので、かさを持って行った。</a:t>
            </a:r>
          </a:p>
          <a:p>
            <a:pPr eaLnBrk="1" hangingPunct="1">
              <a:lnSpc>
                <a:spcPct val="90000"/>
              </a:lnSpc>
            </a:pPr>
            <a:r>
              <a:rPr lang="en-US" altLang="ja-JP" sz="2400" smtClean="0"/>
              <a:t>Because it looked like it was going to rain, I took my umbrella with me.</a:t>
            </a:r>
          </a:p>
        </p:txBody>
      </p:sp>
      <p:sp>
        <p:nvSpPr>
          <p:cNvPr id="11269" name="Rectangle 5"/>
          <p:cNvSpPr>
            <a:spLocks noChangeArrowheads="1"/>
          </p:cNvSpPr>
          <p:nvPr/>
        </p:nvSpPr>
        <p:spPr bwMode="auto">
          <a:xfrm>
            <a:off x="609600" y="1019175"/>
            <a:ext cx="601186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ja-JP">
                <a:solidFill>
                  <a:srgbClr val="FC0308"/>
                </a:solidFill>
              </a:rPr>
              <a:t>The speaker does something in a direction </a:t>
            </a:r>
          </a:p>
          <a:p>
            <a:r>
              <a:rPr lang="en-US" altLang="ja-JP">
                <a:solidFill>
                  <a:srgbClr val="FC0308"/>
                </a:solidFill>
              </a:rPr>
              <a:t>away from where he or she started.</a:t>
            </a:r>
          </a:p>
        </p:txBody>
      </p:sp>
      <p:pic>
        <p:nvPicPr>
          <p:cNvPr id="19461" name="Picture 6" descr="L08_Page_28"/>
          <p:cNvPicPr>
            <a:picLocks noChangeAspect="1" noChangeArrowheads="1"/>
          </p:cNvPicPr>
          <p:nvPr/>
        </p:nvPicPr>
        <p:blipFill>
          <a:blip r:embed="rId2" cstate="print">
            <a:extLst>
              <a:ext uri="{28A0092B-C50C-407E-A947-70E740481C1C}">
                <a14:useLocalDpi xmlns:a14="http://schemas.microsoft.com/office/drawing/2010/main" xmlns="" val="0"/>
              </a:ext>
            </a:extLst>
          </a:blip>
          <a:srcRect l="14919" t="12308" r="15462" b="12088"/>
          <a:stretch>
            <a:fillRect/>
          </a:stretch>
        </p:blipFill>
        <p:spPr bwMode="auto">
          <a:xfrm>
            <a:off x="2057400" y="3276600"/>
            <a:ext cx="42672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1" name="Line 7"/>
          <p:cNvSpPr>
            <a:spLocks noChangeShapeType="1"/>
          </p:cNvSpPr>
          <p:nvPr/>
        </p:nvSpPr>
        <p:spPr bwMode="auto">
          <a:xfrm>
            <a:off x="762000" y="5410200"/>
            <a:ext cx="1371600" cy="0"/>
          </a:xfrm>
          <a:prstGeom prst="line">
            <a:avLst/>
          </a:prstGeom>
          <a:noFill/>
          <a:ln w="57150">
            <a:solidFill>
              <a:srgbClr val="FF0000"/>
            </a:solidFill>
            <a:round/>
            <a:headEnd type="arrow" w="med" len="med"/>
            <a:tailEn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bg/>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1269" grpId="0"/>
      <p:bldP spid="1127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09800" y="0"/>
            <a:ext cx="4572000" cy="838200"/>
          </a:xfrm>
          <a:solidFill>
            <a:srgbClr val="FFFF00"/>
          </a:solidFill>
          <a:ln>
            <a:solidFill>
              <a:schemeClr val="tx1"/>
            </a:solidFill>
            <a:miter lim="800000"/>
            <a:headEnd/>
            <a:tailEnd/>
          </a:ln>
        </p:spPr>
        <p:txBody>
          <a:bodyPr/>
          <a:lstStyle/>
          <a:p>
            <a:pPr eaLnBrk="1" hangingPunct="1"/>
            <a:r>
              <a:rPr lang="en-US" altLang="ja-JP" smtClean="0"/>
              <a:t>V</a:t>
            </a:r>
            <a:r>
              <a:rPr lang="ja-JP" altLang="en-US" smtClean="0"/>
              <a:t>て来る</a:t>
            </a:r>
          </a:p>
        </p:txBody>
      </p:sp>
      <p:sp>
        <p:nvSpPr>
          <p:cNvPr id="17411" name="Rectangle 3"/>
          <p:cNvSpPr>
            <a:spLocks noGrp="1" noChangeArrowheads="1"/>
          </p:cNvSpPr>
          <p:nvPr>
            <p:ph type="body" idx="1"/>
          </p:nvPr>
        </p:nvSpPr>
        <p:spPr>
          <a:xfrm>
            <a:off x="304800" y="990600"/>
            <a:ext cx="8153400" cy="1676400"/>
          </a:xfrm>
          <a:solidFill>
            <a:srgbClr val="CCFFFF"/>
          </a:solidFill>
        </p:spPr>
        <p:txBody>
          <a:bodyPr/>
          <a:lstStyle/>
          <a:p>
            <a:pPr eaLnBrk="1" hangingPunct="1">
              <a:lnSpc>
                <a:spcPct val="90000"/>
              </a:lnSpc>
            </a:pPr>
            <a:endParaRPr lang="en-US" altLang="ja-JP" sz="2400" smtClean="0"/>
          </a:p>
          <a:p>
            <a:pPr eaLnBrk="1" hangingPunct="1">
              <a:lnSpc>
                <a:spcPct val="90000"/>
              </a:lnSpc>
            </a:pPr>
            <a:endParaRPr lang="en-US" altLang="ja-JP" sz="2400" smtClean="0"/>
          </a:p>
          <a:p>
            <a:pPr eaLnBrk="1" hangingPunct="1">
              <a:lnSpc>
                <a:spcPct val="90000"/>
              </a:lnSpc>
            </a:pPr>
            <a:r>
              <a:rPr lang="ja-JP" altLang="en-US" sz="2400" smtClean="0"/>
              <a:t>ガールフレンドを家につれて来ました。</a:t>
            </a:r>
          </a:p>
          <a:p>
            <a:pPr eaLnBrk="1" hangingPunct="1">
              <a:lnSpc>
                <a:spcPct val="90000"/>
              </a:lnSpc>
            </a:pPr>
            <a:r>
              <a:rPr lang="en-US" altLang="ja-JP" sz="2400" smtClean="0"/>
              <a:t>I brought my girlfriend to my house.</a:t>
            </a:r>
          </a:p>
        </p:txBody>
      </p:sp>
      <p:sp>
        <p:nvSpPr>
          <p:cNvPr id="17412" name="Rectangle 4"/>
          <p:cNvSpPr>
            <a:spLocks noChangeArrowheads="1"/>
          </p:cNvSpPr>
          <p:nvPr/>
        </p:nvSpPr>
        <p:spPr bwMode="auto">
          <a:xfrm>
            <a:off x="609600" y="1019175"/>
            <a:ext cx="684371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ja-JP">
                <a:solidFill>
                  <a:srgbClr val="FC0308"/>
                </a:solidFill>
              </a:rPr>
              <a:t>Someone does something and the action implies </a:t>
            </a:r>
          </a:p>
          <a:p>
            <a:r>
              <a:rPr lang="en-US" altLang="ja-JP">
                <a:solidFill>
                  <a:srgbClr val="FC0308"/>
                </a:solidFill>
              </a:rPr>
              <a:t>the direction towards the speaker.</a:t>
            </a:r>
          </a:p>
        </p:txBody>
      </p:sp>
      <p:sp>
        <p:nvSpPr>
          <p:cNvPr id="17414" name="Line 6"/>
          <p:cNvSpPr>
            <a:spLocks noChangeShapeType="1"/>
          </p:cNvSpPr>
          <p:nvPr/>
        </p:nvSpPr>
        <p:spPr bwMode="auto">
          <a:xfrm>
            <a:off x="571500" y="5357813"/>
            <a:ext cx="1371600" cy="0"/>
          </a:xfrm>
          <a:prstGeom prst="line">
            <a:avLst/>
          </a:prstGeom>
          <a:noFill/>
          <a:ln w="57150">
            <a:solidFill>
              <a:srgbClr val="FF0000"/>
            </a:solidFill>
            <a:round/>
            <a:headEnd/>
            <a:tailEnd type="arrow" w="med" len="med"/>
          </a:ln>
          <a:extLst>
            <a:ext uri="{909E8E84-426E-40DD-AFC4-6F175D3DCCD1}">
              <a14:hiddenFill xmlns:a14="http://schemas.microsoft.com/office/drawing/2010/main" xmlns="">
                <a:noFill/>
              </a14:hiddenFill>
            </a:ext>
          </a:extLst>
        </p:spPr>
        <p:txBody>
          <a:bodyPr wrap="none" anchor="ctr"/>
          <a:lstStyle/>
          <a:p>
            <a:endParaRPr lang="en-US"/>
          </a:p>
        </p:txBody>
      </p:sp>
      <p:pic>
        <p:nvPicPr>
          <p:cNvPr id="20486" name="Picture 8" descr="L06_Page_34"/>
          <p:cNvPicPr>
            <a:picLocks noChangeAspect="1" noChangeArrowheads="1"/>
          </p:cNvPicPr>
          <p:nvPr/>
        </p:nvPicPr>
        <p:blipFill>
          <a:blip r:embed="rId2" cstate="print">
            <a:extLst>
              <a:ext uri="{28A0092B-C50C-407E-A947-70E740481C1C}">
                <a14:useLocalDpi xmlns:a14="http://schemas.microsoft.com/office/drawing/2010/main" xmlns="" val="0"/>
              </a:ext>
            </a:extLst>
          </a:blip>
          <a:srcRect l="16341" t="14085" r="15575" b="12721"/>
          <a:stretch>
            <a:fillRect/>
          </a:stretch>
        </p:blipFill>
        <p:spPr bwMode="auto">
          <a:xfrm>
            <a:off x="1981200" y="3352800"/>
            <a:ext cx="4343400" cy="330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a:spLocks noChangeArrowheads="1"/>
          </p:cNvSpPr>
          <p:nvPr/>
        </p:nvSpPr>
        <p:spPr bwMode="auto">
          <a:xfrm>
            <a:off x="2357438" y="3714750"/>
            <a:ext cx="2000250" cy="2500313"/>
          </a:xfrm>
          <a:prstGeom prst="rect">
            <a:avLst/>
          </a:prstGeom>
          <a:solidFill>
            <a:schemeClr val="bg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1">
                                            <p:bg/>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nimBg="1"/>
      <p:bldP spid="17412" grpId="0"/>
      <p:bldP spid="17414"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Ｖて行く／来る</a:t>
            </a:r>
            <a:endParaRPr lang="en-US" dirty="0"/>
          </a:p>
        </p:txBody>
      </p:sp>
      <p:sp>
        <p:nvSpPr>
          <p:cNvPr id="3" name="Content Placeholder 2"/>
          <p:cNvSpPr>
            <a:spLocks noGrp="1"/>
          </p:cNvSpPr>
          <p:nvPr>
            <p:ph idx="1"/>
          </p:nvPr>
        </p:nvSpPr>
        <p:spPr/>
        <p:txBody>
          <a:bodyPr>
            <a:normAutofit/>
          </a:bodyPr>
          <a:lstStyle/>
          <a:p>
            <a:r>
              <a:rPr lang="en-US" sz="2800" dirty="0" smtClean="0">
                <a:latin typeface="+mn-lt"/>
              </a:rPr>
              <a:t>In the textbook, you see that these auxiliary verbs are written as </a:t>
            </a:r>
            <a:r>
              <a:rPr lang="ja-JP" altLang="en-US" sz="2800" dirty="0" smtClean="0">
                <a:latin typeface="+mn-lt"/>
              </a:rPr>
              <a:t>「Ｖていく／くる」</a:t>
            </a:r>
            <a:r>
              <a:rPr lang="en-US" altLang="ja-JP" sz="2800" dirty="0" smtClean="0">
                <a:latin typeface="+mn-lt"/>
              </a:rPr>
              <a:t> and </a:t>
            </a:r>
            <a:r>
              <a:rPr lang="ja-JP" altLang="en-US" sz="2800" dirty="0" smtClean="0">
                <a:latin typeface="+mn-lt"/>
              </a:rPr>
              <a:t>「Ｖて行く／来る」</a:t>
            </a:r>
            <a:r>
              <a:rPr lang="en-US" altLang="ja-JP" sz="2800" dirty="0" smtClean="0">
                <a:latin typeface="+mn-lt"/>
              </a:rPr>
              <a:t>. As Page 191 explains, because in this usage of </a:t>
            </a:r>
            <a:r>
              <a:rPr lang="ja-JP" altLang="en-US" sz="2800" dirty="0">
                <a:latin typeface="+mn-lt"/>
              </a:rPr>
              <a:t>「Ｖていく／くる</a:t>
            </a:r>
            <a:r>
              <a:rPr lang="ja-JP" altLang="en-US" sz="2800" dirty="0" smtClean="0">
                <a:latin typeface="+mn-lt"/>
              </a:rPr>
              <a:t>」 </a:t>
            </a:r>
            <a:r>
              <a:rPr lang="en-US" altLang="ja-JP" sz="2800" dirty="0" smtClean="0">
                <a:latin typeface="+mn-lt"/>
              </a:rPr>
              <a:t>, the original verb meanings are retained, so we commonly use </a:t>
            </a:r>
            <a:r>
              <a:rPr lang="ja-JP" altLang="en-US" sz="2800" dirty="0">
                <a:latin typeface="+mn-lt"/>
              </a:rPr>
              <a:t>「Ｖて行く／来る</a:t>
            </a:r>
            <a:r>
              <a:rPr lang="ja-JP" altLang="en-US" sz="2800" dirty="0" smtClean="0">
                <a:latin typeface="+mn-lt"/>
              </a:rPr>
              <a:t>」</a:t>
            </a:r>
            <a:r>
              <a:rPr lang="en-US" altLang="ja-JP" sz="2800" dirty="0" smtClean="0">
                <a:latin typeface="+mn-lt"/>
              </a:rPr>
              <a:t>.</a:t>
            </a:r>
          </a:p>
          <a:p>
            <a:r>
              <a:rPr lang="en-US" altLang="ja-JP" sz="2800" dirty="0" smtClean="0">
                <a:latin typeface="+mn-lt"/>
              </a:rPr>
              <a:t>In this class, let’s use </a:t>
            </a:r>
            <a:r>
              <a:rPr lang="ja-JP" altLang="en-US" sz="2800" dirty="0">
                <a:latin typeface="+mn-lt"/>
              </a:rPr>
              <a:t>「Ｖて行く／来る</a:t>
            </a:r>
            <a:r>
              <a:rPr lang="ja-JP" altLang="en-US" sz="2800" dirty="0" smtClean="0">
                <a:latin typeface="+mn-lt"/>
              </a:rPr>
              <a:t>」 </a:t>
            </a:r>
            <a:r>
              <a:rPr lang="en-US" altLang="ja-JP" sz="2800" dirty="0" smtClean="0">
                <a:latin typeface="+mn-lt"/>
              </a:rPr>
              <a:t>for this usage. In Ch. 11 (p.497), you will learn another usage of </a:t>
            </a:r>
            <a:r>
              <a:rPr lang="ja-JP" altLang="en-US" sz="2800" dirty="0">
                <a:latin typeface="+mn-lt"/>
              </a:rPr>
              <a:t>「Ｖていく／くる</a:t>
            </a:r>
            <a:r>
              <a:rPr lang="ja-JP" altLang="en-US" sz="2800" dirty="0" smtClean="0">
                <a:latin typeface="+mn-lt"/>
              </a:rPr>
              <a:t>」</a:t>
            </a:r>
            <a:r>
              <a:rPr lang="en-US" altLang="ja-JP" sz="2800" dirty="0" smtClean="0">
                <a:latin typeface="+mn-lt"/>
              </a:rPr>
              <a:t>, for which you need to use </a:t>
            </a:r>
            <a:r>
              <a:rPr lang="ja-JP" altLang="en-US" sz="2800" dirty="0">
                <a:latin typeface="+mn-lt"/>
              </a:rPr>
              <a:t>「Ｖていく／くる」</a:t>
            </a:r>
            <a:r>
              <a:rPr lang="en-US" altLang="ja-JP" sz="2800" dirty="0">
                <a:latin typeface="+mn-lt"/>
              </a:rPr>
              <a:t> </a:t>
            </a:r>
            <a:r>
              <a:rPr lang="en-US" altLang="ja-JP" sz="2800" dirty="0" smtClean="0">
                <a:latin typeface="+mn-lt"/>
              </a:rPr>
              <a:t>instead.</a:t>
            </a:r>
          </a:p>
        </p:txBody>
      </p:sp>
    </p:spTree>
    <p:extLst>
      <p:ext uri="{BB962C8B-B14F-4D97-AF65-F5344CB8AC3E}">
        <p14:creationId xmlns:p14="http://schemas.microsoft.com/office/powerpoint/2010/main" xmlns="" val="34301079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P176 </a:t>
            </a:r>
            <a:r>
              <a:rPr lang="ja-JP" altLang="en-US" dirty="0" smtClean="0"/>
              <a:t>身分証明書（みぶんしょうめいしょ）</a:t>
            </a:r>
            <a:r>
              <a:rPr lang="en-US" altLang="ja-JP" dirty="0" smtClean="0"/>
              <a:t/>
            </a:r>
            <a:br>
              <a:rPr lang="en-US" altLang="ja-JP" dirty="0" smtClean="0"/>
            </a:br>
            <a:r>
              <a:rPr lang="en-US" altLang="ja-JP" dirty="0" smtClean="0"/>
              <a:t>          Personal identification</a:t>
            </a:r>
            <a:endParaRPr lang="en-US" dirty="0"/>
          </a:p>
        </p:txBody>
      </p:sp>
      <p:pic>
        <p:nvPicPr>
          <p:cNvPr id="5"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0" y="4419600"/>
            <a:ext cx="3661261"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 descr="menkyo"/>
          <p:cNvPicPr>
            <a:picLocks noChangeAspect="1" noChangeArrowheads="1"/>
          </p:cNvPicPr>
          <p:nvPr/>
        </p:nvPicPr>
        <p:blipFill>
          <a:blip r:embed="rId3" cstate="print"/>
          <a:srcRect/>
          <a:stretch>
            <a:fillRect/>
          </a:stretch>
        </p:blipFill>
        <p:spPr bwMode="auto">
          <a:xfrm>
            <a:off x="533400" y="1752600"/>
            <a:ext cx="3830801" cy="2438400"/>
          </a:xfrm>
          <a:prstGeom prst="rect">
            <a:avLst/>
          </a:prstGeom>
          <a:noFill/>
          <a:ln w="9525">
            <a:noFill/>
            <a:miter lim="800000"/>
            <a:headEnd/>
            <a:tailEnd/>
          </a:ln>
        </p:spPr>
      </p:pic>
      <p:pic>
        <p:nvPicPr>
          <p:cNvPr id="7" name="Picture 5" descr="外国人登録証"/>
          <p:cNvPicPr>
            <a:picLocks noChangeAspect="1" noChangeArrowheads="1"/>
          </p:cNvPicPr>
          <p:nvPr/>
        </p:nvPicPr>
        <p:blipFill>
          <a:blip r:embed="rId4" cstate="print"/>
          <a:srcRect/>
          <a:stretch>
            <a:fillRect/>
          </a:stretch>
        </p:blipFill>
        <p:spPr bwMode="auto">
          <a:xfrm>
            <a:off x="4648200" y="1752600"/>
            <a:ext cx="3962400" cy="2461715"/>
          </a:xfrm>
          <a:prstGeom prst="rect">
            <a:avLst/>
          </a:prstGeom>
          <a:noFill/>
          <a:ln w="9525">
            <a:noFill/>
            <a:miter lim="800000"/>
            <a:headEnd/>
            <a:tailEnd/>
          </a:ln>
        </p:spPr>
      </p:pic>
      <p:pic>
        <p:nvPicPr>
          <p:cNvPr id="8" name="Picture 7"/>
          <p:cNvPicPr>
            <a:picLocks noChangeAspect="1"/>
          </p:cNvPicPr>
          <p:nvPr/>
        </p:nvPicPr>
        <p:blipFill>
          <a:blip r:embed="rId5" cstate="print"/>
          <a:stretch>
            <a:fillRect/>
          </a:stretch>
        </p:blipFill>
        <p:spPr>
          <a:xfrm>
            <a:off x="5029200" y="4419600"/>
            <a:ext cx="3227468" cy="2217279"/>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3855"/>
            <a:ext cx="8686800" cy="609600"/>
          </a:xfrm>
        </p:spPr>
        <p:txBody>
          <a:bodyPr>
            <a:normAutofit fontScale="90000"/>
          </a:bodyPr>
          <a:lstStyle/>
          <a:p>
            <a:r>
              <a:rPr lang="en-US" altLang="ja-JP" dirty="0" smtClean="0"/>
              <a:t>P191 Activity1</a:t>
            </a:r>
            <a:endParaRPr lang="ja-JP" altLang="en-US" dirty="0"/>
          </a:p>
        </p:txBody>
      </p:sp>
      <p:pic>
        <p:nvPicPr>
          <p:cNvPr id="1026" name="Picture 2"/>
          <p:cNvPicPr>
            <a:picLocks noChangeAspect="1" noChangeArrowheads="1"/>
          </p:cNvPicPr>
          <p:nvPr/>
        </p:nvPicPr>
        <p:blipFill>
          <a:blip r:embed="rId2" cstate="print"/>
          <a:srcRect/>
          <a:stretch>
            <a:fillRect/>
          </a:stretch>
        </p:blipFill>
        <p:spPr bwMode="auto">
          <a:xfrm>
            <a:off x="1600200" y="678496"/>
            <a:ext cx="5943600" cy="60385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solidFill>
            <a:srgbClr val="FFFF00"/>
          </a:solidFill>
        </p:spPr>
        <p:txBody>
          <a:bodyPr/>
          <a:lstStyle/>
          <a:p>
            <a:r>
              <a:rPr lang="ja-JP" altLang="en-US" smtClean="0"/>
              <a:t>ロールプレイ </a:t>
            </a:r>
            <a:r>
              <a:rPr lang="en-US" altLang="ja-JP" smtClean="0"/>
              <a:t>1</a:t>
            </a:r>
            <a:endParaRPr lang="en-US" smtClean="0"/>
          </a:p>
        </p:txBody>
      </p:sp>
      <p:sp>
        <p:nvSpPr>
          <p:cNvPr id="3" name="Content Placeholder 2"/>
          <p:cNvSpPr>
            <a:spLocks noGrp="1"/>
          </p:cNvSpPr>
          <p:nvPr>
            <p:ph idx="1"/>
          </p:nvPr>
        </p:nvSpPr>
        <p:spPr>
          <a:xfrm>
            <a:off x="685800" y="1981200"/>
            <a:ext cx="7772400" cy="2947988"/>
          </a:xfrm>
          <a:solidFill>
            <a:schemeClr val="accent2">
              <a:lumMod val="40000"/>
              <a:lumOff val="60000"/>
            </a:schemeClr>
          </a:solidFill>
        </p:spPr>
        <p:txBody>
          <a:bodyPr/>
          <a:lstStyle/>
          <a:p>
            <a:pPr>
              <a:defRPr/>
            </a:pPr>
            <a:r>
              <a:rPr lang="en-US" dirty="0" smtClean="0"/>
              <a:t>You came to school without eating breakfast. You are doing homework, so you cannot go to get food.</a:t>
            </a:r>
          </a:p>
          <a:p>
            <a:pPr>
              <a:defRPr/>
            </a:pPr>
            <a:r>
              <a:rPr lang="en-US" dirty="0" smtClean="0"/>
              <a:t>Ask your friend to go to the store, buy some food, and come back for you.</a:t>
            </a:r>
          </a:p>
          <a:p>
            <a:pPr>
              <a:defRPr/>
            </a:pP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solidFill>
            <a:srgbClr val="FFFF00"/>
          </a:solidFill>
        </p:spPr>
        <p:txBody>
          <a:bodyPr/>
          <a:lstStyle/>
          <a:p>
            <a:r>
              <a:rPr lang="ja-JP" altLang="en-US" dirty="0" smtClean="0"/>
              <a:t>ロールプレイ </a:t>
            </a:r>
            <a:r>
              <a:rPr lang="en-US" altLang="ja-JP" dirty="0"/>
              <a:t>2</a:t>
            </a:r>
            <a:endParaRPr lang="en-US" dirty="0" smtClean="0"/>
          </a:p>
        </p:txBody>
      </p:sp>
      <p:sp>
        <p:nvSpPr>
          <p:cNvPr id="3" name="Content Placeholder 2"/>
          <p:cNvSpPr>
            <a:spLocks noGrp="1"/>
          </p:cNvSpPr>
          <p:nvPr>
            <p:ph idx="1"/>
          </p:nvPr>
        </p:nvSpPr>
        <p:spPr>
          <a:xfrm>
            <a:off x="685800" y="1981200"/>
            <a:ext cx="7772400" cy="2947988"/>
          </a:xfrm>
          <a:solidFill>
            <a:schemeClr val="accent2">
              <a:lumMod val="40000"/>
              <a:lumOff val="60000"/>
            </a:schemeClr>
          </a:solidFill>
        </p:spPr>
        <p:txBody>
          <a:bodyPr/>
          <a:lstStyle/>
          <a:p>
            <a:pPr>
              <a:defRPr/>
            </a:pPr>
            <a:r>
              <a:rPr lang="en-US" dirty="0" smtClean="0"/>
              <a:t>Your computer is broken (</a:t>
            </a:r>
            <a:r>
              <a:rPr lang="ja-JP" altLang="en-US" smtClean="0"/>
              <a:t>こわれる</a:t>
            </a:r>
            <a:r>
              <a:rPr lang="en-US" dirty="0" smtClean="0"/>
              <a:t>). Call your friend to look it at.</a:t>
            </a:r>
          </a:p>
          <a:p>
            <a:pPr>
              <a:defRPr/>
            </a:pPr>
            <a:r>
              <a:rPr lang="en-US" dirty="0" smtClean="0"/>
              <a:t>Your friend offers to bring his/her computer to your place.</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話しましょう</a:t>
            </a:r>
            <a:endParaRPr lang="ja-JP" altLang="en-US" dirty="0"/>
          </a:p>
        </p:txBody>
      </p:sp>
      <p:sp>
        <p:nvSpPr>
          <p:cNvPr id="3" name="Content Placeholder 2"/>
          <p:cNvSpPr>
            <a:spLocks noGrp="1"/>
          </p:cNvSpPr>
          <p:nvPr>
            <p:ph sz="quarter" idx="1"/>
          </p:nvPr>
        </p:nvSpPr>
        <p:spPr/>
        <p:txBody>
          <a:bodyPr/>
          <a:lstStyle/>
          <a:p>
            <a:r>
              <a:rPr lang="ja-JP" altLang="en-US" smtClean="0"/>
              <a:t>パ</a:t>
            </a:r>
            <a:r>
              <a:rPr lang="ja-JP" altLang="en-US" dirty="0" smtClean="0"/>
              <a:t>ーティーに行く時、何を持って行きますか。</a:t>
            </a:r>
            <a:endParaRPr lang="en-US" altLang="ja-JP" dirty="0" smtClean="0"/>
          </a:p>
          <a:p>
            <a:r>
              <a:rPr lang="ja-JP" altLang="en-US" dirty="0" smtClean="0"/>
              <a:t>日本に行く時、何を持って行きますか。</a:t>
            </a:r>
            <a:endParaRPr lang="en-US" altLang="ja-JP" dirty="0" smtClean="0"/>
          </a:p>
          <a:p>
            <a:endParaRPr lang="ja-JP" alt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カジュアルスピーチ</a:t>
            </a:r>
            <a:endParaRPr lang="ja-JP" altLang="en-US" dirty="0"/>
          </a:p>
        </p:txBody>
      </p:sp>
      <p:sp>
        <p:nvSpPr>
          <p:cNvPr id="3" name="Content Placeholder 2"/>
          <p:cNvSpPr>
            <a:spLocks noGrp="1"/>
          </p:cNvSpPr>
          <p:nvPr>
            <p:ph sz="quarter" idx="1"/>
          </p:nvPr>
        </p:nvSpPr>
        <p:spPr>
          <a:xfrm>
            <a:off x="685800" y="1600200"/>
            <a:ext cx="8229600" cy="5029200"/>
          </a:xfrm>
        </p:spPr>
        <p:txBody>
          <a:bodyPr/>
          <a:lstStyle/>
          <a:p>
            <a:r>
              <a:rPr lang="en-US" altLang="ja-JP" dirty="0" smtClean="0"/>
              <a:t>〜</a:t>
            </a:r>
            <a:r>
              <a:rPr lang="ja-JP" altLang="en-US" dirty="0" smtClean="0"/>
              <a:t>ていく　</a:t>
            </a:r>
            <a:r>
              <a:rPr lang="en-US" altLang="ja-JP" dirty="0" smtClean="0"/>
              <a:t>→</a:t>
            </a:r>
            <a:r>
              <a:rPr lang="ja-JP" altLang="en-US" dirty="0" smtClean="0"/>
              <a:t>　てく</a:t>
            </a:r>
            <a:endParaRPr lang="en-US" altLang="ja-JP" dirty="0" smtClean="0"/>
          </a:p>
          <a:p>
            <a:pPr>
              <a:buNone/>
            </a:pPr>
            <a:endParaRPr lang="en-US" altLang="ja-JP" dirty="0" smtClean="0"/>
          </a:p>
          <a:p>
            <a:r>
              <a:rPr lang="ja-JP" altLang="en-US" dirty="0" smtClean="0"/>
              <a:t>ごはんを作って行きますよ。</a:t>
            </a:r>
            <a:endParaRPr lang="en-US" altLang="ja-JP" dirty="0" smtClean="0"/>
          </a:p>
          <a:p>
            <a:pPr marL="0" indent="0">
              <a:buNone/>
            </a:pPr>
            <a:r>
              <a:rPr lang="en-US" altLang="ja-JP" dirty="0" smtClean="0">
                <a:sym typeface="Wingdings" pitchFamily="2" charset="2"/>
              </a:rPr>
              <a:t></a:t>
            </a:r>
            <a:r>
              <a:rPr lang="ja-JP" altLang="en-US" dirty="0" smtClean="0"/>
              <a:t>ごはんを作ってくよ。</a:t>
            </a:r>
            <a:endParaRPr lang="en-US" altLang="ja-JP" dirty="0" smtClean="0"/>
          </a:p>
          <a:p>
            <a:r>
              <a:rPr lang="ja-JP" altLang="en-US" dirty="0" smtClean="0"/>
              <a:t>先生のオフィスに持って行きますよ。</a:t>
            </a:r>
            <a:endParaRPr lang="en-US" altLang="ja-JP" dirty="0" smtClean="0"/>
          </a:p>
          <a:p>
            <a:pPr marL="0" indent="0">
              <a:buNone/>
            </a:pPr>
            <a:r>
              <a:rPr lang="en-US" altLang="ja-JP" dirty="0" smtClean="0">
                <a:sym typeface="Wingdings" pitchFamily="2" charset="2"/>
              </a:rPr>
              <a:t></a:t>
            </a:r>
            <a:r>
              <a:rPr lang="ja-JP" altLang="en-US" dirty="0" smtClean="0"/>
              <a:t>先生のオフィスに持ってくよ。</a:t>
            </a:r>
            <a:endParaRPr lang="en-US" altLang="ja-JP" dirty="0" smtClean="0"/>
          </a:p>
          <a:p>
            <a:r>
              <a:rPr lang="ja-JP" altLang="en-US" dirty="0" smtClean="0"/>
              <a:t>晩ごはんを食べて行ったらどうですか。</a:t>
            </a:r>
            <a:endParaRPr lang="en-US" altLang="ja-JP" dirty="0" smtClean="0"/>
          </a:p>
          <a:p>
            <a:pPr marL="0" indent="0">
              <a:buNone/>
            </a:pPr>
            <a:r>
              <a:rPr lang="en-US" altLang="ja-JP" dirty="0" smtClean="0">
                <a:sym typeface="Wingdings" pitchFamily="2" charset="2"/>
              </a:rPr>
              <a:t></a:t>
            </a:r>
            <a:r>
              <a:rPr lang="ja-JP" altLang="en-US" dirty="0" smtClean="0"/>
              <a:t>晩ごはんを食べてったらどう？</a:t>
            </a:r>
            <a:endParaRPr lang="en-US" altLang="ja-JP" dirty="0" smtClean="0"/>
          </a:p>
          <a:p>
            <a:endParaRPr lang="ja-JP" altLang="en-US" dirty="0"/>
          </a:p>
        </p:txBody>
      </p:sp>
      <p:sp>
        <p:nvSpPr>
          <p:cNvPr id="4" name="Rectangle 3"/>
          <p:cNvSpPr/>
          <p:nvPr/>
        </p:nvSpPr>
        <p:spPr>
          <a:xfrm>
            <a:off x="2667000" y="3429000"/>
            <a:ext cx="1371600" cy="457200"/>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73236" y="4572000"/>
            <a:ext cx="1371600" cy="457200"/>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48000" y="5791200"/>
            <a:ext cx="1828800" cy="457200"/>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P192 Activity3</a:t>
            </a:r>
            <a:endParaRPr lang="ja-JP" altLang="en-US" dirty="0"/>
          </a:p>
        </p:txBody>
      </p:sp>
      <p:pic>
        <p:nvPicPr>
          <p:cNvPr id="6" name="Picture 5"/>
          <p:cNvPicPr>
            <a:picLocks noChangeAspect="1"/>
          </p:cNvPicPr>
          <p:nvPr/>
        </p:nvPicPr>
        <p:blipFill>
          <a:blip r:embed="rId2" cstate="print"/>
          <a:stretch>
            <a:fillRect/>
          </a:stretch>
        </p:blipFill>
        <p:spPr>
          <a:xfrm>
            <a:off x="2895600" y="4114800"/>
            <a:ext cx="3810000" cy="2044700"/>
          </a:xfrm>
          <a:prstGeom prst="rect">
            <a:avLst/>
          </a:prstGeom>
        </p:spPr>
      </p:pic>
      <p:pic>
        <p:nvPicPr>
          <p:cNvPr id="2050" name="Picture 2"/>
          <p:cNvPicPr>
            <a:picLocks noChangeAspect="1" noChangeArrowheads="1"/>
          </p:cNvPicPr>
          <p:nvPr/>
        </p:nvPicPr>
        <p:blipFill>
          <a:blip r:embed="rId3" cstate="print"/>
          <a:srcRect/>
          <a:stretch>
            <a:fillRect/>
          </a:stretch>
        </p:blipFill>
        <p:spPr bwMode="auto">
          <a:xfrm>
            <a:off x="0" y="1524000"/>
            <a:ext cx="8468703"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smtClean="0"/>
              <a:t>文法３</a:t>
            </a:r>
            <a:r>
              <a:rPr lang="en-US" altLang="ja-JP" dirty="0" smtClean="0"/>
              <a:t>-A</a:t>
            </a:r>
            <a:endParaRPr lang="en-US" dirty="0"/>
          </a:p>
        </p:txBody>
      </p:sp>
      <p:sp>
        <p:nvSpPr>
          <p:cNvPr id="5" name="Text Placeholder 4"/>
          <p:cNvSpPr>
            <a:spLocks noGrp="1"/>
          </p:cNvSpPr>
          <p:nvPr>
            <p:ph type="body" idx="1"/>
          </p:nvPr>
        </p:nvSpPr>
        <p:spPr/>
        <p:txBody>
          <a:bodyPr/>
          <a:lstStyle/>
          <a:p>
            <a:pPr marL="342900" indent="-342900"/>
            <a:r>
              <a:rPr lang="en-US" dirty="0" smtClean="0"/>
              <a:t>Expressing one’s desire for someone to do something using </a:t>
            </a:r>
            <a:r>
              <a:rPr lang="en-US" altLang="ja-JP" dirty="0" smtClean="0"/>
              <a:t>〜</a:t>
            </a:r>
            <a:r>
              <a:rPr lang="ja-JP" altLang="en-US" dirty="0" smtClean="0"/>
              <a:t>もらう／いただく</a:t>
            </a:r>
            <a:endParaRPr lang="en-US"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V</a:t>
            </a:r>
            <a:r>
              <a:rPr lang="ja-JP" altLang="en-US" dirty="0" smtClean="0"/>
              <a:t>てもらう／ていただく</a:t>
            </a:r>
            <a:endParaRPr lang="en-US" dirty="0"/>
          </a:p>
        </p:txBody>
      </p:sp>
      <p:pic>
        <p:nvPicPr>
          <p:cNvPr id="10" name="Picture 9" descr="スクリーンショット（2011-09-10 13.22.58）.png"/>
          <p:cNvPicPr>
            <a:picLocks noChangeAspect="1"/>
          </p:cNvPicPr>
          <p:nvPr/>
        </p:nvPicPr>
        <p:blipFill>
          <a:blip r:embed="rId2" cstate="print">
            <a:extLst>
              <a:ext uri="{28A0092B-C50C-407E-A947-70E740481C1C}">
                <a14:useLocalDpi xmlns:a14="http://schemas.microsoft.com/office/drawing/2010/main" xmlns="" xmlns:mv="urn:schemas-microsoft-com:mac:vml" xmlns:mc="http://schemas.openxmlformats.org/markup-compatibility/2006" val="0"/>
              </a:ext>
            </a:extLst>
          </a:blip>
          <a:stretch>
            <a:fillRect/>
          </a:stretch>
        </p:blipFill>
        <p:spPr>
          <a:xfrm>
            <a:off x="381000" y="4648200"/>
            <a:ext cx="1440656" cy="1397000"/>
          </a:xfrm>
          <a:prstGeom prst="rect">
            <a:avLst/>
          </a:prstGeom>
        </p:spPr>
      </p:pic>
      <p:sp>
        <p:nvSpPr>
          <p:cNvPr id="11" name="Oval Callout 10"/>
          <p:cNvSpPr/>
          <p:nvPr/>
        </p:nvSpPr>
        <p:spPr>
          <a:xfrm>
            <a:off x="0" y="1371600"/>
            <a:ext cx="6400800" cy="2286000"/>
          </a:xfrm>
          <a:prstGeom prst="wedgeEllipseCallout">
            <a:avLst>
              <a:gd name="adj1" fmla="val -22996"/>
              <a:gd name="adj2" fmla="val 73936"/>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rgbClr val="000000"/>
                </a:solidFill>
                <a:latin typeface="ＭＳ Ｐゴシック"/>
                <a:ea typeface="ＭＳ Ｐゴシック"/>
                <a:cs typeface="ＭＳ Ｐゴシック"/>
              </a:rPr>
              <a:t>日本人のペンパルにクリスマスカード送りたいけど、住所の書き方が分からない。。。</a:t>
            </a:r>
            <a:endParaRPr lang="en-US" sz="2400" dirty="0">
              <a:solidFill>
                <a:srgbClr val="000000"/>
              </a:solidFill>
              <a:latin typeface="ＭＳ Ｐゴシック"/>
              <a:ea typeface="ＭＳ Ｐゴシック"/>
              <a:cs typeface="ＭＳ Ｐゴシック"/>
            </a:endParaRPr>
          </a:p>
        </p:txBody>
      </p:sp>
      <p:pic>
        <p:nvPicPr>
          <p:cNvPr id="14" name="Picture 13"/>
          <p:cNvPicPr>
            <a:picLocks noChangeAspect="1"/>
          </p:cNvPicPr>
          <p:nvPr/>
        </p:nvPicPr>
        <p:blipFill>
          <a:blip r:embed="rId3" cstate="print"/>
          <a:stretch>
            <a:fillRect/>
          </a:stretch>
        </p:blipFill>
        <p:spPr>
          <a:xfrm>
            <a:off x="6553200" y="3834063"/>
            <a:ext cx="1723644" cy="3023937"/>
          </a:xfrm>
          <a:prstGeom prst="rect">
            <a:avLst/>
          </a:prstGeom>
        </p:spPr>
      </p:pic>
      <p:sp>
        <p:nvSpPr>
          <p:cNvPr id="15" name="Oval Callout 14"/>
          <p:cNvSpPr/>
          <p:nvPr/>
        </p:nvSpPr>
        <p:spPr>
          <a:xfrm>
            <a:off x="2362200" y="3810000"/>
            <a:ext cx="4038600" cy="2286000"/>
          </a:xfrm>
          <a:prstGeom prst="wedgeEllipseCallout">
            <a:avLst>
              <a:gd name="adj1" fmla="val -57624"/>
              <a:gd name="adj2" fmla="val 37177"/>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rgbClr val="000000"/>
                </a:solidFill>
                <a:latin typeface="ＭＳ Ｐゴシック"/>
                <a:ea typeface="ＭＳ Ｐゴシック"/>
                <a:cs typeface="ＭＳ Ｐゴシック"/>
              </a:rPr>
              <a:t>住所の書き方を</a:t>
            </a:r>
            <a:endParaRPr lang="en-US" altLang="ja-JP" sz="2400" dirty="0" smtClean="0">
              <a:solidFill>
                <a:srgbClr val="000000"/>
              </a:solidFill>
              <a:latin typeface="ＭＳ Ｐゴシック"/>
              <a:ea typeface="ＭＳ Ｐゴシック"/>
              <a:cs typeface="ＭＳ Ｐゴシック"/>
            </a:endParaRPr>
          </a:p>
          <a:p>
            <a:pPr algn="ctr"/>
            <a:r>
              <a:rPr lang="ja-JP" altLang="en-US" sz="2400" dirty="0" smtClean="0">
                <a:solidFill>
                  <a:srgbClr val="000000"/>
                </a:solidFill>
                <a:latin typeface="ＭＳ Ｐゴシック"/>
                <a:ea typeface="ＭＳ Ｐゴシック"/>
                <a:cs typeface="ＭＳ Ｐゴシック"/>
              </a:rPr>
              <a:t>教えてもらいたい。</a:t>
            </a:r>
            <a:endParaRPr lang="en-US" sz="2400" dirty="0">
              <a:solidFill>
                <a:srgbClr val="000000"/>
              </a:solidFill>
              <a:latin typeface="ＭＳ Ｐゴシック"/>
              <a:ea typeface="ＭＳ Ｐゴシック"/>
              <a:cs typeface="ＭＳ Ｐゴシック"/>
            </a:endParaRPr>
          </a:p>
        </p:txBody>
      </p:sp>
      <p:pic>
        <p:nvPicPr>
          <p:cNvPr id="16" name="Picture 15"/>
          <p:cNvPicPr>
            <a:picLocks noChangeAspect="1"/>
          </p:cNvPicPr>
          <p:nvPr/>
        </p:nvPicPr>
        <p:blipFill>
          <a:blip r:embed="rId4" cstate="print"/>
          <a:stretch>
            <a:fillRect/>
          </a:stretch>
        </p:blipFill>
        <p:spPr>
          <a:xfrm>
            <a:off x="6477000" y="1828800"/>
            <a:ext cx="1905000" cy="1905000"/>
          </a:xfrm>
          <a:prstGeom prst="rect">
            <a:avLst/>
          </a:prstGeom>
        </p:spPr>
      </p:pic>
    </p:spTree>
    <p:extLst>
      <p:ext uri="{BB962C8B-B14F-4D97-AF65-F5344CB8AC3E}">
        <p14:creationId xmlns:p14="http://schemas.microsoft.com/office/powerpoint/2010/main" xmlns="" xmlns:mv="urn:schemas-microsoft-com:mac:vml" xmlns:mc="http://schemas.openxmlformats.org/markup-compatibility/2006" val="9826874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V</a:t>
            </a:r>
            <a:r>
              <a:rPr lang="ja-JP" altLang="en-US" dirty="0" smtClean="0"/>
              <a:t>てもらう／ていただく</a:t>
            </a:r>
            <a:endParaRPr lang="en-US" dirty="0"/>
          </a:p>
        </p:txBody>
      </p:sp>
      <p:sp>
        <p:nvSpPr>
          <p:cNvPr id="3" name="Content Placeholder 2"/>
          <p:cNvSpPr>
            <a:spLocks noGrp="1"/>
          </p:cNvSpPr>
          <p:nvPr>
            <p:ph sz="quarter" idx="1"/>
          </p:nvPr>
        </p:nvSpPr>
        <p:spPr/>
        <p:txBody>
          <a:bodyPr>
            <a:normAutofit lnSpcReduction="10000"/>
          </a:bodyPr>
          <a:lstStyle/>
          <a:p>
            <a:r>
              <a:rPr lang="ja-JP" altLang="en-US" dirty="0" smtClean="0"/>
              <a:t>教えてもらいたい</a:t>
            </a:r>
            <a:endParaRPr lang="en-US" altLang="ja-JP" dirty="0"/>
          </a:p>
          <a:p>
            <a:pPr lvl="1"/>
            <a:r>
              <a:rPr lang="ja-JP" altLang="en-US" dirty="0" smtClean="0"/>
              <a:t>もらう</a:t>
            </a:r>
            <a:r>
              <a:rPr lang="en-US" altLang="ja-JP" dirty="0" smtClean="0"/>
              <a:t> (to receive)</a:t>
            </a:r>
          </a:p>
          <a:p>
            <a:pPr lvl="1"/>
            <a:r>
              <a:rPr lang="ja-JP" altLang="en-US" dirty="0" smtClean="0"/>
              <a:t>たい</a:t>
            </a:r>
            <a:r>
              <a:rPr lang="en-US" altLang="ja-JP" dirty="0" smtClean="0"/>
              <a:t> (to want)</a:t>
            </a:r>
          </a:p>
          <a:p>
            <a:pPr lvl="1"/>
            <a:r>
              <a:rPr lang="ja-JP" altLang="en-US" dirty="0" smtClean="0"/>
              <a:t>もらう／いただく</a:t>
            </a:r>
            <a:r>
              <a:rPr lang="en-US" altLang="ja-JP" dirty="0" smtClean="0"/>
              <a:t> (politeness)</a:t>
            </a:r>
          </a:p>
          <a:p>
            <a:endParaRPr lang="en-US" altLang="ja-JP" dirty="0"/>
          </a:p>
          <a:p>
            <a:r>
              <a:rPr lang="ja-JP" altLang="en-US" dirty="0" smtClean="0"/>
              <a:t>友達</a:t>
            </a:r>
            <a:endParaRPr lang="en-US" altLang="ja-JP" dirty="0" smtClean="0"/>
          </a:p>
          <a:p>
            <a:r>
              <a:rPr lang="ja-JP" altLang="en-US" dirty="0" smtClean="0"/>
              <a:t>住所の書き</a:t>
            </a:r>
            <a:r>
              <a:rPr lang="ja-JP" altLang="en-US" smtClean="0"/>
              <a:t>方をおしえ</a:t>
            </a:r>
            <a:r>
              <a:rPr lang="ja-JP" altLang="en-US" dirty="0" smtClean="0"/>
              <a:t>てもらいたいんだけど。</a:t>
            </a:r>
            <a:endParaRPr lang="en-US" altLang="ja-JP" dirty="0" smtClean="0"/>
          </a:p>
          <a:p>
            <a:r>
              <a:rPr lang="ja-JP" altLang="en-US" dirty="0" smtClean="0"/>
              <a:t>先生</a:t>
            </a:r>
            <a:endParaRPr lang="en-US" altLang="ja-JP" dirty="0" smtClean="0"/>
          </a:p>
          <a:p>
            <a:r>
              <a:rPr lang="ja-JP" altLang="en-US" dirty="0" smtClean="0"/>
              <a:t>住所の書</a:t>
            </a:r>
            <a:r>
              <a:rPr lang="ja-JP" altLang="en-US" smtClean="0"/>
              <a:t>き方をおしえ</a:t>
            </a:r>
            <a:r>
              <a:rPr lang="ja-JP" altLang="en-US" dirty="0" smtClean="0"/>
              <a:t>ていただきたいんですが。</a:t>
            </a:r>
            <a:endParaRPr lang="en-US" altLang="ja-JP" dirty="0" smtClean="0"/>
          </a:p>
          <a:p>
            <a:pPr lvl="1"/>
            <a:endParaRPr lang="en-US" dirty="0"/>
          </a:p>
        </p:txBody>
      </p:sp>
      <p:sp>
        <p:nvSpPr>
          <p:cNvPr id="4" name="Rectangle 3"/>
          <p:cNvSpPr/>
          <p:nvPr/>
        </p:nvSpPr>
        <p:spPr>
          <a:xfrm>
            <a:off x="3352800" y="4648200"/>
            <a:ext cx="5791200" cy="4572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352800" y="5715000"/>
            <a:ext cx="5791200" cy="4572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xmlns:mv="urn:schemas-microsoft-com:mac:vml" xmlns:mc="http://schemas.openxmlformats.org/markup-compatibility/2006" val="282801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V</a:t>
            </a:r>
            <a:r>
              <a:rPr lang="ja-JP" altLang="en-US" dirty="0" smtClean="0"/>
              <a:t>てもらう／ていただく</a:t>
            </a:r>
            <a:endParaRPr lang="en-US" dirty="0"/>
          </a:p>
        </p:txBody>
      </p:sp>
      <p:sp>
        <p:nvSpPr>
          <p:cNvPr id="3" name="Content Placeholder 2"/>
          <p:cNvSpPr>
            <a:spLocks noGrp="1"/>
          </p:cNvSpPr>
          <p:nvPr>
            <p:ph sz="quarter" idx="1"/>
          </p:nvPr>
        </p:nvSpPr>
        <p:spPr/>
        <p:txBody>
          <a:bodyPr/>
          <a:lstStyle/>
          <a:p>
            <a:endParaRPr lang="en-US" altLang="ja-JP" dirty="0" smtClean="0"/>
          </a:p>
          <a:p>
            <a:endParaRPr lang="en-US" altLang="ja-JP" dirty="0" smtClean="0"/>
          </a:p>
          <a:p>
            <a:endParaRPr lang="en-US" altLang="ja-JP" dirty="0"/>
          </a:p>
          <a:p>
            <a:endParaRPr lang="en-US" altLang="ja-JP" dirty="0" smtClean="0"/>
          </a:p>
          <a:p>
            <a:endParaRPr lang="en-US" altLang="ja-JP" dirty="0" smtClean="0"/>
          </a:p>
          <a:p>
            <a:endParaRPr lang="en-US" altLang="ja-JP" dirty="0" smtClean="0"/>
          </a:p>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0" y="1447800"/>
            <a:ext cx="8721395" cy="3505200"/>
          </a:xfrm>
          <a:prstGeom prst="rect">
            <a:avLst/>
          </a:prstGeom>
          <a:noFill/>
          <a:ln w="9525">
            <a:noFill/>
            <a:miter lim="800000"/>
            <a:headEnd/>
            <a:tailEnd/>
          </a:ln>
        </p:spPr>
      </p:pic>
    </p:spTree>
    <p:extLst>
      <p:ext uri="{BB962C8B-B14F-4D97-AF65-F5344CB8AC3E}">
        <p14:creationId xmlns:p14="http://schemas.microsoft.com/office/powerpoint/2010/main" xmlns="" xmlns:mv="urn:schemas-microsoft-com:mac:vml" xmlns:mc="http://schemas.openxmlformats.org/markup-compatibility/2006" val="37243740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P177 </a:t>
            </a:r>
            <a:r>
              <a:rPr lang="ja-JP" altLang="en-US" dirty="0" smtClean="0"/>
              <a:t>学校で勉強する</a:t>
            </a:r>
            <a:endParaRPr lang="ja-JP" altLang="en-US" dirty="0"/>
          </a:p>
        </p:txBody>
      </p:sp>
      <p:pic>
        <p:nvPicPr>
          <p:cNvPr id="4" name="Picture 3" descr="スクリーンショット（2011-09-06 0.16.00）.png"/>
          <p:cNvPicPr>
            <a:picLocks noChangeAspect="1"/>
          </p:cNvPicPr>
          <p:nvPr/>
        </p:nvPicPr>
        <p:blipFill>
          <a:blip r:embed="rId2" cstate="print"/>
          <a:stretch>
            <a:fillRect/>
          </a:stretch>
        </p:blipFill>
        <p:spPr>
          <a:xfrm>
            <a:off x="342287" y="1752600"/>
            <a:ext cx="8801713" cy="22860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V</a:t>
            </a:r>
            <a:r>
              <a:rPr lang="ja-JP" altLang="en-US" dirty="0" smtClean="0"/>
              <a:t>てもらう／ていただく</a:t>
            </a:r>
            <a:endParaRPr lang="en-US" dirty="0"/>
          </a:p>
        </p:txBody>
      </p:sp>
      <p:sp>
        <p:nvSpPr>
          <p:cNvPr id="3" name="Content Placeholder 2"/>
          <p:cNvSpPr>
            <a:spLocks noGrp="1"/>
          </p:cNvSpPr>
          <p:nvPr>
            <p:ph sz="quarter" idx="1"/>
          </p:nvPr>
        </p:nvSpPr>
        <p:spPr/>
        <p:txBody>
          <a:bodyPr/>
          <a:lstStyle/>
          <a:p>
            <a:endParaRPr lang="en-US" altLang="ja-JP" dirty="0" smtClean="0"/>
          </a:p>
          <a:p>
            <a:endParaRPr lang="en-US" altLang="ja-JP" dirty="0" smtClean="0"/>
          </a:p>
          <a:p>
            <a:endParaRPr lang="en-US" altLang="ja-JP" dirty="0"/>
          </a:p>
          <a:p>
            <a:endParaRPr lang="en-US" altLang="ja-JP" dirty="0" smtClean="0"/>
          </a:p>
          <a:p>
            <a:endParaRPr lang="en-US" altLang="ja-JP" dirty="0" smtClean="0"/>
          </a:p>
          <a:p>
            <a:endParaRPr lang="en-US" altLang="ja-JP" dirty="0" smtClean="0"/>
          </a:p>
          <a:p>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228600" y="1752600"/>
            <a:ext cx="8700982" cy="2590800"/>
          </a:xfrm>
          <a:prstGeom prst="rect">
            <a:avLst/>
          </a:prstGeom>
          <a:noFill/>
          <a:ln w="9525">
            <a:noFill/>
            <a:miter lim="800000"/>
            <a:headEnd/>
            <a:tailEnd/>
          </a:ln>
        </p:spPr>
      </p:pic>
    </p:spTree>
    <p:extLst>
      <p:ext uri="{BB962C8B-B14F-4D97-AF65-F5344CB8AC3E}">
        <p14:creationId xmlns:p14="http://schemas.microsoft.com/office/powerpoint/2010/main" xmlns="" xmlns:mv="urn:schemas-microsoft-com:mac:vml" xmlns:mc="http://schemas.openxmlformats.org/markup-compatibility/2006" val="1937773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V</a:t>
            </a:r>
            <a:r>
              <a:rPr lang="ja-JP" altLang="en-US" dirty="0" smtClean="0"/>
              <a:t>てもらう／ていただく</a:t>
            </a:r>
            <a:endParaRPr lang="en-US" dirty="0"/>
          </a:p>
        </p:txBody>
      </p:sp>
      <p:sp>
        <p:nvSpPr>
          <p:cNvPr id="3" name="Content Placeholder 2"/>
          <p:cNvSpPr>
            <a:spLocks noGrp="1"/>
          </p:cNvSpPr>
          <p:nvPr>
            <p:ph sz="quarter" idx="1"/>
          </p:nvPr>
        </p:nvSpPr>
        <p:spPr/>
        <p:txBody>
          <a:bodyPr/>
          <a:lstStyle/>
          <a:p>
            <a:endParaRPr lang="en-US" altLang="ja-JP" dirty="0" smtClean="0"/>
          </a:p>
          <a:p>
            <a:endParaRPr lang="en-US" altLang="ja-JP" dirty="0" smtClean="0"/>
          </a:p>
          <a:p>
            <a:endParaRPr lang="en-US" altLang="ja-JP" dirty="0"/>
          </a:p>
          <a:p>
            <a:endParaRPr lang="en-US" altLang="ja-JP" dirty="0" smtClean="0"/>
          </a:p>
          <a:p>
            <a:endParaRPr lang="en-US" altLang="ja-JP" dirty="0" smtClean="0"/>
          </a:p>
          <a:p>
            <a:endParaRPr lang="en-US" altLang="ja-JP" dirty="0" smtClean="0"/>
          </a:p>
          <a:p>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304800" y="1600200"/>
            <a:ext cx="8839200" cy="2098327"/>
          </a:xfrm>
          <a:prstGeom prst="rect">
            <a:avLst/>
          </a:prstGeom>
          <a:noFill/>
          <a:ln w="9525">
            <a:noFill/>
            <a:miter lim="800000"/>
            <a:headEnd/>
            <a:tailEnd/>
          </a:ln>
        </p:spPr>
      </p:pic>
    </p:spTree>
    <p:extLst>
      <p:ext uri="{BB962C8B-B14F-4D97-AF65-F5344CB8AC3E}">
        <p14:creationId xmlns:p14="http://schemas.microsoft.com/office/powerpoint/2010/main" xmlns="" xmlns:mv="urn:schemas-microsoft-com:mac:vml" xmlns:mc="http://schemas.openxmlformats.org/markup-compatibility/2006" val="7120860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p:cNvPicPr>
            <a:picLocks noChangeAspect="1" noChangeArrowheads="1"/>
          </p:cNvPicPr>
          <p:nvPr/>
        </p:nvPicPr>
        <p:blipFill>
          <a:blip r:embed="rId2" cstate="print"/>
          <a:srcRect/>
          <a:stretch>
            <a:fillRect/>
          </a:stretch>
        </p:blipFill>
        <p:spPr bwMode="auto">
          <a:xfrm>
            <a:off x="1905000" y="1524000"/>
            <a:ext cx="5420656" cy="39306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altLang="ja-JP" dirty="0" smtClean="0"/>
              <a:t>V</a:t>
            </a:r>
            <a:r>
              <a:rPr lang="ja-JP" altLang="en-US" dirty="0" smtClean="0"/>
              <a:t>ていただけませんか。</a:t>
            </a:r>
            <a:endParaRPr lang="en-US" dirty="0"/>
          </a:p>
        </p:txBody>
      </p:sp>
      <p:sp>
        <p:nvSpPr>
          <p:cNvPr id="6" name="Content Placeholder 2"/>
          <p:cNvSpPr txBox="1">
            <a:spLocks/>
          </p:cNvSpPr>
          <p:nvPr/>
        </p:nvSpPr>
        <p:spPr>
          <a:xfrm>
            <a:off x="228600" y="5638800"/>
            <a:ext cx="8686800" cy="762000"/>
          </a:xfrm>
          <a:prstGeom prst="rect">
            <a:avLst/>
          </a:prstGeom>
          <a:solidFill>
            <a:schemeClr val="accent2">
              <a:lumMod val="40000"/>
              <a:lumOff val="60000"/>
            </a:schemeClr>
          </a:solidFill>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lumMod val="75000"/>
                    <a:lumOff val="25000"/>
                  </a:schemeClr>
                </a:solidFill>
                <a:latin typeface="MS PGothic" pitchFamily="34" charset="-128"/>
                <a:ea typeface="MS PGothic" pitchFamily="34" charset="-128"/>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lumMod val="75000"/>
                    <a:lumOff val="25000"/>
                  </a:schemeClr>
                </a:solidFill>
                <a:latin typeface="MS PGothic" pitchFamily="34" charset="-128"/>
                <a:ea typeface="MS PGothic" pitchFamily="34" charset="-128"/>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lumMod val="75000"/>
                    <a:lumOff val="25000"/>
                  </a:schemeClr>
                </a:solidFill>
                <a:latin typeface="MS PGothic" pitchFamily="34" charset="-128"/>
                <a:ea typeface="MS PGothic" pitchFamily="34" charset="-128"/>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lumMod val="75000"/>
                    <a:lumOff val="25000"/>
                  </a:schemeClr>
                </a:solidFill>
                <a:latin typeface="MS PGothic" pitchFamily="34" charset="-128"/>
                <a:ea typeface="MS PGothic" pitchFamily="34" charset="-128"/>
                <a:cs typeface="+mn-cs"/>
              </a:defRPr>
            </a:lvl4pPr>
            <a:lvl5pPr marL="1371600" indent="-228600" algn="l" rtl="0" eaLnBrk="1" latinLnBrk="0" hangingPunct="1">
              <a:spcBef>
                <a:spcPts val="370"/>
              </a:spcBef>
              <a:buClr>
                <a:schemeClr val="accent3"/>
              </a:buClr>
              <a:buFontTx/>
              <a:buChar char="o"/>
              <a:defRPr kumimoji="0" sz="2000" kern="1200">
                <a:solidFill>
                  <a:schemeClr val="tx1">
                    <a:lumMod val="75000"/>
                    <a:lumOff val="25000"/>
                  </a:schemeClr>
                </a:solidFill>
                <a:latin typeface="MS PGothic" pitchFamily="34" charset="-128"/>
                <a:ea typeface="MS PGothic" pitchFamily="34" charset="-128"/>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lvl="0"/>
            <a:r>
              <a:rPr lang="ja-JP" altLang="en-US" sz="2400" dirty="0">
                <a:solidFill>
                  <a:schemeClr val="tx1"/>
                </a:solidFill>
                <a:latin typeface="ＭＳ Ｐゴシック"/>
                <a:ea typeface="ＭＳ Ｐゴシック"/>
                <a:cs typeface="ＭＳ Ｐゴシック"/>
              </a:rPr>
              <a:t>あのう、今度の日曜日にぼくの家</a:t>
            </a:r>
            <a:r>
              <a:rPr lang="ja-JP" altLang="en-US" sz="2400" dirty="0" smtClean="0">
                <a:solidFill>
                  <a:schemeClr val="tx1"/>
                </a:solidFill>
                <a:latin typeface="ＭＳ Ｐゴシック"/>
                <a:ea typeface="ＭＳ Ｐゴシック"/>
                <a:cs typeface="ＭＳ Ｐゴシック"/>
              </a:rPr>
              <a:t>に来</a:t>
            </a:r>
            <a:r>
              <a:rPr lang="ja-JP" altLang="en-US" sz="2400" dirty="0" smtClean="0">
                <a:solidFill>
                  <a:srgbClr val="FF0C15"/>
                </a:solidFill>
                <a:latin typeface="ＭＳ Ｐゴシック"/>
                <a:ea typeface="ＭＳ Ｐゴシック"/>
                <a:cs typeface="ＭＳ Ｐゴシック"/>
              </a:rPr>
              <a:t>て</a:t>
            </a:r>
            <a:r>
              <a:rPr lang="ja-JP" altLang="en-US" sz="2400" dirty="0">
                <a:solidFill>
                  <a:srgbClr val="0D09FF"/>
                </a:solidFill>
                <a:latin typeface="ＭＳ Ｐゴシック"/>
                <a:ea typeface="ＭＳ Ｐゴシック"/>
                <a:cs typeface="ＭＳ Ｐゴシック"/>
              </a:rPr>
              <a:t>いただきたい</a:t>
            </a:r>
            <a:r>
              <a:rPr lang="ja-JP" altLang="en-US" sz="2400" dirty="0">
                <a:solidFill>
                  <a:schemeClr val="tx1"/>
                </a:solidFill>
                <a:latin typeface="ＭＳ Ｐゴシック"/>
                <a:ea typeface="ＭＳ Ｐゴシック"/>
                <a:cs typeface="ＭＳ Ｐゴシック"/>
              </a:rPr>
              <a:t>んですが。</a:t>
            </a:r>
            <a:endParaRPr lang="en-US" altLang="ja-JP" sz="2400" dirty="0">
              <a:solidFill>
                <a:schemeClr val="tx1"/>
              </a:solidFill>
              <a:latin typeface="ＭＳ Ｐゴシック"/>
              <a:ea typeface="ＭＳ Ｐゴシック"/>
              <a:cs typeface="ＭＳ Ｐゴシック"/>
            </a:endParaRPr>
          </a:p>
          <a:p>
            <a:endParaRPr lang="en-US" dirty="0"/>
          </a:p>
        </p:txBody>
      </p:sp>
    </p:spTree>
    <p:extLst>
      <p:ext uri="{BB962C8B-B14F-4D97-AF65-F5344CB8AC3E}">
        <p14:creationId xmlns:p14="http://schemas.microsoft.com/office/powerpoint/2010/main" xmlns="" xmlns:mv="urn:schemas-microsoft-com:mac:vml" xmlns:mc="http://schemas.openxmlformats.org/markup-compatibility/2006" val="275259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dirty="0" smtClean="0"/>
              <a:t/>
            </a:r>
            <a:br>
              <a:rPr lang="en-US" altLang="ja-JP" dirty="0" smtClean="0"/>
            </a:br>
            <a:r>
              <a:rPr lang="en-US" altLang="ja-JP" sz="2200" dirty="0" smtClean="0"/>
              <a:t>Potential form of </a:t>
            </a:r>
            <a:r>
              <a:rPr lang="ja-JP" altLang="en-US" sz="2200" dirty="0" smtClean="0"/>
              <a:t>てもらう／ていただく</a:t>
            </a:r>
            <a:r>
              <a:rPr lang="en-US" altLang="ja-JP" sz="2200" dirty="0" smtClean="0"/>
              <a:t> with forms such as </a:t>
            </a:r>
            <a:r>
              <a:rPr lang="ja-JP" altLang="en-US" sz="2200" dirty="0" smtClean="0"/>
              <a:t>ませんか</a:t>
            </a:r>
            <a:endParaRPr lang="en-US" sz="2200" dirty="0"/>
          </a:p>
        </p:txBody>
      </p:sp>
      <p:pic>
        <p:nvPicPr>
          <p:cNvPr id="10" name="Picture 9" descr="スクリーンショット（2011-09-10 13.22.58）.png"/>
          <p:cNvPicPr>
            <a:picLocks noChangeAspect="1"/>
          </p:cNvPicPr>
          <p:nvPr/>
        </p:nvPicPr>
        <p:blipFill>
          <a:blip r:embed="rId2" cstate="print">
            <a:extLst>
              <a:ext uri="{28A0092B-C50C-407E-A947-70E740481C1C}">
                <a14:useLocalDpi xmlns:a14="http://schemas.microsoft.com/office/drawing/2010/main" xmlns="" xmlns:mv="urn:schemas-microsoft-com:mac:vml" xmlns:mc="http://schemas.openxmlformats.org/markup-compatibility/2006" val="0"/>
              </a:ext>
            </a:extLst>
          </a:blip>
          <a:stretch>
            <a:fillRect/>
          </a:stretch>
        </p:blipFill>
        <p:spPr>
          <a:xfrm>
            <a:off x="304800" y="4648200"/>
            <a:ext cx="1440656" cy="1397000"/>
          </a:xfrm>
          <a:prstGeom prst="rect">
            <a:avLst/>
          </a:prstGeom>
        </p:spPr>
      </p:pic>
      <p:sp>
        <p:nvSpPr>
          <p:cNvPr id="11" name="Oval Callout 10"/>
          <p:cNvSpPr/>
          <p:nvPr/>
        </p:nvSpPr>
        <p:spPr>
          <a:xfrm>
            <a:off x="228600" y="1143000"/>
            <a:ext cx="3200400" cy="2286000"/>
          </a:xfrm>
          <a:prstGeom prst="wedgeEllipseCallout">
            <a:avLst>
              <a:gd name="adj1" fmla="val -22996"/>
              <a:gd name="adj2" fmla="val 73936"/>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rgbClr val="000000"/>
                </a:solidFill>
                <a:latin typeface="ＭＳ Ｐゴシック"/>
                <a:ea typeface="ＭＳ Ｐゴシック"/>
                <a:cs typeface="ＭＳ Ｐゴシック"/>
              </a:rPr>
              <a:t>日本人のペンパルにクリスマスカード送りたいけど、住所の書き方が分からない。。。</a:t>
            </a:r>
            <a:endParaRPr lang="en-US" sz="2000" dirty="0">
              <a:solidFill>
                <a:srgbClr val="000000"/>
              </a:solidFill>
              <a:latin typeface="ＭＳ Ｐゴシック"/>
              <a:ea typeface="ＭＳ Ｐゴシック"/>
              <a:cs typeface="ＭＳ Ｐゴシック"/>
            </a:endParaRPr>
          </a:p>
        </p:txBody>
      </p:sp>
      <p:pic>
        <p:nvPicPr>
          <p:cNvPr id="14" name="Picture 13"/>
          <p:cNvPicPr>
            <a:picLocks noChangeAspect="1"/>
          </p:cNvPicPr>
          <p:nvPr/>
        </p:nvPicPr>
        <p:blipFill>
          <a:blip r:embed="rId3" cstate="print"/>
          <a:stretch>
            <a:fillRect/>
          </a:stretch>
        </p:blipFill>
        <p:spPr>
          <a:xfrm>
            <a:off x="7315200" y="1828800"/>
            <a:ext cx="1463040" cy="2566737"/>
          </a:xfrm>
          <a:prstGeom prst="rect">
            <a:avLst/>
          </a:prstGeom>
        </p:spPr>
      </p:pic>
      <p:sp>
        <p:nvSpPr>
          <p:cNvPr id="15" name="Oval Callout 14"/>
          <p:cNvSpPr/>
          <p:nvPr/>
        </p:nvSpPr>
        <p:spPr>
          <a:xfrm>
            <a:off x="1981200" y="3505200"/>
            <a:ext cx="1600200" cy="2286000"/>
          </a:xfrm>
          <a:prstGeom prst="wedgeEllipseCallout">
            <a:avLst>
              <a:gd name="adj1" fmla="val -65794"/>
              <a:gd name="adj2" fmla="val 24924"/>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rgbClr val="000000"/>
                </a:solidFill>
                <a:latin typeface="ＭＳ Ｐゴシック"/>
                <a:ea typeface="ＭＳ Ｐゴシック"/>
                <a:cs typeface="ＭＳ Ｐゴシック"/>
              </a:rPr>
              <a:t>住所の書き方を</a:t>
            </a:r>
            <a:endParaRPr lang="en-US" altLang="ja-JP" sz="2000" dirty="0" smtClean="0">
              <a:solidFill>
                <a:srgbClr val="000000"/>
              </a:solidFill>
              <a:latin typeface="ＭＳ Ｐゴシック"/>
              <a:ea typeface="ＭＳ Ｐゴシック"/>
              <a:cs typeface="ＭＳ Ｐゴシック"/>
            </a:endParaRPr>
          </a:p>
          <a:p>
            <a:pPr algn="ctr"/>
            <a:r>
              <a:rPr lang="ja-JP" altLang="en-US" sz="2000" dirty="0" smtClean="0">
                <a:solidFill>
                  <a:srgbClr val="000000"/>
                </a:solidFill>
                <a:latin typeface="ＭＳ Ｐゴシック"/>
                <a:ea typeface="ＭＳ Ｐゴシック"/>
                <a:cs typeface="ＭＳ Ｐゴシック"/>
              </a:rPr>
              <a:t>教えてもらいたい。</a:t>
            </a:r>
            <a:endParaRPr lang="en-US" sz="2000" dirty="0">
              <a:solidFill>
                <a:srgbClr val="000000"/>
              </a:solidFill>
              <a:latin typeface="ＭＳ Ｐゴシック"/>
              <a:ea typeface="ＭＳ Ｐゴシック"/>
              <a:cs typeface="ＭＳ Ｐゴシック"/>
            </a:endParaRPr>
          </a:p>
        </p:txBody>
      </p:sp>
      <p:pic>
        <p:nvPicPr>
          <p:cNvPr id="16" name="Picture 15"/>
          <p:cNvPicPr>
            <a:picLocks noChangeAspect="1"/>
          </p:cNvPicPr>
          <p:nvPr/>
        </p:nvPicPr>
        <p:blipFill>
          <a:blip r:embed="rId4" cstate="print"/>
          <a:stretch>
            <a:fillRect/>
          </a:stretch>
        </p:blipFill>
        <p:spPr>
          <a:xfrm>
            <a:off x="7239000" y="4953000"/>
            <a:ext cx="1905000" cy="1905000"/>
          </a:xfrm>
          <a:prstGeom prst="rect">
            <a:avLst/>
          </a:prstGeom>
        </p:spPr>
      </p:pic>
      <p:sp>
        <p:nvSpPr>
          <p:cNvPr id="8" name="Oval Callout 7"/>
          <p:cNvSpPr/>
          <p:nvPr/>
        </p:nvSpPr>
        <p:spPr>
          <a:xfrm>
            <a:off x="3886200" y="4572000"/>
            <a:ext cx="3276600" cy="2286000"/>
          </a:xfrm>
          <a:prstGeom prst="wedgeEllipseCallout">
            <a:avLst>
              <a:gd name="adj1" fmla="val -64569"/>
              <a:gd name="adj2" fmla="val 33093"/>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rgbClr val="000000"/>
                </a:solidFill>
                <a:latin typeface="ＭＳ Ｐゴシック"/>
                <a:ea typeface="ＭＳ Ｐゴシック"/>
                <a:cs typeface="ＭＳ Ｐゴシック"/>
              </a:rPr>
              <a:t>住所の書き方を</a:t>
            </a:r>
            <a:endParaRPr lang="en-US" altLang="ja-JP" sz="2000" dirty="0" smtClean="0">
              <a:solidFill>
                <a:srgbClr val="000000"/>
              </a:solidFill>
              <a:latin typeface="ＭＳ Ｐゴシック"/>
              <a:ea typeface="ＭＳ Ｐゴシック"/>
              <a:cs typeface="ＭＳ Ｐゴシック"/>
            </a:endParaRPr>
          </a:p>
          <a:p>
            <a:pPr algn="ctr"/>
            <a:r>
              <a:rPr lang="ja-JP" altLang="en-US" sz="2000" dirty="0" smtClean="0">
                <a:solidFill>
                  <a:srgbClr val="000000"/>
                </a:solidFill>
                <a:latin typeface="ＭＳ Ｐゴシック"/>
                <a:ea typeface="ＭＳ Ｐゴシック"/>
                <a:cs typeface="ＭＳ Ｐゴシック"/>
              </a:rPr>
              <a:t>教えてもらえない？</a:t>
            </a:r>
            <a:endParaRPr lang="en-US" sz="2000" dirty="0">
              <a:solidFill>
                <a:srgbClr val="000000"/>
              </a:solidFill>
              <a:latin typeface="ＭＳ Ｐゴシック"/>
              <a:ea typeface="ＭＳ Ｐゴシック"/>
              <a:cs typeface="ＭＳ Ｐゴシック"/>
            </a:endParaRPr>
          </a:p>
        </p:txBody>
      </p:sp>
      <p:sp>
        <p:nvSpPr>
          <p:cNvPr id="9" name="Oval Callout 8"/>
          <p:cNvSpPr/>
          <p:nvPr/>
        </p:nvSpPr>
        <p:spPr>
          <a:xfrm>
            <a:off x="3429000" y="1676400"/>
            <a:ext cx="4572000" cy="2286000"/>
          </a:xfrm>
          <a:prstGeom prst="wedgeEllipseCallout">
            <a:avLst>
              <a:gd name="adj1" fmla="val -55986"/>
              <a:gd name="adj2" fmla="val 42468"/>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rgbClr val="000000"/>
                </a:solidFill>
                <a:latin typeface="ＭＳ Ｐゴシック"/>
                <a:ea typeface="ＭＳ Ｐゴシック"/>
                <a:cs typeface="ＭＳ Ｐゴシック"/>
              </a:rPr>
              <a:t>住所の書き方を</a:t>
            </a:r>
            <a:endParaRPr lang="en-US" altLang="ja-JP" sz="2000" dirty="0" smtClean="0">
              <a:solidFill>
                <a:srgbClr val="000000"/>
              </a:solidFill>
              <a:latin typeface="ＭＳ Ｐゴシック"/>
              <a:ea typeface="ＭＳ Ｐゴシック"/>
              <a:cs typeface="ＭＳ Ｐゴシック"/>
            </a:endParaRPr>
          </a:p>
          <a:p>
            <a:pPr algn="ctr"/>
            <a:r>
              <a:rPr lang="ja-JP" altLang="en-US" sz="2000" dirty="0" smtClean="0">
                <a:solidFill>
                  <a:srgbClr val="000000"/>
                </a:solidFill>
                <a:latin typeface="ＭＳ Ｐゴシック"/>
                <a:ea typeface="ＭＳ Ｐゴシック"/>
                <a:cs typeface="ＭＳ Ｐゴシック"/>
              </a:rPr>
              <a:t>教えていただけませんか？</a:t>
            </a:r>
            <a:endParaRPr lang="en-US" sz="2000" dirty="0">
              <a:solidFill>
                <a:srgbClr val="000000"/>
              </a:solidFill>
              <a:latin typeface="ＭＳ Ｐゴシック"/>
              <a:ea typeface="ＭＳ Ｐゴシック"/>
              <a:cs typeface="ＭＳ Ｐゴシック"/>
            </a:endParaRPr>
          </a:p>
        </p:txBody>
      </p:sp>
    </p:spTree>
    <p:extLst>
      <p:ext uri="{BB962C8B-B14F-4D97-AF65-F5344CB8AC3E}">
        <p14:creationId xmlns:p14="http://schemas.microsoft.com/office/powerpoint/2010/main" xmlns="" xmlns:mv="urn:schemas-microsoft-com:mac:vml" xmlns:mc="http://schemas.openxmlformats.org/markup-compatibility/2006" val="360631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74638"/>
            <a:ext cx="8839200" cy="792162"/>
          </a:xfrm>
        </p:spPr>
        <p:txBody>
          <a:bodyPr>
            <a:normAutofit fontScale="90000"/>
          </a:bodyPr>
          <a:lstStyle/>
          <a:p>
            <a:r>
              <a:rPr lang="en-US" altLang="ja-JP" dirty="0" smtClean="0"/>
              <a:t/>
            </a:r>
            <a:br>
              <a:rPr lang="en-US" altLang="ja-JP" dirty="0" smtClean="0"/>
            </a:br>
            <a:r>
              <a:rPr lang="en-US" altLang="ja-JP" dirty="0" smtClean="0"/>
              <a:t>Potential form of </a:t>
            </a:r>
            <a:r>
              <a:rPr lang="ja-JP" altLang="en-US" dirty="0" smtClean="0"/>
              <a:t>てもらう／ていただく</a:t>
            </a:r>
            <a:r>
              <a:rPr lang="en-US" altLang="ja-JP" dirty="0" smtClean="0"/>
              <a:t> with forms such as </a:t>
            </a:r>
            <a:r>
              <a:rPr lang="ja-JP" altLang="en-US" dirty="0" smtClean="0"/>
              <a:t>ませんか</a:t>
            </a:r>
            <a:endParaRPr lang="en-US" dirty="0"/>
          </a:p>
        </p:txBody>
      </p:sp>
      <p:pic>
        <p:nvPicPr>
          <p:cNvPr id="5" name="Picture 4" descr="スクリーンショット（2011-09-10 13.49.05）.png"/>
          <p:cNvPicPr>
            <a:picLocks noChangeAspect="1"/>
          </p:cNvPicPr>
          <p:nvPr/>
        </p:nvPicPr>
        <p:blipFill>
          <a:blip r:embed="rId2" cstate="print">
            <a:extLst>
              <a:ext uri="{28A0092B-C50C-407E-A947-70E740481C1C}">
                <a14:useLocalDpi xmlns:a14="http://schemas.microsoft.com/office/drawing/2010/main" xmlns="" xmlns:mv="urn:schemas-microsoft-com:mac:vml" xmlns:mc="http://schemas.openxmlformats.org/markup-compatibility/2006" val="0"/>
              </a:ext>
            </a:extLst>
          </a:blip>
          <a:stretch>
            <a:fillRect/>
          </a:stretch>
        </p:blipFill>
        <p:spPr>
          <a:xfrm>
            <a:off x="152399" y="1143000"/>
            <a:ext cx="8796157" cy="5257800"/>
          </a:xfrm>
          <a:prstGeom prst="rect">
            <a:avLst/>
          </a:prstGeom>
        </p:spPr>
      </p:pic>
      <p:sp>
        <p:nvSpPr>
          <p:cNvPr id="6" name="Rectangle 5"/>
          <p:cNvSpPr/>
          <p:nvPr/>
        </p:nvSpPr>
        <p:spPr>
          <a:xfrm>
            <a:off x="6019800" y="2514600"/>
            <a:ext cx="2895600" cy="4572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191000" y="4114800"/>
            <a:ext cx="4648200" cy="4572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xmlns:mv="urn:schemas-microsoft-com:mac:vml" xmlns:mc="http://schemas.openxmlformats.org/markup-compatibility/2006" val="189771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てくれる／くださる　</a:t>
            </a:r>
            <a:r>
              <a:rPr lang="en-US" altLang="ja-JP" dirty="0" smtClean="0"/>
              <a:t>vs. </a:t>
            </a:r>
            <a:r>
              <a:rPr lang="ja-JP" altLang="en-US" dirty="0" smtClean="0"/>
              <a:t>てもらう／いただく</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0" y="1524000"/>
            <a:ext cx="8784807" cy="2209800"/>
          </a:xfrm>
          <a:prstGeom prst="rect">
            <a:avLst/>
          </a:prstGeom>
          <a:noFill/>
          <a:ln w="9525">
            <a:noFill/>
            <a:miter lim="800000"/>
            <a:headEnd/>
            <a:tailEnd/>
          </a:ln>
        </p:spPr>
      </p:pic>
    </p:spTree>
    <p:extLst>
      <p:ext uri="{BB962C8B-B14F-4D97-AF65-F5344CB8AC3E}">
        <p14:creationId xmlns:p14="http://schemas.microsoft.com/office/powerpoint/2010/main" xmlns="" xmlns:mv="urn:schemas-microsoft-com:mac:vml" xmlns:mc="http://schemas.openxmlformats.org/markup-compatibility/2006" val="37925884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P194 Activity1</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228600" y="1473486"/>
            <a:ext cx="8686800" cy="5384514"/>
          </a:xfrm>
          <a:prstGeom prst="rect">
            <a:avLst/>
          </a:prstGeom>
          <a:noFill/>
          <a:ln w="9525">
            <a:noFill/>
            <a:miter lim="800000"/>
            <a:headEnd/>
            <a:tailEnd/>
          </a:ln>
        </p:spPr>
      </p:pic>
    </p:spTree>
    <p:extLst>
      <p:ext uri="{BB962C8B-B14F-4D97-AF65-F5344CB8AC3E}">
        <p14:creationId xmlns:p14="http://schemas.microsoft.com/office/powerpoint/2010/main" xmlns="" xmlns:mv="urn:schemas-microsoft-com:mac:vml" xmlns:mc="http://schemas.openxmlformats.org/markup-compatibility/2006" val="25533661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a:lstStyle/>
          <a:p>
            <a:r>
              <a:rPr lang="ja-JP" altLang="en-US" dirty="0" smtClean="0"/>
              <a:t>先生にていねいに</a:t>
            </a:r>
            <a:r>
              <a:rPr lang="en-US" altLang="ja-JP" dirty="0" smtClean="0"/>
              <a:t>(politely)</a:t>
            </a:r>
            <a:r>
              <a:rPr lang="ja-JP" altLang="en-US" dirty="0" smtClean="0"/>
              <a:t>おねがいしてみましょう。</a:t>
            </a:r>
            <a:endParaRPr lang="en-US" altLang="ja-JP" dirty="0" smtClean="0"/>
          </a:p>
          <a:p>
            <a:endParaRPr lang="en-US" altLang="ja-JP" dirty="0" smtClean="0"/>
          </a:p>
          <a:p>
            <a:pPr marL="0" indent="0">
              <a:buNone/>
            </a:pPr>
            <a:r>
              <a:rPr lang="en-US" altLang="ja-JP" dirty="0" smtClean="0"/>
              <a:t>You:</a:t>
            </a:r>
            <a:r>
              <a:rPr lang="ja-JP" altLang="en-US" dirty="0" smtClean="0"/>
              <a:t>先生、すみませんが、＿＿＿ていただきたいんですが。</a:t>
            </a:r>
            <a:endParaRPr lang="en-US" altLang="ja-JP" dirty="0" smtClean="0"/>
          </a:p>
          <a:p>
            <a:pPr marL="0" indent="0">
              <a:buNone/>
            </a:pPr>
            <a:r>
              <a:rPr lang="ja-JP" altLang="en-US" dirty="0"/>
              <a:t>先</a:t>
            </a:r>
            <a:r>
              <a:rPr lang="ja-JP" altLang="en-US" dirty="0" smtClean="0"/>
              <a:t>生：ああ、いいですよ。</a:t>
            </a:r>
            <a:endParaRPr lang="en-US" altLang="ja-JP" dirty="0" smtClean="0"/>
          </a:p>
          <a:p>
            <a:pPr marL="0" indent="0">
              <a:buNone/>
            </a:pPr>
            <a:r>
              <a:rPr lang="ja-JP" altLang="en-US" dirty="0"/>
              <a:t>　</a:t>
            </a:r>
            <a:r>
              <a:rPr lang="ja-JP" altLang="en-US" dirty="0" smtClean="0"/>
              <a:t>　　　</a:t>
            </a:r>
            <a:r>
              <a:rPr lang="en-US" altLang="ja-JP" dirty="0" smtClean="0"/>
              <a:t>Or </a:t>
            </a:r>
            <a:r>
              <a:rPr lang="ja-JP" altLang="en-US" dirty="0" smtClean="0"/>
              <a:t>いえ、それはちょっと。。。</a:t>
            </a:r>
            <a:endParaRPr lang="ja-JP" altLang="en-US" dirty="0"/>
          </a:p>
        </p:txBody>
      </p:sp>
      <p:sp>
        <p:nvSpPr>
          <p:cNvPr id="4" name="Title 3"/>
          <p:cNvSpPr>
            <a:spLocks noGrp="1"/>
          </p:cNvSpPr>
          <p:nvPr>
            <p:ph type="title"/>
          </p:nvPr>
        </p:nvSpPr>
        <p:spPr/>
        <p:txBody>
          <a:bodyPr/>
          <a:lstStyle/>
          <a:p>
            <a:r>
              <a:rPr lang="en-US" altLang="ja-JP" dirty="0" smtClean="0"/>
              <a:t>V</a:t>
            </a:r>
            <a:r>
              <a:rPr lang="ja-JP" altLang="en-US" dirty="0" smtClean="0"/>
              <a:t>ていただきたい</a:t>
            </a:r>
            <a:endParaRPr lang="en-US" dirty="0"/>
          </a:p>
        </p:txBody>
      </p:sp>
    </p:spTree>
    <p:extLst>
      <p:ext uri="{BB962C8B-B14F-4D97-AF65-F5344CB8AC3E}">
        <p14:creationId xmlns:p14="http://schemas.microsoft.com/office/powerpoint/2010/main" xmlns="" xmlns:mv="urn:schemas-microsoft-com:mac:vml" xmlns:mc="http://schemas.openxmlformats.org/markup-compatibility/2006" val="251617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smtClean="0"/>
              <a:t>文法３</a:t>
            </a:r>
            <a:r>
              <a:rPr lang="en-US" altLang="ja-JP" dirty="0" smtClean="0"/>
              <a:t>-B</a:t>
            </a:r>
            <a:endParaRPr lang="en-US" dirty="0"/>
          </a:p>
        </p:txBody>
      </p:sp>
      <p:sp>
        <p:nvSpPr>
          <p:cNvPr id="5" name="Text Placeholder 4"/>
          <p:cNvSpPr>
            <a:spLocks noGrp="1"/>
          </p:cNvSpPr>
          <p:nvPr>
            <p:ph type="body" idx="1"/>
          </p:nvPr>
        </p:nvSpPr>
        <p:spPr/>
        <p:txBody>
          <a:bodyPr/>
          <a:lstStyle/>
          <a:p>
            <a:pPr marL="342900" indent="-342900"/>
            <a:r>
              <a:rPr lang="en-US" dirty="0" smtClean="0"/>
              <a:t>Expressing one’s desire for someone to do something using </a:t>
            </a:r>
            <a:r>
              <a:rPr lang="en-US" altLang="ja-JP" dirty="0" smtClean="0"/>
              <a:t>〜</a:t>
            </a:r>
            <a:r>
              <a:rPr lang="ja-JP" altLang="en-US" dirty="0" smtClean="0"/>
              <a:t>ほしい</a:t>
            </a:r>
            <a:endParaRPr lang="en-US" dirty="0" smtClean="0"/>
          </a:p>
        </p:txBody>
      </p:sp>
    </p:spTree>
    <p:extLst>
      <p:ext uri="{BB962C8B-B14F-4D97-AF65-F5344CB8AC3E}">
        <p14:creationId xmlns:p14="http://schemas.microsoft.com/office/powerpoint/2010/main" xmlns="" xmlns:mv="urn:schemas-microsoft-com:mac:vml" xmlns:mc="http://schemas.openxmlformats.org/markup-compatibility/2006" val="23818757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2800" dirty="0"/>
              <a:t>（私は）</a:t>
            </a:r>
            <a:r>
              <a:rPr lang="en-US" altLang="ja-JP" sz="2800" dirty="0"/>
              <a:t> person </a:t>
            </a:r>
            <a:r>
              <a:rPr lang="ja-JP" altLang="en-US" sz="2800" dirty="0"/>
              <a:t>に</a:t>
            </a:r>
            <a:r>
              <a:rPr lang="en-US" altLang="ja-JP" sz="2800" dirty="0"/>
              <a:t> V</a:t>
            </a:r>
            <a:r>
              <a:rPr lang="ja-JP" altLang="en-US" sz="2800" dirty="0"/>
              <a:t>てほしい</a:t>
            </a:r>
            <a:r>
              <a:rPr lang="en-US" altLang="ja-JP" sz="2800" dirty="0"/>
              <a:t> </a:t>
            </a:r>
            <a:br>
              <a:rPr lang="en-US" altLang="ja-JP" sz="2800" dirty="0"/>
            </a:br>
            <a:r>
              <a:rPr lang="en-US" altLang="ja-JP" sz="2800" dirty="0"/>
              <a:t>Expressing a desire to have someone do something</a:t>
            </a:r>
            <a:endParaRPr lang="en-US" sz="2800" dirty="0"/>
          </a:p>
        </p:txBody>
      </p:sp>
      <p:sp>
        <p:nvSpPr>
          <p:cNvPr id="3" name="Content Placeholder 2"/>
          <p:cNvSpPr>
            <a:spLocks noGrp="1"/>
          </p:cNvSpPr>
          <p:nvPr>
            <p:ph sz="quarter" idx="1"/>
          </p:nvPr>
        </p:nvSpPr>
        <p:spPr/>
        <p:txBody>
          <a:bodyPr>
            <a:normAutofit/>
          </a:bodyPr>
          <a:lstStyle/>
          <a:p>
            <a:pPr marL="609600" indent="-609600">
              <a:lnSpc>
                <a:spcPct val="90000"/>
              </a:lnSpc>
              <a:buFont typeface="Wingdings" charset="2"/>
              <a:buNone/>
            </a:pPr>
            <a:r>
              <a:rPr lang="ja-JP" altLang="en-US" sz="2800" b="1" dirty="0"/>
              <a:t>	</a:t>
            </a:r>
          </a:p>
          <a:p>
            <a:pPr marL="609600" indent="-609600">
              <a:lnSpc>
                <a:spcPct val="90000"/>
              </a:lnSpc>
              <a:buFont typeface="Wingdings" charset="2"/>
              <a:buNone/>
            </a:pPr>
            <a:r>
              <a:rPr lang="en-US" altLang="ja-JP" sz="2800" b="1" i="1" dirty="0"/>
              <a:t>I want</a:t>
            </a:r>
            <a:r>
              <a:rPr lang="en-US" altLang="ja-JP" sz="2800" b="1" dirty="0"/>
              <a:t> the person</a:t>
            </a:r>
            <a:r>
              <a:rPr lang="en-US" altLang="ja-JP" sz="2800" b="1" i="1" dirty="0"/>
              <a:t> to do …</a:t>
            </a:r>
          </a:p>
          <a:p>
            <a:pPr marL="609600" indent="-609600">
              <a:lnSpc>
                <a:spcPct val="90000"/>
              </a:lnSpc>
              <a:buFontTx/>
              <a:buAutoNum type="arabicPeriod"/>
            </a:pPr>
            <a:r>
              <a:rPr lang="ja-JP" altLang="en-US" sz="2800" dirty="0"/>
              <a:t>私は</a:t>
            </a:r>
            <a:r>
              <a:rPr lang="ja-JP" altLang="en-US" sz="2800" u="sng" dirty="0"/>
              <a:t>病気の友だち</a:t>
            </a:r>
            <a:r>
              <a:rPr lang="ja-JP" altLang="en-US" sz="2800" dirty="0">
                <a:solidFill>
                  <a:srgbClr val="FF0000"/>
                </a:solidFill>
              </a:rPr>
              <a:t>に</a:t>
            </a:r>
            <a:r>
              <a:rPr lang="ja-JP" altLang="en-US" sz="2800" dirty="0"/>
              <a:t>元気になって</a:t>
            </a:r>
            <a:r>
              <a:rPr lang="ja-JP" altLang="en-US" sz="2800" dirty="0">
                <a:solidFill>
                  <a:srgbClr val="FF0000"/>
                </a:solidFill>
              </a:rPr>
              <a:t>ほしいです。</a:t>
            </a:r>
            <a:endParaRPr lang="ja-JP" altLang="en-US" sz="2800" i="1" dirty="0">
              <a:solidFill>
                <a:srgbClr val="FF0000"/>
              </a:solidFill>
            </a:endParaRPr>
          </a:p>
          <a:p>
            <a:pPr marL="609600" indent="-609600">
              <a:lnSpc>
                <a:spcPct val="90000"/>
              </a:lnSpc>
              <a:buFontTx/>
              <a:buAutoNum type="arabicPeriod"/>
            </a:pPr>
            <a:r>
              <a:rPr lang="ja-JP" altLang="en-US" sz="2800" dirty="0"/>
              <a:t>私は</a:t>
            </a:r>
            <a:r>
              <a:rPr lang="ja-JP" altLang="en-US" sz="2800" u="sng" dirty="0"/>
              <a:t>ルームメート</a:t>
            </a:r>
            <a:r>
              <a:rPr lang="ja-JP" altLang="en-US" sz="2800" dirty="0">
                <a:solidFill>
                  <a:srgbClr val="FF0000"/>
                </a:solidFill>
              </a:rPr>
              <a:t>に</a:t>
            </a:r>
            <a:r>
              <a:rPr lang="ja-JP" altLang="en-US" sz="2800" dirty="0"/>
              <a:t>宿題を手つだって</a:t>
            </a:r>
            <a:r>
              <a:rPr lang="ja-JP" altLang="en-US" sz="2800" dirty="0">
                <a:solidFill>
                  <a:srgbClr val="FF0000"/>
                </a:solidFill>
              </a:rPr>
              <a:t>ほしかったです。</a:t>
            </a:r>
            <a:endParaRPr lang="ja-JP" altLang="en-US" sz="2800" i="1" dirty="0">
              <a:solidFill>
                <a:srgbClr val="FF0000"/>
              </a:solidFill>
            </a:endParaRPr>
          </a:p>
          <a:p>
            <a:pPr marL="609600" indent="-609600">
              <a:lnSpc>
                <a:spcPct val="90000"/>
              </a:lnSpc>
              <a:buFont typeface="Wingdings" charset="2"/>
              <a:buNone/>
            </a:pPr>
            <a:endParaRPr lang="en-US" altLang="ja-JP" sz="2800" dirty="0"/>
          </a:p>
          <a:p>
            <a:pPr marL="609600" indent="-609600">
              <a:lnSpc>
                <a:spcPct val="90000"/>
              </a:lnSpc>
              <a:buFont typeface="Wingdings" charset="2"/>
              <a:buNone/>
            </a:pPr>
            <a:r>
              <a:rPr lang="en-US" altLang="ja-JP" sz="2800" dirty="0">
                <a:solidFill>
                  <a:srgbClr val="FF0000"/>
                </a:solidFill>
              </a:rPr>
              <a:t>NEGATIVE</a:t>
            </a:r>
          </a:p>
          <a:p>
            <a:pPr marL="609600" indent="-609600">
              <a:lnSpc>
                <a:spcPct val="90000"/>
              </a:lnSpc>
              <a:buFontTx/>
              <a:buAutoNum type="arabicPeriod"/>
            </a:pPr>
            <a:r>
              <a:rPr lang="ja-JP" altLang="en-US" sz="2800" dirty="0"/>
              <a:t>私は</a:t>
            </a:r>
            <a:r>
              <a:rPr lang="ja-JP" altLang="en-US" sz="2800" u="sng" dirty="0"/>
              <a:t>父</a:t>
            </a:r>
            <a:r>
              <a:rPr lang="ja-JP" altLang="en-US" sz="2800" dirty="0">
                <a:solidFill>
                  <a:srgbClr val="FF0000"/>
                </a:solidFill>
              </a:rPr>
              <a:t>に</a:t>
            </a:r>
            <a:r>
              <a:rPr lang="ja-JP" altLang="en-US" sz="2800" dirty="0"/>
              <a:t>むかしの話を</a:t>
            </a:r>
            <a:r>
              <a:rPr lang="ja-JP" altLang="en-US" sz="2800" dirty="0">
                <a:solidFill>
                  <a:srgbClr val="FF0000"/>
                </a:solidFill>
              </a:rPr>
              <a:t>してほしくありません。</a:t>
            </a:r>
          </a:p>
          <a:p>
            <a:pPr marL="609600" indent="-609600">
              <a:lnSpc>
                <a:spcPct val="90000"/>
              </a:lnSpc>
              <a:buFontTx/>
              <a:buAutoNum type="arabicPeriod"/>
            </a:pPr>
            <a:r>
              <a:rPr lang="ja-JP" altLang="en-US" sz="2800" dirty="0"/>
              <a:t>私は</a:t>
            </a:r>
            <a:r>
              <a:rPr lang="ja-JP" altLang="en-US" sz="2800" u="sng" dirty="0"/>
              <a:t>ホストファミリー</a:t>
            </a:r>
            <a:r>
              <a:rPr lang="ja-JP" altLang="en-US" sz="2800" dirty="0">
                <a:solidFill>
                  <a:srgbClr val="FF0000"/>
                </a:solidFill>
              </a:rPr>
              <a:t>に</a:t>
            </a:r>
            <a:r>
              <a:rPr lang="ja-JP" altLang="en-US" sz="2800" dirty="0"/>
              <a:t>英語で</a:t>
            </a:r>
            <a:r>
              <a:rPr lang="ja-JP" altLang="en-US" sz="2800" dirty="0">
                <a:solidFill>
                  <a:srgbClr val="FF0000"/>
                </a:solidFill>
              </a:rPr>
              <a:t>話さないで</a:t>
            </a:r>
            <a:r>
              <a:rPr lang="ja-JP" altLang="en-US" sz="2800" dirty="0"/>
              <a:t>ほしいです。</a:t>
            </a:r>
          </a:p>
          <a:p>
            <a:endParaRPr lang="en-US" sz="2800" dirty="0"/>
          </a:p>
        </p:txBody>
      </p:sp>
    </p:spTree>
    <p:extLst>
      <p:ext uri="{BB962C8B-B14F-4D97-AF65-F5344CB8AC3E}">
        <p14:creationId xmlns:p14="http://schemas.microsoft.com/office/powerpoint/2010/main" xmlns="" xmlns:mv="urn:schemas-microsoft-com:mac:vml" xmlns:mc="http://schemas.openxmlformats.org/markup-compatibility/2006" val="1098481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P178 Activity2</a:t>
            </a:r>
            <a:endParaRPr lang="ja-JP" altLang="en-US" dirty="0"/>
          </a:p>
        </p:txBody>
      </p:sp>
      <p:pic>
        <p:nvPicPr>
          <p:cNvPr id="1026" name="Picture 2"/>
          <p:cNvPicPr>
            <a:picLocks noChangeAspect="1" noChangeArrowheads="1"/>
          </p:cNvPicPr>
          <p:nvPr/>
        </p:nvPicPr>
        <p:blipFill>
          <a:blip r:embed="rId2" cstate="print"/>
          <a:srcRect/>
          <a:stretch>
            <a:fillRect/>
          </a:stretch>
        </p:blipFill>
        <p:spPr bwMode="auto">
          <a:xfrm>
            <a:off x="152400" y="1371600"/>
            <a:ext cx="8763000" cy="438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1524000"/>
            <a:ext cx="8686800" cy="5029200"/>
          </a:xfrm>
        </p:spPr>
        <p:txBody>
          <a:bodyPr/>
          <a:lstStyle/>
          <a:p>
            <a:r>
              <a:rPr lang="ja-JP" altLang="en-US" dirty="0" smtClean="0"/>
              <a:t>たんじょう日に何をしてほしいです</a:t>
            </a:r>
            <a:r>
              <a:rPr lang="ja-JP" altLang="en-US" smtClean="0"/>
              <a:t>か。</a:t>
            </a:r>
            <a:endParaRPr lang="en-US" dirty="0"/>
          </a:p>
          <a:p>
            <a:pPr lvl="1"/>
            <a:r>
              <a:rPr lang="ja-JP" altLang="en-US" dirty="0" smtClean="0"/>
              <a:t>ケーキを作ってほしいです。</a:t>
            </a:r>
            <a:endParaRPr lang="en-US" altLang="ja-JP" dirty="0" smtClean="0"/>
          </a:p>
          <a:p>
            <a:pPr lvl="1"/>
            <a:r>
              <a:rPr lang="ja-JP" altLang="en-US" dirty="0" smtClean="0"/>
              <a:t>レストランにつれて行ってほしいです。</a:t>
            </a:r>
            <a:endParaRPr lang="en-US" altLang="ja-JP" dirty="0" smtClean="0"/>
          </a:p>
          <a:p>
            <a:pPr lvl="1"/>
            <a:r>
              <a:rPr lang="ja-JP" altLang="en-US" dirty="0" smtClean="0"/>
              <a:t>たんじょう日のうたをうたってほしいです。</a:t>
            </a:r>
            <a:endParaRPr lang="en-US" dirty="0"/>
          </a:p>
        </p:txBody>
      </p:sp>
      <p:pic>
        <p:nvPicPr>
          <p:cNvPr id="7" name="Picture 6"/>
          <p:cNvPicPr>
            <a:picLocks noChangeAspect="1"/>
          </p:cNvPicPr>
          <p:nvPr/>
        </p:nvPicPr>
        <p:blipFill>
          <a:blip r:embed="rId2" cstate="print"/>
          <a:stretch>
            <a:fillRect/>
          </a:stretch>
        </p:blipFill>
        <p:spPr>
          <a:xfrm>
            <a:off x="6019800" y="3581400"/>
            <a:ext cx="2354547" cy="3037697"/>
          </a:xfrm>
          <a:prstGeom prst="rect">
            <a:avLst/>
          </a:prstGeom>
        </p:spPr>
      </p:pic>
      <p:sp>
        <p:nvSpPr>
          <p:cNvPr id="6" name="Title 1"/>
          <p:cNvSpPr>
            <a:spLocks noGrp="1"/>
          </p:cNvSpPr>
          <p:nvPr>
            <p:ph type="title"/>
          </p:nvPr>
        </p:nvSpPr>
        <p:spPr>
          <a:xfrm>
            <a:off x="228600" y="304800"/>
            <a:ext cx="8686800" cy="1143000"/>
          </a:xfrm>
        </p:spPr>
        <p:txBody>
          <a:bodyPr>
            <a:normAutofit/>
          </a:bodyPr>
          <a:lstStyle/>
          <a:p>
            <a:pPr>
              <a:spcBef>
                <a:spcPct val="50000"/>
              </a:spcBef>
            </a:pPr>
            <a:r>
              <a:rPr lang="ja-JP" altLang="en-US" sz="2800" dirty="0" smtClean="0"/>
              <a:t>（私は）</a:t>
            </a:r>
            <a:r>
              <a:rPr lang="en-US" altLang="ja-JP" sz="2800" dirty="0" smtClean="0"/>
              <a:t> person </a:t>
            </a:r>
            <a:r>
              <a:rPr lang="ja-JP" altLang="en-US" sz="2800" dirty="0" smtClean="0"/>
              <a:t>に</a:t>
            </a:r>
            <a:r>
              <a:rPr lang="en-US" altLang="ja-JP" sz="2800" dirty="0" smtClean="0"/>
              <a:t> V</a:t>
            </a:r>
            <a:r>
              <a:rPr lang="ja-JP" altLang="en-US" sz="2800" dirty="0" smtClean="0"/>
              <a:t>て</a:t>
            </a:r>
            <a:r>
              <a:rPr lang="ja-JP" altLang="en-US" sz="2800" dirty="0"/>
              <a:t>ほしい</a:t>
            </a:r>
            <a:r>
              <a:rPr lang="en-US" altLang="ja-JP" sz="2800" dirty="0"/>
              <a:t> </a:t>
            </a:r>
            <a:br>
              <a:rPr lang="en-US" altLang="ja-JP" sz="2800" dirty="0"/>
            </a:br>
            <a:r>
              <a:rPr lang="en-US" altLang="ja-JP" sz="2800" dirty="0"/>
              <a:t>Expressing a desire to have someone do </a:t>
            </a:r>
            <a:r>
              <a:rPr lang="en-US" altLang="ja-JP" sz="2800" dirty="0" smtClean="0"/>
              <a:t>something</a:t>
            </a:r>
            <a:endParaRPr lang="en-US" sz="2800" dirty="0"/>
          </a:p>
        </p:txBody>
      </p:sp>
    </p:spTree>
    <p:extLst>
      <p:ext uri="{BB962C8B-B14F-4D97-AF65-F5344CB8AC3E}">
        <p14:creationId xmlns:p14="http://schemas.microsoft.com/office/powerpoint/2010/main" xmlns="" xmlns:mv="urn:schemas-microsoft-com:mac:vml" xmlns:mc="http://schemas.openxmlformats.org/markup-compatibility/2006" val="215636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P194 activity2</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1828800" y="1447800"/>
            <a:ext cx="4953000" cy="2121618"/>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2438400" y="3668150"/>
            <a:ext cx="3768529" cy="3189850"/>
          </a:xfrm>
          <a:prstGeom prst="rect">
            <a:avLst/>
          </a:prstGeom>
          <a:noFill/>
          <a:ln w="9525">
            <a:noFill/>
            <a:miter lim="800000"/>
            <a:headEnd/>
            <a:tailEnd/>
          </a:ln>
        </p:spPr>
      </p:pic>
    </p:spTree>
    <p:extLst>
      <p:ext uri="{BB962C8B-B14F-4D97-AF65-F5344CB8AC3E}">
        <p14:creationId xmlns:p14="http://schemas.microsoft.com/office/powerpoint/2010/main" xmlns="" xmlns:mv="urn:schemas-microsoft-com:mac:vml" xmlns:mc="http://schemas.openxmlformats.org/markup-compatibility/2006" val="5409997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P195 activity2</a:t>
            </a:r>
            <a:endParaRPr lang="en-US" dirty="0"/>
          </a:p>
        </p:txBody>
      </p:sp>
      <p:pic>
        <p:nvPicPr>
          <p:cNvPr id="5" name="Picture 3"/>
          <p:cNvPicPr>
            <a:picLocks noChangeAspect="1" noChangeArrowheads="1"/>
          </p:cNvPicPr>
          <p:nvPr/>
        </p:nvPicPr>
        <p:blipFill>
          <a:blip r:embed="rId2" cstate="print"/>
          <a:srcRect/>
          <a:stretch>
            <a:fillRect/>
          </a:stretch>
        </p:blipFill>
        <p:spPr bwMode="auto">
          <a:xfrm>
            <a:off x="1524000" y="1676400"/>
            <a:ext cx="5797603" cy="4907348"/>
          </a:xfrm>
          <a:prstGeom prst="rect">
            <a:avLst/>
          </a:prstGeom>
          <a:noFill/>
          <a:ln w="9525">
            <a:noFill/>
            <a:miter lim="800000"/>
            <a:headEnd/>
            <a:tailEnd/>
          </a:ln>
        </p:spPr>
      </p:pic>
    </p:spTree>
    <p:extLst>
      <p:ext uri="{BB962C8B-B14F-4D97-AF65-F5344CB8AC3E}">
        <p14:creationId xmlns:p14="http://schemas.microsoft.com/office/powerpoint/2010/main" xmlns="" xmlns:mv="urn:schemas-microsoft-com:mac:vml" xmlns:mc="http://schemas.openxmlformats.org/markup-compatibility/2006" val="5621791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どんなことをし</a:t>
            </a:r>
            <a:r>
              <a:rPr lang="ja-JP" altLang="en-US" dirty="0" smtClean="0">
                <a:solidFill>
                  <a:srgbClr val="FF0000"/>
                </a:solidFill>
              </a:rPr>
              <a:t>てほしい</a:t>
            </a:r>
            <a:r>
              <a:rPr lang="ja-JP" altLang="en-US" dirty="0" smtClean="0">
                <a:solidFill>
                  <a:schemeClr val="tx1"/>
                </a:solidFill>
              </a:rPr>
              <a:t>ですか。</a:t>
            </a:r>
            <a:r>
              <a:rPr lang="en-US" altLang="ja-JP" dirty="0" smtClean="0">
                <a:solidFill>
                  <a:schemeClr val="tx1"/>
                </a:solidFill>
              </a:rPr>
              <a:t/>
            </a:r>
            <a:br>
              <a:rPr lang="en-US" altLang="ja-JP" dirty="0" smtClean="0">
                <a:solidFill>
                  <a:schemeClr val="tx1"/>
                </a:solidFill>
              </a:rPr>
            </a:br>
            <a:r>
              <a:rPr lang="ja-JP" altLang="en-US" dirty="0" smtClean="0">
                <a:solidFill>
                  <a:schemeClr val="tx1"/>
                </a:solidFill>
              </a:rPr>
              <a:t>どんなことをし</a:t>
            </a:r>
            <a:r>
              <a:rPr lang="ja-JP" altLang="en-US" dirty="0" smtClean="0">
                <a:solidFill>
                  <a:srgbClr val="FF0000"/>
                </a:solidFill>
              </a:rPr>
              <a:t>ないでほしい</a:t>
            </a:r>
            <a:r>
              <a:rPr lang="ja-JP" altLang="en-US" dirty="0" smtClean="0"/>
              <a:t>ですか。</a:t>
            </a:r>
            <a:endParaRPr lang="en-US" dirty="0"/>
          </a:p>
        </p:txBody>
      </p:sp>
      <p:sp>
        <p:nvSpPr>
          <p:cNvPr id="3" name="Content Placeholder 2"/>
          <p:cNvSpPr>
            <a:spLocks noGrp="1"/>
          </p:cNvSpPr>
          <p:nvPr>
            <p:ph sz="quarter" idx="1"/>
          </p:nvPr>
        </p:nvSpPr>
        <p:spPr/>
        <p:txBody>
          <a:bodyPr/>
          <a:lstStyle/>
          <a:p>
            <a:pPr marL="0" indent="0">
              <a:buNone/>
            </a:pPr>
            <a:endParaRPr lang="en-US" altLang="ja-JP" dirty="0" smtClean="0"/>
          </a:p>
          <a:p>
            <a:r>
              <a:rPr lang="ja-JP" altLang="en-US" dirty="0" smtClean="0"/>
              <a:t>クラスメート</a:t>
            </a:r>
            <a:endParaRPr lang="en-US" altLang="ja-JP" dirty="0" smtClean="0"/>
          </a:p>
          <a:p>
            <a:r>
              <a:rPr lang="ja-JP" altLang="en-US" dirty="0" smtClean="0"/>
              <a:t>ルームメート</a:t>
            </a:r>
            <a:endParaRPr lang="en-US" altLang="ja-JP" dirty="0" smtClean="0"/>
          </a:p>
          <a:p>
            <a:r>
              <a:rPr lang="ja-JP" altLang="en-US" dirty="0" smtClean="0"/>
              <a:t>ガールフレンド／ボーイフレンド</a:t>
            </a:r>
            <a:endParaRPr lang="en-US" altLang="ja-JP" dirty="0" smtClean="0"/>
          </a:p>
          <a:p>
            <a:r>
              <a:rPr lang="ja-JP" altLang="en-US" dirty="0" smtClean="0"/>
              <a:t>ご両親</a:t>
            </a:r>
            <a:endParaRPr lang="en-US" altLang="ja-JP" dirty="0" smtClean="0"/>
          </a:p>
        </p:txBody>
      </p:sp>
    </p:spTree>
    <p:extLst>
      <p:ext uri="{BB962C8B-B14F-4D97-AF65-F5344CB8AC3E}">
        <p14:creationId xmlns:p14="http://schemas.microsoft.com/office/powerpoint/2010/main" xmlns="" xmlns:mv="urn:schemas-microsoft-com:mac:vml" xmlns:mc="http://schemas.openxmlformats.org/markup-compatibility/2006" val="23907428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P196 activity4</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1295400" y="1582978"/>
            <a:ext cx="5947064" cy="5275022"/>
          </a:xfrm>
          <a:prstGeom prst="rect">
            <a:avLst/>
          </a:prstGeom>
          <a:noFill/>
          <a:ln w="9525">
            <a:noFill/>
            <a:miter lim="800000"/>
            <a:headEnd/>
            <a:tailEnd/>
          </a:ln>
        </p:spPr>
      </p:pic>
    </p:spTree>
    <p:extLst>
      <p:ext uri="{BB962C8B-B14F-4D97-AF65-F5344CB8AC3E}">
        <p14:creationId xmlns:p14="http://schemas.microsoft.com/office/powerpoint/2010/main" xmlns="" xmlns:mv="urn:schemas-microsoft-com:mac:vml" xmlns:mc="http://schemas.openxmlformats.org/markup-compatibility/2006" val="143368906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t>文法４</a:t>
            </a:r>
            <a:endParaRPr lang="en-US" dirty="0"/>
          </a:p>
        </p:txBody>
      </p:sp>
      <p:sp>
        <p:nvSpPr>
          <p:cNvPr id="5" name="Text Placeholder 4"/>
          <p:cNvSpPr>
            <a:spLocks noGrp="1"/>
          </p:cNvSpPr>
          <p:nvPr>
            <p:ph type="body" idx="1"/>
          </p:nvPr>
        </p:nvSpPr>
        <p:spPr/>
        <p:txBody>
          <a:bodyPr/>
          <a:lstStyle/>
          <a:p>
            <a:pPr marL="342900" indent="-342900"/>
            <a:r>
              <a:rPr lang="en-US" dirty="0" smtClean="0"/>
              <a:t>Expressing willingness using 〜ましょう／ましょうか</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 (stem) </a:t>
            </a:r>
            <a:r>
              <a:rPr lang="ja-JP" altLang="en-US" dirty="0" smtClean="0"/>
              <a:t>ましょうか</a:t>
            </a:r>
            <a:r>
              <a:rPr lang="en-US" altLang="ja-JP" dirty="0" smtClean="0"/>
              <a:t/>
            </a:r>
            <a:br>
              <a:rPr lang="en-US" altLang="ja-JP" dirty="0" smtClean="0"/>
            </a:br>
            <a:r>
              <a:rPr lang="en-US" altLang="ja-JP" dirty="0" smtClean="0"/>
              <a:t>Shall I 〜? (showing willingness)</a:t>
            </a:r>
            <a:endParaRPr lang="en-US" dirty="0"/>
          </a:p>
        </p:txBody>
      </p:sp>
      <p:sp>
        <p:nvSpPr>
          <p:cNvPr id="3" name="Content Placeholder 2"/>
          <p:cNvSpPr>
            <a:spLocks noGrp="1"/>
          </p:cNvSpPr>
          <p:nvPr>
            <p:ph sz="quarter" idx="1"/>
          </p:nvPr>
        </p:nvSpPr>
        <p:spPr>
          <a:xfrm>
            <a:off x="2133600" y="5410200"/>
            <a:ext cx="4495800" cy="609600"/>
          </a:xfrm>
          <a:solidFill>
            <a:schemeClr val="accent2">
              <a:lumMod val="40000"/>
              <a:lumOff val="60000"/>
            </a:schemeClr>
          </a:solidFill>
        </p:spPr>
        <p:txBody>
          <a:bodyPr>
            <a:normAutofit/>
          </a:bodyPr>
          <a:lstStyle/>
          <a:p>
            <a:pPr>
              <a:buNone/>
            </a:pPr>
            <a:r>
              <a:rPr lang="ja-JP" altLang="en-US" dirty="0" smtClean="0"/>
              <a:t>先生、てつだいましょうか。</a:t>
            </a:r>
            <a:endParaRPr lang="en-US" dirty="0"/>
          </a:p>
        </p:txBody>
      </p:sp>
      <p:pic>
        <p:nvPicPr>
          <p:cNvPr id="4" name="Picture 6" descr="RIMG0040"/>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2057400" y="1676400"/>
            <a:ext cx="4519613" cy="3389313"/>
          </a:xfrm>
          <a:prstGeom prst="rect">
            <a:avLst/>
          </a:prstGeom>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 val="40031151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 (stem) </a:t>
            </a:r>
            <a:r>
              <a:rPr lang="ja-JP" altLang="en-US" dirty="0" smtClean="0"/>
              <a:t>ましょうか</a:t>
            </a:r>
            <a:r>
              <a:rPr lang="en-US" altLang="ja-JP" dirty="0" smtClean="0"/>
              <a:t/>
            </a:r>
            <a:br>
              <a:rPr lang="en-US" altLang="ja-JP" dirty="0" smtClean="0"/>
            </a:br>
            <a:r>
              <a:rPr lang="en-US" altLang="ja-JP" dirty="0" smtClean="0"/>
              <a:t>Shall I 〜? (showing willingness)</a:t>
            </a:r>
            <a:endParaRPr lang="ja-JP" altLang="en-US" dirty="0"/>
          </a:p>
        </p:txBody>
      </p:sp>
      <p:sp>
        <p:nvSpPr>
          <p:cNvPr id="3" name="Content Placeholder 2"/>
          <p:cNvSpPr>
            <a:spLocks noGrp="1"/>
          </p:cNvSpPr>
          <p:nvPr>
            <p:ph sz="quarter" idx="1"/>
          </p:nvPr>
        </p:nvSpPr>
        <p:spPr/>
        <p:txBody>
          <a:bodyPr>
            <a:normAutofit lnSpcReduction="10000"/>
          </a:bodyPr>
          <a:lstStyle/>
          <a:p>
            <a:r>
              <a:rPr lang="ja-JP" altLang="en-US" sz="3200" dirty="0" smtClean="0"/>
              <a:t>てつだう</a:t>
            </a:r>
            <a:endParaRPr lang="en-US" altLang="ja-JP" sz="3200" dirty="0" smtClean="0"/>
          </a:p>
          <a:p>
            <a:r>
              <a:rPr lang="ja-JP" altLang="en-US" sz="3200" dirty="0" smtClean="0"/>
              <a:t>おしえる</a:t>
            </a:r>
            <a:endParaRPr lang="en-US" altLang="ja-JP" sz="3200" dirty="0" smtClean="0"/>
          </a:p>
          <a:p>
            <a:r>
              <a:rPr lang="ja-JP" altLang="en-US" sz="3200" dirty="0" smtClean="0"/>
              <a:t>する</a:t>
            </a:r>
            <a:endParaRPr lang="en-US" altLang="ja-JP" sz="3200" dirty="0" smtClean="0"/>
          </a:p>
          <a:p>
            <a:r>
              <a:rPr lang="ja-JP" altLang="en-US" sz="3200" dirty="0" smtClean="0"/>
              <a:t>やる</a:t>
            </a:r>
            <a:endParaRPr lang="en-US" altLang="ja-JP" sz="3200" dirty="0" smtClean="0"/>
          </a:p>
          <a:p>
            <a:r>
              <a:rPr lang="ja-JP" altLang="en-US" sz="3200" dirty="0" smtClean="0"/>
              <a:t>かす</a:t>
            </a:r>
            <a:endParaRPr lang="en-US" altLang="ja-JP" sz="3200" dirty="0" smtClean="0"/>
          </a:p>
          <a:p>
            <a:r>
              <a:rPr lang="ja-JP" altLang="en-US" sz="3200" dirty="0" smtClean="0"/>
              <a:t>つける</a:t>
            </a:r>
            <a:endParaRPr lang="en-US" altLang="ja-JP" sz="3200" dirty="0" smtClean="0"/>
          </a:p>
          <a:p>
            <a:r>
              <a:rPr lang="ja-JP" altLang="en-US" sz="3200" dirty="0" smtClean="0"/>
              <a:t>けす</a:t>
            </a:r>
            <a:endParaRPr lang="en-US" altLang="ja-JP" sz="3200" dirty="0" smtClean="0"/>
          </a:p>
          <a:p>
            <a:r>
              <a:rPr lang="ja-JP" altLang="en-US" sz="3200" dirty="0" smtClean="0"/>
              <a:t>おくる</a:t>
            </a:r>
            <a:endParaRPr lang="en-US" altLang="ja-JP" sz="3200" dirty="0" smtClean="0"/>
          </a:p>
          <a:p>
            <a:r>
              <a:rPr lang="ja-JP" altLang="en-US" sz="3200" dirty="0" smtClean="0"/>
              <a:t>つれていく</a:t>
            </a:r>
            <a:endParaRPr lang="ja-JP" altLang="en-US" sz="3200" dirty="0"/>
          </a:p>
        </p:txBody>
      </p:sp>
      <p:sp>
        <p:nvSpPr>
          <p:cNvPr id="4" name="Content Placeholder 2"/>
          <p:cNvSpPr txBox="1">
            <a:spLocks/>
          </p:cNvSpPr>
          <p:nvPr/>
        </p:nvSpPr>
        <p:spPr>
          <a:xfrm>
            <a:off x="3048000" y="1524000"/>
            <a:ext cx="4495800" cy="548640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ja-JP" altLang="en-US" sz="3200" b="0" i="0" u="none" strike="noStrike" kern="1200" cap="none" spc="0" normalizeH="0" baseline="0" noProof="0" dirty="0" smtClean="0">
                <a:ln>
                  <a:noFill/>
                </a:ln>
                <a:effectLst/>
                <a:uLnTx/>
                <a:uFillTx/>
                <a:latin typeface="MS PGothic" pitchFamily="34" charset="-128"/>
                <a:ea typeface="MS PGothic" pitchFamily="34" charset="-128"/>
                <a:cs typeface="+mn-cs"/>
              </a:rPr>
              <a:t>てつだいましょうか</a:t>
            </a:r>
            <a:endParaRPr kumimoji="0" lang="en-US" altLang="ja-JP" sz="3200" b="0" i="0" u="none" strike="noStrike" kern="1200" cap="none" spc="0" normalizeH="0" baseline="0" noProof="0" dirty="0" smtClean="0">
              <a:ln>
                <a:noFill/>
              </a:ln>
              <a:effectLst/>
              <a:uLnTx/>
              <a:uFillTx/>
              <a:latin typeface="MS PGothic" pitchFamily="34" charset="-128"/>
              <a:ea typeface="MS PGothic" pitchFamily="34" charset="-128"/>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ja-JP" altLang="en-US" sz="3200" b="0" i="0" u="none" strike="noStrike" kern="1200" cap="none" spc="0" normalizeH="0" baseline="0" noProof="0" dirty="0" smtClean="0">
                <a:ln>
                  <a:noFill/>
                </a:ln>
                <a:effectLst/>
                <a:uLnTx/>
                <a:uFillTx/>
                <a:latin typeface="MS PGothic" pitchFamily="34" charset="-128"/>
                <a:ea typeface="MS PGothic" pitchFamily="34" charset="-128"/>
                <a:cs typeface="+mn-cs"/>
              </a:rPr>
              <a:t>おしえましょうか</a:t>
            </a:r>
            <a:endParaRPr kumimoji="0" lang="en-US" altLang="ja-JP" sz="3200" b="0" i="0" u="none" strike="noStrike" kern="1200" cap="none" spc="0" normalizeH="0" baseline="0" noProof="0" dirty="0" smtClean="0">
              <a:ln>
                <a:noFill/>
              </a:ln>
              <a:effectLst/>
              <a:uLnTx/>
              <a:uFillTx/>
              <a:latin typeface="MS PGothic" pitchFamily="34" charset="-128"/>
              <a:ea typeface="MS PGothic" pitchFamily="34" charset="-128"/>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ja-JP" altLang="en-US" sz="3200" b="0" i="0" u="none" strike="noStrike" kern="1200" cap="none" spc="0" normalizeH="0" baseline="0" noProof="0" dirty="0" smtClean="0">
                <a:ln>
                  <a:noFill/>
                </a:ln>
                <a:effectLst/>
                <a:uLnTx/>
                <a:uFillTx/>
                <a:latin typeface="MS PGothic" pitchFamily="34" charset="-128"/>
                <a:ea typeface="MS PGothic" pitchFamily="34" charset="-128"/>
                <a:cs typeface="+mn-cs"/>
              </a:rPr>
              <a:t>しましょうか</a:t>
            </a:r>
            <a:endParaRPr kumimoji="0" lang="en-US" altLang="ja-JP" sz="3200" b="0" i="0" u="none" strike="noStrike" kern="1200" cap="none" spc="0" normalizeH="0" baseline="0" noProof="0" dirty="0" smtClean="0">
              <a:ln>
                <a:noFill/>
              </a:ln>
              <a:effectLst/>
              <a:uLnTx/>
              <a:uFillTx/>
              <a:latin typeface="MS PGothic" pitchFamily="34" charset="-128"/>
              <a:ea typeface="MS PGothic" pitchFamily="34" charset="-128"/>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ja-JP" altLang="en-US" sz="3200" b="0" i="0" u="none" strike="noStrike" kern="1200" cap="none" spc="0" normalizeH="0" baseline="0" noProof="0" dirty="0" smtClean="0">
                <a:ln>
                  <a:noFill/>
                </a:ln>
                <a:effectLst/>
                <a:uLnTx/>
                <a:uFillTx/>
                <a:latin typeface="MS PGothic" pitchFamily="34" charset="-128"/>
                <a:ea typeface="MS PGothic" pitchFamily="34" charset="-128"/>
                <a:cs typeface="+mn-cs"/>
              </a:rPr>
              <a:t>やりましょうか</a:t>
            </a:r>
            <a:endParaRPr kumimoji="0" lang="en-US" altLang="ja-JP" sz="3200" b="0" i="0" u="none" strike="noStrike" kern="1200" cap="none" spc="0" normalizeH="0" baseline="0" noProof="0" dirty="0" smtClean="0">
              <a:ln>
                <a:noFill/>
              </a:ln>
              <a:effectLst/>
              <a:uLnTx/>
              <a:uFillTx/>
              <a:latin typeface="MS PGothic" pitchFamily="34" charset="-128"/>
              <a:ea typeface="MS PGothic" pitchFamily="34" charset="-128"/>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ja-JP" altLang="en-US" sz="3200" b="0" i="0" u="none" strike="noStrike" kern="1200" cap="none" spc="0" normalizeH="0" baseline="0" noProof="0" dirty="0" smtClean="0">
                <a:ln>
                  <a:noFill/>
                </a:ln>
                <a:effectLst/>
                <a:uLnTx/>
                <a:uFillTx/>
                <a:latin typeface="MS PGothic" pitchFamily="34" charset="-128"/>
                <a:ea typeface="MS PGothic" pitchFamily="34" charset="-128"/>
                <a:cs typeface="+mn-cs"/>
              </a:rPr>
              <a:t>かしましょうか</a:t>
            </a:r>
            <a:endParaRPr kumimoji="0" lang="en-US" altLang="ja-JP" sz="3200" b="0" i="0" u="none" strike="noStrike" kern="1200" cap="none" spc="0" normalizeH="0" baseline="0" noProof="0" dirty="0" smtClean="0">
              <a:ln>
                <a:noFill/>
              </a:ln>
              <a:effectLst/>
              <a:uLnTx/>
              <a:uFillTx/>
              <a:latin typeface="MS PGothic" pitchFamily="34" charset="-128"/>
              <a:ea typeface="MS PGothic" pitchFamily="34" charset="-128"/>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ja-JP" altLang="en-US" sz="3200" b="0" i="0" u="none" strike="noStrike" kern="1200" cap="none" spc="0" normalizeH="0" baseline="0" noProof="0" dirty="0" smtClean="0">
                <a:ln>
                  <a:noFill/>
                </a:ln>
                <a:effectLst/>
                <a:uLnTx/>
                <a:uFillTx/>
                <a:latin typeface="MS PGothic" pitchFamily="34" charset="-128"/>
                <a:ea typeface="MS PGothic" pitchFamily="34" charset="-128"/>
                <a:cs typeface="+mn-cs"/>
              </a:rPr>
              <a:t>つけましょうか</a:t>
            </a:r>
            <a:endParaRPr kumimoji="0" lang="en-US" altLang="ja-JP" sz="3200" b="0" i="0" u="none" strike="noStrike" kern="1200" cap="none" spc="0" normalizeH="0" baseline="0" noProof="0" dirty="0" smtClean="0">
              <a:ln>
                <a:noFill/>
              </a:ln>
              <a:effectLst/>
              <a:uLnTx/>
              <a:uFillTx/>
              <a:latin typeface="MS PGothic" pitchFamily="34" charset="-128"/>
              <a:ea typeface="MS PGothic" pitchFamily="34" charset="-128"/>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ja-JP" altLang="en-US" sz="3200" b="0" i="0" u="none" strike="noStrike" kern="1200" cap="none" spc="0" normalizeH="0" baseline="0" noProof="0" dirty="0" smtClean="0">
                <a:ln>
                  <a:noFill/>
                </a:ln>
                <a:effectLst/>
                <a:uLnTx/>
                <a:uFillTx/>
                <a:latin typeface="MS PGothic" pitchFamily="34" charset="-128"/>
                <a:ea typeface="MS PGothic" pitchFamily="34" charset="-128"/>
                <a:cs typeface="+mn-cs"/>
              </a:rPr>
              <a:t>けしましょうか</a:t>
            </a:r>
            <a:endParaRPr kumimoji="0" lang="en-US" altLang="ja-JP" sz="3200" b="0" i="0" u="none" strike="noStrike" kern="1200" cap="none" spc="0" normalizeH="0" baseline="0" noProof="0" dirty="0" smtClean="0">
              <a:ln>
                <a:noFill/>
              </a:ln>
              <a:effectLst/>
              <a:uLnTx/>
              <a:uFillTx/>
              <a:latin typeface="MS PGothic" pitchFamily="34" charset="-128"/>
              <a:ea typeface="MS PGothic" pitchFamily="34" charset="-128"/>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ja-JP" altLang="en-US" sz="3200" b="0" i="0" u="none" strike="noStrike" kern="1200" cap="none" spc="0" normalizeH="0" baseline="0" noProof="0" dirty="0" smtClean="0">
                <a:ln>
                  <a:noFill/>
                </a:ln>
                <a:effectLst/>
                <a:uLnTx/>
                <a:uFillTx/>
                <a:latin typeface="MS PGothic" pitchFamily="34" charset="-128"/>
                <a:ea typeface="MS PGothic" pitchFamily="34" charset="-128"/>
                <a:cs typeface="+mn-cs"/>
              </a:rPr>
              <a:t>おくりましょうか</a:t>
            </a:r>
            <a:endParaRPr kumimoji="0" lang="en-US" altLang="ja-JP" sz="3200" b="0" i="0" u="none" strike="noStrike" kern="1200" cap="none" spc="0" normalizeH="0" baseline="0" noProof="0" dirty="0" smtClean="0">
              <a:ln>
                <a:noFill/>
              </a:ln>
              <a:effectLst/>
              <a:uLnTx/>
              <a:uFillTx/>
              <a:latin typeface="MS PGothic" pitchFamily="34" charset="-128"/>
              <a:ea typeface="MS PGothic" pitchFamily="34" charset="-128"/>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ja-JP" altLang="en-US" sz="3200" b="0" i="0" u="none" strike="noStrike" kern="1200" cap="none" spc="0" normalizeH="0" baseline="0" noProof="0" dirty="0" smtClean="0">
                <a:ln>
                  <a:noFill/>
                </a:ln>
                <a:effectLst/>
                <a:uLnTx/>
                <a:uFillTx/>
                <a:latin typeface="MS PGothic" pitchFamily="34" charset="-128"/>
                <a:ea typeface="MS PGothic" pitchFamily="34" charset="-128"/>
                <a:cs typeface="+mn-cs"/>
              </a:rPr>
              <a:t>つれていきましょうか</a:t>
            </a:r>
            <a:endParaRPr kumimoji="0" lang="ja-JP" altLang="en-US" sz="3200" b="0" i="0" u="none" strike="noStrike" kern="1200" cap="none" spc="0" normalizeH="0" baseline="0" noProof="0" dirty="0">
              <a:ln>
                <a:noFill/>
              </a:ln>
              <a:effectLst/>
              <a:uLnTx/>
              <a:uFillTx/>
              <a:latin typeface="MS PGothic" pitchFamily="34" charset="-128"/>
              <a:ea typeface="MS PGothic"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50000" decel="50000"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50000" decel="50000"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accel="50000" decel="50000"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381000" y="1524000"/>
            <a:ext cx="8458200" cy="762000"/>
          </a:xfrm>
          <a:solidFill>
            <a:schemeClr val="accent2">
              <a:lumMod val="40000"/>
              <a:lumOff val="60000"/>
            </a:schemeClr>
          </a:solidFill>
          <a:ln>
            <a:noFill/>
          </a:ln>
        </p:spPr>
        <p:txBody>
          <a:bodyPr>
            <a:noAutofit/>
          </a:bodyPr>
          <a:lstStyle/>
          <a:p>
            <a:pPr algn="l" eaLnBrk="1" hangingPunct="1"/>
            <a:r>
              <a:rPr kumimoji="1" lang="en-US" altLang="ja-JP" sz="2400" dirty="0" smtClean="0"/>
              <a:t>The same structure can be used to express the speaker (</a:t>
            </a:r>
            <a:r>
              <a:rPr kumimoji="1" lang="en-US" altLang="ja-JP" sz="2400" dirty="0" err="1" smtClean="0"/>
              <a:t>Y)’s</a:t>
            </a:r>
            <a:r>
              <a:rPr kumimoji="1" lang="en-US" altLang="ja-JP" sz="2400" dirty="0" smtClean="0"/>
              <a:t> </a:t>
            </a:r>
            <a:r>
              <a:rPr kumimoji="1" lang="en-US" altLang="ja-JP" sz="2400" u="sng" dirty="0" smtClean="0"/>
              <a:t>willingness</a:t>
            </a:r>
            <a:r>
              <a:rPr kumimoji="1" lang="en-US" altLang="ja-JP" sz="2400" dirty="0" smtClean="0"/>
              <a:t> to do something for someone else.</a:t>
            </a:r>
          </a:p>
        </p:txBody>
      </p:sp>
      <p:pic>
        <p:nvPicPr>
          <p:cNvPr id="28675" name="Picture 5" descr="L05_Page_19"/>
          <p:cNvPicPr>
            <a:picLocks noChangeAspect="1" noChangeArrowheads="1"/>
          </p:cNvPicPr>
          <p:nvPr/>
        </p:nvPicPr>
        <p:blipFill>
          <a:blip r:embed="rId3" cstate="print"/>
          <a:srcRect l="27094" t="12813" r="26068" b="15834"/>
          <a:stretch>
            <a:fillRect/>
          </a:stretch>
        </p:blipFill>
        <p:spPr bwMode="auto">
          <a:xfrm>
            <a:off x="533400" y="2362200"/>
            <a:ext cx="1978025" cy="2130425"/>
          </a:xfrm>
          <a:prstGeom prst="rect">
            <a:avLst/>
          </a:prstGeom>
          <a:noFill/>
          <a:ln w="9525">
            <a:solidFill>
              <a:schemeClr val="tx1"/>
            </a:solidFill>
            <a:miter lim="800000"/>
            <a:headEnd/>
            <a:tailEnd/>
          </a:ln>
        </p:spPr>
      </p:pic>
      <p:sp>
        <p:nvSpPr>
          <p:cNvPr id="28676" name="Rectangle 6"/>
          <p:cNvSpPr>
            <a:spLocks noGrp="1" noChangeArrowheads="1"/>
          </p:cNvSpPr>
          <p:nvPr>
            <p:ph type="body" idx="1"/>
          </p:nvPr>
        </p:nvSpPr>
        <p:spPr>
          <a:xfrm>
            <a:off x="3124200" y="2819400"/>
            <a:ext cx="5791200" cy="1219200"/>
          </a:xfrm>
          <a:solidFill>
            <a:srgbClr val="FFFF00"/>
          </a:solidFill>
          <a:ln>
            <a:noFill/>
          </a:ln>
        </p:spPr>
        <p:txBody>
          <a:bodyPr/>
          <a:lstStyle/>
          <a:p>
            <a:pPr eaLnBrk="1" hangingPunct="1">
              <a:buFont typeface="Wingdings" charset="2"/>
              <a:buNone/>
            </a:pPr>
            <a:r>
              <a:rPr kumimoji="1" lang="en-US" altLang="ja-JP" sz="2800" dirty="0" smtClean="0"/>
              <a:t>X</a:t>
            </a:r>
            <a:r>
              <a:rPr kumimoji="1" lang="ja-JP" altLang="en-US" sz="2800" dirty="0" smtClean="0"/>
              <a:t>：暑いですね。</a:t>
            </a:r>
            <a:endParaRPr kumimoji="1" lang="en-US" altLang="ja-JP" sz="2800" dirty="0" smtClean="0"/>
          </a:p>
          <a:p>
            <a:pPr eaLnBrk="1" hangingPunct="1">
              <a:buFont typeface="Wingdings" charset="2"/>
              <a:buNone/>
            </a:pPr>
            <a:r>
              <a:rPr kumimoji="1" lang="en-US" altLang="ja-JP" sz="2800" dirty="0" smtClean="0"/>
              <a:t>Y</a:t>
            </a:r>
            <a:r>
              <a:rPr kumimoji="1" lang="ja-JP" altLang="en-US" sz="2800" dirty="0" smtClean="0"/>
              <a:t>：じゃあ、エアコンを</a:t>
            </a:r>
            <a:r>
              <a:rPr kumimoji="1" lang="ja-JP" altLang="en-US" sz="2800" dirty="0" smtClean="0">
                <a:solidFill>
                  <a:srgbClr val="FE060C"/>
                </a:solidFill>
              </a:rPr>
              <a:t>つけましょうか</a:t>
            </a:r>
            <a:r>
              <a:rPr kumimoji="1" lang="ja-JP" altLang="en-US" sz="2800" dirty="0" smtClean="0"/>
              <a:t>。</a:t>
            </a:r>
          </a:p>
        </p:txBody>
      </p:sp>
      <p:sp>
        <p:nvSpPr>
          <p:cNvPr id="203783" name="Rectangle 7"/>
          <p:cNvSpPr>
            <a:spLocks noChangeArrowheads="1"/>
          </p:cNvSpPr>
          <p:nvPr/>
        </p:nvSpPr>
        <p:spPr bwMode="auto">
          <a:xfrm>
            <a:off x="3200400" y="4648200"/>
            <a:ext cx="4199888" cy="369332"/>
          </a:xfrm>
          <a:prstGeom prst="rect">
            <a:avLst/>
          </a:prstGeom>
          <a:solidFill>
            <a:srgbClr val="CCFFCC"/>
          </a:solidFill>
          <a:ln w="9525">
            <a:noFill/>
            <a:miter lim="800000"/>
            <a:headEnd/>
            <a:tailEnd/>
          </a:ln>
        </p:spPr>
        <p:txBody>
          <a:bodyPr wrap="none">
            <a:spAutoFit/>
          </a:bodyPr>
          <a:lstStyle/>
          <a:p>
            <a:r>
              <a:rPr lang="en-US" altLang="ja-JP" dirty="0">
                <a:latin typeface="ＭＳ Ｐゴシック"/>
                <a:ea typeface="ＭＳ Ｐゴシック"/>
                <a:cs typeface="ＭＳ Ｐゴシック"/>
              </a:rPr>
              <a:t>In casual speech, use the volitional forms.</a:t>
            </a:r>
          </a:p>
        </p:txBody>
      </p:sp>
      <p:pic>
        <p:nvPicPr>
          <p:cNvPr id="28678" name="Picture 8" descr="L12_Page_33"/>
          <p:cNvPicPr>
            <a:picLocks noChangeAspect="1" noChangeArrowheads="1"/>
          </p:cNvPicPr>
          <p:nvPr/>
        </p:nvPicPr>
        <p:blipFill>
          <a:blip r:embed="rId4" cstate="print"/>
          <a:srcRect l="11026" t="11845" r="11966" b="10274"/>
          <a:stretch>
            <a:fillRect/>
          </a:stretch>
        </p:blipFill>
        <p:spPr bwMode="auto">
          <a:xfrm>
            <a:off x="152400" y="4724400"/>
            <a:ext cx="2667000" cy="1906588"/>
          </a:xfrm>
          <a:prstGeom prst="rect">
            <a:avLst/>
          </a:prstGeom>
          <a:noFill/>
          <a:ln w="9525">
            <a:solidFill>
              <a:schemeClr val="tx1"/>
            </a:solidFill>
            <a:miter lim="800000"/>
            <a:headEnd/>
            <a:tailEnd/>
          </a:ln>
        </p:spPr>
      </p:pic>
      <p:sp>
        <p:nvSpPr>
          <p:cNvPr id="9" name="Rectangle 6"/>
          <p:cNvSpPr txBox="1">
            <a:spLocks noChangeArrowheads="1"/>
          </p:cNvSpPr>
          <p:nvPr/>
        </p:nvSpPr>
        <p:spPr>
          <a:xfrm>
            <a:off x="3200400" y="5181600"/>
            <a:ext cx="5791200" cy="1219200"/>
          </a:xfrm>
          <a:prstGeom prst="rect">
            <a:avLst/>
          </a:prstGeom>
          <a:solidFill>
            <a:srgbClr val="FFFF00"/>
          </a:solidFill>
          <a:ln>
            <a:noFill/>
          </a:ln>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charset="2"/>
              <a:buNone/>
              <a:tabLst/>
              <a:defRPr/>
            </a:pPr>
            <a:r>
              <a:rPr kumimoji="1" lang="en-US" altLang="ja-JP" sz="2800" b="0" i="0" u="none" strike="noStrike" kern="1200" cap="none" spc="0" normalizeH="0" baseline="0" noProof="0" dirty="0" smtClean="0">
                <a:ln>
                  <a:noFill/>
                </a:ln>
                <a:solidFill>
                  <a:schemeClr val="tx1">
                    <a:lumMod val="75000"/>
                    <a:lumOff val="25000"/>
                  </a:schemeClr>
                </a:solidFill>
                <a:effectLst/>
                <a:uLnTx/>
                <a:uFillTx/>
                <a:latin typeface="MS PGothic" pitchFamily="34" charset="-128"/>
                <a:ea typeface="MS PGothic" pitchFamily="34" charset="-128"/>
                <a:cs typeface="+mn-cs"/>
              </a:rPr>
              <a:t>X</a:t>
            </a:r>
            <a:r>
              <a:rPr kumimoji="1" lang="ja-JP" altLang="en-US" sz="2800" b="0" i="0" u="none" strike="noStrike" kern="1200" cap="none" spc="0" normalizeH="0" baseline="0" noProof="0" dirty="0" smtClean="0">
                <a:ln>
                  <a:noFill/>
                </a:ln>
                <a:solidFill>
                  <a:schemeClr val="tx1">
                    <a:lumMod val="75000"/>
                    <a:lumOff val="25000"/>
                  </a:schemeClr>
                </a:solidFill>
                <a:effectLst/>
                <a:uLnTx/>
                <a:uFillTx/>
                <a:latin typeface="MS PGothic" pitchFamily="34" charset="-128"/>
                <a:ea typeface="MS PGothic" pitchFamily="34" charset="-128"/>
                <a:cs typeface="+mn-cs"/>
              </a:rPr>
              <a:t>：ああ、熱があるわ。</a:t>
            </a:r>
            <a:endParaRPr kumimoji="1" lang="en-US" altLang="ja-JP" sz="2800" b="0" i="0" u="none" strike="noStrike" kern="1200" cap="none" spc="0" normalizeH="0" baseline="0" noProof="0" dirty="0" smtClean="0">
              <a:ln>
                <a:noFill/>
              </a:ln>
              <a:solidFill>
                <a:schemeClr val="tx1">
                  <a:lumMod val="75000"/>
                  <a:lumOff val="25000"/>
                </a:schemeClr>
              </a:solidFill>
              <a:effectLst/>
              <a:uLnTx/>
              <a:uFillTx/>
              <a:latin typeface="MS PGothic" pitchFamily="34" charset="-128"/>
              <a:ea typeface="MS PGothic" pitchFamily="34" charset="-128"/>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charset="2"/>
              <a:buNone/>
              <a:tabLst/>
              <a:defRPr/>
            </a:pPr>
            <a:r>
              <a:rPr kumimoji="1" lang="en-US" altLang="ja-JP" sz="2800" b="0" i="0" u="none" strike="noStrike" kern="1200" cap="none" spc="0" normalizeH="0" baseline="0" noProof="0" dirty="0" smtClean="0">
                <a:ln>
                  <a:noFill/>
                </a:ln>
                <a:solidFill>
                  <a:schemeClr val="tx1">
                    <a:lumMod val="75000"/>
                    <a:lumOff val="25000"/>
                  </a:schemeClr>
                </a:solidFill>
                <a:effectLst/>
                <a:uLnTx/>
                <a:uFillTx/>
                <a:latin typeface="MS PGothic" pitchFamily="34" charset="-128"/>
                <a:ea typeface="MS PGothic" pitchFamily="34" charset="-128"/>
                <a:cs typeface="+mn-cs"/>
              </a:rPr>
              <a:t>Y</a:t>
            </a:r>
            <a:r>
              <a:rPr kumimoji="1" lang="ja-JP" altLang="en-US" sz="2800" b="0" i="0" u="none" strike="noStrike" kern="1200" cap="none" spc="0" normalizeH="0" baseline="0" noProof="0" dirty="0" smtClean="0">
                <a:ln>
                  <a:noFill/>
                </a:ln>
                <a:solidFill>
                  <a:schemeClr val="tx1">
                    <a:lumMod val="75000"/>
                    <a:lumOff val="25000"/>
                  </a:schemeClr>
                </a:solidFill>
                <a:effectLst/>
                <a:uLnTx/>
                <a:uFillTx/>
                <a:latin typeface="MS PGothic" pitchFamily="34" charset="-128"/>
                <a:ea typeface="MS PGothic" pitchFamily="34" charset="-128"/>
                <a:cs typeface="+mn-cs"/>
              </a:rPr>
              <a:t>：じゃあ、薬持って来ようか。</a:t>
            </a:r>
          </a:p>
        </p:txBody>
      </p:sp>
      <p:sp>
        <p:nvSpPr>
          <p:cNvPr id="10" name="Title 1"/>
          <p:cNvSpPr txBox="1">
            <a:spLocks/>
          </p:cNvSpPr>
          <p:nvPr/>
        </p:nvSpPr>
        <p:spPr>
          <a:xfrm>
            <a:off x="228600" y="304800"/>
            <a:ext cx="8686800" cy="1143000"/>
          </a:xfrm>
          <a:prstGeom prst="rect">
            <a:avLst/>
          </a:prstGeom>
          <a:solidFill>
            <a:srgbClr val="FFC000"/>
          </a:solidFill>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smtClean="0">
                <a:ln>
                  <a:noFill/>
                </a:ln>
                <a:solidFill>
                  <a:schemeClr val="tx1"/>
                </a:solidFill>
                <a:effectLst/>
                <a:uLnTx/>
                <a:uFillTx/>
                <a:latin typeface="MS PGothic" pitchFamily="34" charset="-128"/>
                <a:ea typeface="MS PGothic" pitchFamily="34" charset="-128"/>
                <a:cs typeface="+mj-cs"/>
              </a:rPr>
              <a:t>V (stem) </a:t>
            </a:r>
            <a:r>
              <a:rPr kumimoji="0" lang="ja-JP" altLang="en-US" sz="4000" b="0" i="0" u="none" strike="noStrike" kern="1200" cap="none" spc="0" normalizeH="0" baseline="0" noProof="0" smtClean="0">
                <a:ln>
                  <a:noFill/>
                </a:ln>
                <a:solidFill>
                  <a:schemeClr val="tx1"/>
                </a:solidFill>
                <a:effectLst/>
                <a:uLnTx/>
                <a:uFillTx/>
                <a:latin typeface="MS PGothic" pitchFamily="34" charset="-128"/>
                <a:ea typeface="MS PGothic" pitchFamily="34" charset="-128"/>
                <a:cs typeface="+mj-cs"/>
              </a:rPr>
              <a:t>ましょうか</a:t>
            </a:r>
            <a:r>
              <a:rPr kumimoji="0" lang="en-US" altLang="ja-JP" sz="4000" b="0" i="0" u="none" strike="noStrike" kern="1200" cap="none" spc="0" normalizeH="0" baseline="0" noProof="0" smtClean="0">
                <a:ln>
                  <a:noFill/>
                </a:ln>
                <a:solidFill>
                  <a:schemeClr val="tx1"/>
                </a:solidFill>
                <a:effectLst/>
                <a:uLnTx/>
                <a:uFillTx/>
                <a:latin typeface="MS PGothic" pitchFamily="34" charset="-128"/>
                <a:ea typeface="MS PGothic" pitchFamily="34" charset="-128"/>
                <a:cs typeface="+mj-cs"/>
              </a:rPr>
              <a:t/>
            </a:r>
            <a:br>
              <a:rPr kumimoji="0" lang="en-US" altLang="ja-JP" sz="4000" b="0" i="0" u="none" strike="noStrike" kern="1200" cap="none" spc="0" normalizeH="0" baseline="0" noProof="0" smtClean="0">
                <a:ln>
                  <a:noFill/>
                </a:ln>
                <a:solidFill>
                  <a:schemeClr val="tx1"/>
                </a:solidFill>
                <a:effectLst/>
                <a:uLnTx/>
                <a:uFillTx/>
                <a:latin typeface="MS PGothic" pitchFamily="34" charset="-128"/>
                <a:ea typeface="MS PGothic" pitchFamily="34" charset="-128"/>
                <a:cs typeface="+mj-cs"/>
              </a:rPr>
            </a:br>
            <a:r>
              <a:rPr kumimoji="0" lang="en-US" altLang="ja-JP" sz="4000" b="0" i="0" u="none" strike="noStrike" kern="1200" cap="none" spc="0" normalizeH="0" baseline="0" noProof="0" smtClean="0">
                <a:ln>
                  <a:noFill/>
                </a:ln>
                <a:solidFill>
                  <a:schemeClr val="tx1"/>
                </a:solidFill>
                <a:effectLst/>
                <a:uLnTx/>
                <a:uFillTx/>
                <a:latin typeface="MS PGothic" pitchFamily="34" charset="-128"/>
                <a:ea typeface="MS PGothic" pitchFamily="34" charset="-128"/>
                <a:cs typeface="+mj-cs"/>
              </a:rPr>
              <a:t>Shall I 〜? (showing willingness)</a:t>
            </a:r>
            <a:endParaRPr kumimoji="0" lang="ja-JP" altLang="en-US" sz="4000" b="0" i="0" u="none" strike="noStrike" kern="1200" cap="none" spc="0" normalizeH="0" baseline="0" noProof="0" dirty="0">
              <a:ln>
                <a:noFill/>
              </a:ln>
              <a:solidFill>
                <a:schemeClr val="tx1"/>
              </a:solidFill>
              <a:effectLst/>
              <a:uLnTx/>
              <a:uFillTx/>
              <a:latin typeface="MS PGothic" pitchFamily="34" charset="-128"/>
              <a:ea typeface="MS PGothic" pitchFamily="34" charset="-128"/>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500" fill="hold"/>
                                        <p:tgtEl>
                                          <p:spTgt spid="28675"/>
                                        </p:tgtEl>
                                        <p:attrNameLst>
                                          <p:attrName>ppt_x</p:attrName>
                                        </p:attrNameLst>
                                      </p:cBhvr>
                                      <p:tavLst>
                                        <p:tav tm="0">
                                          <p:val>
                                            <p:strVal val="#ppt_x"/>
                                          </p:val>
                                        </p:tav>
                                        <p:tav tm="100000">
                                          <p:val>
                                            <p:strVal val="#ppt_x"/>
                                          </p:val>
                                        </p:tav>
                                      </p:tavLst>
                                    </p:anim>
                                    <p:anim calcmode="lin" valueType="num">
                                      <p:cBhvr additive="base">
                                        <p:cTn id="8" dur="500" fill="hold"/>
                                        <p:tgtEl>
                                          <p:spTgt spid="286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76">
                                            <p:bg/>
                                          </p:spTgt>
                                        </p:tgtEl>
                                        <p:attrNameLst>
                                          <p:attrName>style.visibility</p:attrName>
                                        </p:attrNameLst>
                                      </p:cBhvr>
                                      <p:to>
                                        <p:strVal val="visible"/>
                                      </p:to>
                                    </p:set>
                                    <p:anim calcmode="lin" valueType="num">
                                      <p:cBhvr additive="base">
                                        <p:cTn id="13" dur="500" fill="hold"/>
                                        <p:tgtEl>
                                          <p:spTgt spid="28676">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6">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676">
                                            <p:txEl>
                                              <p:pRg st="0" end="0"/>
                                            </p:txEl>
                                          </p:spTgt>
                                        </p:tgtEl>
                                        <p:attrNameLst>
                                          <p:attrName>style.visibility</p:attrName>
                                        </p:attrNameLst>
                                      </p:cBhvr>
                                      <p:to>
                                        <p:strVal val="visible"/>
                                      </p:to>
                                    </p:set>
                                    <p:anim calcmode="lin" valueType="num">
                                      <p:cBhvr additive="base">
                                        <p:cTn id="19" dur="500" fill="hold"/>
                                        <p:tgtEl>
                                          <p:spTgt spid="2867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676">
                                            <p:txEl>
                                              <p:pRg st="1" end="1"/>
                                            </p:txEl>
                                          </p:spTgt>
                                        </p:tgtEl>
                                        <p:attrNameLst>
                                          <p:attrName>style.visibility</p:attrName>
                                        </p:attrNameLst>
                                      </p:cBhvr>
                                      <p:to>
                                        <p:strVal val="visible"/>
                                      </p:to>
                                    </p:set>
                                    <p:anim calcmode="lin" valueType="num">
                                      <p:cBhvr additive="base">
                                        <p:cTn id="25" dur="500" fill="hold"/>
                                        <p:tgtEl>
                                          <p:spTgt spid="2867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67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678"/>
                                        </p:tgtEl>
                                        <p:attrNameLst>
                                          <p:attrName>style.visibility</p:attrName>
                                        </p:attrNameLst>
                                      </p:cBhvr>
                                      <p:to>
                                        <p:strVal val="visible"/>
                                      </p:to>
                                    </p:set>
                                    <p:anim calcmode="lin" valueType="num">
                                      <p:cBhvr additive="base">
                                        <p:cTn id="31" dur="500" fill="hold"/>
                                        <p:tgtEl>
                                          <p:spTgt spid="28678"/>
                                        </p:tgtEl>
                                        <p:attrNameLst>
                                          <p:attrName>ppt_x</p:attrName>
                                        </p:attrNameLst>
                                      </p:cBhvr>
                                      <p:tavLst>
                                        <p:tav tm="0">
                                          <p:val>
                                            <p:strVal val="#ppt_x"/>
                                          </p:val>
                                        </p:tav>
                                        <p:tav tm="100000">
                                          <p:val>
                                            <p:strVal val="#ppt_x"/>
                                          </p:val>
                                        </p:tav>
                                      </p:tavLst>
                                    </p:anim>
                                    <p:anim calcmode="lin" valueType="num">
                                      <p:cBhvr additive="base">
                                        <p:cTn id="32"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203783"/>
                                        </p:tgtEl>
                                        <p:attrNameLst>
                                          <p:attrName>style.visibility</p:attrName>
                                        </p:attrNameLst>
                                      </p:cBhvr>
                                      <p:to>
                                        <p:strVal val="visible"/>
                                      </p:to>
                                    </p:set>
                                    <p:anim calcmode="lin" valueType="num">
                                      <p:cBhvr additive="base">
                                        <p:cTn id="37" dur="500" fill="hold"/>
                                        <p:tgtEl>
                                          <p:spTgt spid="203783"/>
                                        </p:tgtEl>
                                        <p:attrNameLst>
                                          <p:attrName>ppt_x</p:attrName>
                                        </p:attrNameLst>
                                      </p:cBhvr>
                                      <p:tavLst>
                                        <p:tav tm="0">
                                          <p:val>
                                            <p:strVal val="#ppt_x"/>
                                          </p:val>
                                        </p:tav>
                                        <p:tav tm="100000">
                                          <p:val>
                                            <p:strVal val="#ppt_x"/>
                                          </p:val>
                                        </p:tav>
                                      </p:tavLst>
                                    </p:anim>
                                    <p:anim calcmode="lin" valueType="num">
                                      <p:cBhvr additive="base">
                                        <p:cTn id="38" dur="500" fill="hold"/>
                                        <p:tgtEl>
                                          <p:spTgt spid="20378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37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bg/>
                                          </p:spTgt>
                                        </p:tgtEl>
                                        <p:attrNameLst>
                                          <p:attrName>style.visibility</p:attrName>
                                        </p:attrNameLst>
                                      </p:cBhvr>
                                      <p:to>
                                        <p:strVal val="visible"/>
                                      </p:to>
                                    </p:set>
                                    <p:anim calcmode="lin" valueType="num">
                                      <p:cBhvr additive="base">
                                        <p:cTn id="4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48"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
                                            <p:txEl>
                                              <p:pRg st="0" end="0"/>
                                            </p:txEl>
                                          </p:spTgt>
                                        </p:tgtEl>
                                        <p:attrNameLst>
                                          <p:attrName>style.visibility</p:attrName>
                                        </p:attrNameLst>
                                      </p:cBhvr>
                                      <p:to>
                                        <p:strVal val="visible"/>
                                      </p:to>
                                    </p:set>
                                    <p:anim calcmode="lin" valueType="num">
                                      <p:cBhvr additive="base">
                                        <p:cTn id="5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9">
                                            <p:txEl>
                                              <p:pRg st="1" end="1"/>
                                            </p:txEl>
                                          </p:spTgt>
                                        </p:tgtEl>
                                        <p:attrNameLst>
                                          <p:attrName>style.visibility</p:attrName>
                                        </p:attrNameLst>
                                      </p:cBhvr>
                                      <p:to>
                                        <p:strVal val="visible"/>
                                      </p:to>
                                    </p:set>
                                    <p:anim calcmode="lin" valueType="num">
                                      <p:cBhvr additive="base">
                                        <p:cTn id="5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animBg="1"/>
      <p:bldP spid="203783" grpId="0" animBg="1"/>
      <p:bldP spid="203783" grpId="1" animBg="1"/>
      <p:bldP spid="9" grpId="0" build="p"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 (volitional) </a:t>
            </a:r>
            <a:r>
              <a:rPr lang="ja-JP" altLang="en-US" dirty="0" smtClean="0"/>
              <a:t>か</a:t>
            </a:r>
            <a:r>
              <a:rPr lang="en-US" altLang="ja-JP" dirty="0" smtClean="0"/>
              <a:t/>
            </a:r>
            <a:br>
              <a:rPr lang="en-US" altLang="ja-JP" dirty="0" smtClean="0"/>
            </a:br>
            <a:r>
              <a:rPr lang="en-US" altLang="ja-JP" dirty="0" smtClean="0"/>
              <a:t>Shall I 〜? (showing willingness)</a:t>
            </a:r>
            <a:endParaRPr lang="ja-JP" altLang="en-US" dirty="0"/>
          </a:p>
        </p:txBody>
      </p:sp>
      <p:sp>
        <p:nvSpPr>
          <p:cNvPr id="3" name="Content Placeholder 2"/>
          <p:cNvSpPr>
            <a:spLocks noGrp="1"/>
          </p:cNvSpPr>
          <p:nvPr>
            <p:ph sz="quarter" idx="1"/>
          </p:nvPr>
        </p:nvSpPr>
        <p:spPr>
          <a:xfrm>
            <a:off x="0" y="1371600"/>
            <a:ext cx="4495800" cy="5486400"/>
          </a:xfrm>
        </p:spPr>
        <p:txBody>
          <a:bodyPr>
            <a:normAutofit/>
          </a:bodyPr>
          <a:lstStyle/>
          <a:p>
            <a:r>
              <a:rPr lang="ja-JP" altLang="en-US" sz="3200" dirty="0" smtClean="0"/>
              <a:t>てつだいましょうか</a:t>
            </a:r>
            <a:endParaRPr lang="en-US" altLang="ja-JP" sz="3200" dirty="0" smtClean="0"/>
          </a:p>
          <a:p>
            <a:r>
              <a:rPr lang="ja-JP" altLang="en-US" sz="3200" dirty="0" smtClean="0"/>
              <a:t>おしえましょうか</a:t>
            </a:r>
            <a:endParaRPr lang="en-US" altLang="ja-JP" sz="3200" dirty="0" smtClean="0"/>
          </a:p>
          <a:p>
            <a:r>
              <a:rPr lang="ja-JP" altLang="en-US" sz="3200" dirty="0" smtClean="0"/>
              <a:t>しましょうか</a:t>
            </a:r>
            <a:endParaRPr lang="en-US" altLang="ja-JP" sz="3200" dirty="0" smtClean="0"/>
          </a:p>
          <a:p>
            <a:r>
              <a:rPr lang="ja-JP" altLang="en-US" sz="3200" dirty="0" smtClean="0"/>
              <a:t>やりましょうか</a:t>
            </a:r>
            <a:endParaRPr lang="en-US" altLang="ja-JP" sz="3200" dirty="0" smtClean="0"/>
          </a:p>
          <a:p>
            <a:r>
              <a:rPr lang="ja-JP" altLang="en-US" sz="3200" dirty="0" smtClean="0"/>
              <a:t>かしましょうか</a:t>
            </a:r>
            <a:endParaRPr lang="en-US" altLang="ja-JP" sz="3200" dirty="0" smtClean="0"/>
          </a:p>
          <a:p>
            <a:r>
              <a:rPr lang="ja-JP" altLang="en-US" sz="3200" dirty="0" smtClean="0"/>
              <a:t>つけましょうか</a:t>
            </a:r>
            <a:endParaRPr lang="en-US" altLang="ja-JP" sz="3200" dirty="0" smtClean="0"/>
          </a:p>
          <a:p>
            <a:r>
              <a:rPr lang="ja-JP" altLang="en-US" sz="3200" dirty="0" smtClean="0"/>
              <a:t>けしましょうか</a:t>
            </a:r>
            <a:endParaRPr lang="en-US" altLang="ja-JP" sz="3200" dirty="0" smtClean="0"/>
          </a:p>
          <a:p>
            <a:r>
              <a:rPr lang="ja-JP" altLang="en-US" sz="3200" dirty="0" smtClean="0"/>
              <a:t>おくりましょうか</a:t>
            </a:r>
            <a:endParaRPr lang="en-US" altLang="ja-JP" sz="3200" dirty="0" smtClean="0"/>
          </a:p>
          <a:p>
            <a:r>
              <a:rPr lang="ja-JP" altLang="en-US" sz="3200" dirty="0" smtClean="0"/>
              <a:t>つれていきましょうか</a:t>
            </a:r>
            <a:endParaRPr lang="ja-JP" altLang="en-US" sz="3200" dirty="0"/>
          </a:p>
        </p:txBody>
      </p:sp>
      <p:sp>
        <p:nvSpPr>
          <p:cNvPr id="4" name="Content Placeholder 2"/>
          <p:cNvSpPr txBox="1">
            <a:spLocks/>
          </p:cNvSpPr>
          <p:nvPr/>
        </p:nvSpPr>
        <p:spPr>
          <a:xfrm>
            <a:off x="4648200" y="1371600"/>
            <a:ext cx="4495800" cy="548640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ja-JP" altLang="en-US" sz="3200" b="0" i="0" u="none" strike="noStrike" kern="1200" cap="none" spc="0" normalizeH="0" baseline="0" noProof="0" dirty="0" smtClean="0">
                <a:ln>
                  <a:noFill/>
                </a:ln>
                <a:effectLst/>
                <a:uLnTx/>
                <a:uFillTx/>
                <a:latin typeface="MS PGothic" pitchFamily="34" charset="-128"/>
                <a:ea typeface="MS PGothic" pitchFamily="34" charset="-128"/>
                <a:cs typeface="+mn-cs"/>
              </a:rPr>
              <a:t>てつだおうか</a:t>
            </a:r>
            <a:endParaRPr kumimoji="0" lang="en-US" altLang="ja-JP" sz="3200" b="0" i="0" u="none" strike="noStrike" kern="1200" cap="none" spc="0" normalizeH="0" baseline="0" noProof="0" dirty="0" smtClean="0">
              <a:ln>
                <a:noFill/>
              </a:ln>
              <a:effectLst/>
              <a:uLnTx/>
              <a:uFillTx/>
              <a:latin typeface="MS PGothic" pitchFamily="34" charset="-128"/>
              <a:ea typeface="MS PGothic" pitchFamily="34" charset="-128"/>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ja-JP" altLang="en-US" sz="3200" b="0" i="0" u="none" strike="noStrike" kern="1200" cap="none" spc="0" normalizeH="0" baseline="0" noProof="0" dirty="0" smtClean="0">
                <a:ln>
                  <a:noFill/>
                </a:ln>
                <a:effectLst/>
                <a:uLnTx/>
                <a:uFillTx/>
                <a:latin typeface="MS PGothic" pitchFamily="34" charset="-128"/>
                <a:ea typeface="MS PGothic" pitchFamily="34" charset="-128"/>
                <a:cs typeface="+mn-cs"/>
              </a:rPr>
              <a:t>おしえようか</a:t>
            </a:r>
            <a:endParaRPr kumimoji="0" lang="en-US" altLang="ja-JP" sz="3200" b="0" i="0" u="none" strike="noStrike" kern="1200" cap="none" spc="0" normalizeH="0" baseline="0" noProof="0" dirty="0" smtClean="0">
              <a:ln>
                <a:noFill/>
              </a:ln>
              <a:effectLst/>
              <a:uLnTx/>
              <a:uFillTx/>
              <a:latin typeface="MS PGothic" pitchFamily="34" charset="-128"/>
              <a:ea typeface="MS PGothic" pitchFamily="34" charset="-128"/>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ja-JP" altLang="en-US" sz="3200" b="0" i="0" u="none" strike="noStrike" kern="1200" cap="none" spc="0" normalizeH="0" baseline="0" noProof="0" dirty="0" smtClean="0">
                <a:ln>
                  <a:noFill/>
                </a:ln>
                <a:effectLst/>
                <a:uLnTx/>
                <a:uFillTx/>
                <a:latin typeface="MS PGothic" pitchFamily="34" charset="-128"/>
                <a:ea typeface="MS PGothic" pitchFamily="34" charset="-128"/>
                <a:cs typeface="+mn-cs"/>
              </a:rPr>
              <a:t>しようか</a:t>
            </a:r>
            <a:endParaRPr kumimoji="0" lang="en-US" altLang="ja-JP" sz="3200" b="0" i="0" u="none" strike="noStrike" kern="1200" cap="none" spc="0" normalizeH="0" baseline="0" noProof="0" dirty="0" smtClean="0">
              <a:ln>
                <a:noFill/>
              </a:ln>
              <a:effectLst/>
              <a:uLnTx/>
              <a:uFillTx/>
              <a:latin typeface="MS PGothic" pitchFamily="34" charset="-128"/>
              <a:ea typeface="MS PGothic" pitchFamily="34" charset="-128"/>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ja-JP" altLang="en-US" sz="3200" b="0" i="0" u="none" strike="noStrike" kern="1200" cap="none" spc="0" normalizeH="0" baseline="0" noProof="0" dirty="0" smtClean="0">
                <a:ln>
                  <a:noFill/>
                </a:ln>
                <a:effectLst/>
                <a:uLnTx/>
                <a:uFillTx/>
                <a:latin typeface="MS PGothic" pitchFamily="34" charset="-128"/>
                <a:ea typeface="MS PGothic" pitchFamily="34" charset="-128"/>
                <a:cs typeface="+mn-cs"/>
              </a:rPr>
              <a:t>やろうか</a:t>
            </a:r>
            <a:endParaRPr kumimoji="0" lang="en-US" altLang="ja-JP" sz="3200" b="0" i="0" u="none" strike="noStrike" kern="1200" cap="none" spc="0" normalizeH="0" baseline="0" noProof="0" dirty="0" smtClean="0">
              <a:ln>
                <a:noFill/>
              </a:ln>
              <a:effectLst/>
              <a:uLnTx/>
              <a:uFillTx/>
              <a:latin typeface="MS PGothic" pitchFamily="34" charset="-128"/>
              <a:ea typeface="MS PGothic" pitchFamily="34" charset="-128"/>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ja-JP" altLang="en-US" sz="3200" b="0" i="0" u="none" strike="noStrike" kern="1200" cap="none" spc="0" normalizeH="0" baseline="0" noProof="0" dirty="0" smtClean="0">
                <a:ln>
                  <a:noFill/>
                </a:ln>
                <a:effectLst/>
                <a:uLnTx/>
                <a:uFillTx/>
                <a:latin typeface="MS PGothic" pitchFamily="34" charset="-128"/>
                <a:ea typeface="MS PGothic" pitchFamily="34" charset="-128"/>
                <a:cs typeface="+mn-cs"/>
              </a:rPr>
              <a:t>かそうか</a:t>
            </a:r>
            <a:endParaRPr kumimoji="0" lang="en-US" altLang="ja-JP" sz="3200" b="0" i="0" u="none" strike="noStrike" kern="1200" cap="none" spc="0" normalizeH="0" baseline="0" noProof="0" dirty="0" smtClean="0">
              <a:ln>
                <a:noFill/>
              </a:ln>
              <a:effectLst/>
              <a:uLnTx/>
              <a:uFillTx/>
              <a:latin typeface="MS PGothic" pitchFamily="34" charset="-128"/>
              <a:ea typeface="MS PGothic" pitchFamily="34" charset="-128"/>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ja-JP" altLang="en-US" sz="3200" b="0" i="0" u="none" strike="noStrike" kern="1200" cap="none" spc="0" normalizeH="0" baseline="0" noProof="0" dirty="0" smtClean="0">
                <a:ln>
                  <a:noFill/>
                </a:ln>
                <a:effectLst/>
                <a:uLnTx/>
                <a:uFillTx/>
                <a:latin typeface="MS PGothic" pitchFamily="34" charset="-128"/>
                <a:ea typeface="MS PGothic" pitchFamily="34" charset="-128"/>
                <a:cs typeface="+mn-cs"/>
              </a:rPr>
              <a:t>つけようか</a:t>
            </a:r>
            <a:endParaRPr kumimoji="0" lang="en-US" altLang="ja-JP" sz="3200" b="0" i="0" u="none" strike="noStrike" kern="1200" cap="none" spc="0" normalizeH="0" baseline="0" noProof="0" dirty="0" smtClean="0">
              <a:ln>
                <a:noFill/>
              </a:ln>
              <a:effectLst/>
              <a:uLnTx/>
              <a:uFillTx/>
              <a:latin typeface="MS PGothic" pitchFamily="34" charset="-128"/>
              <a:ea typeface="MS PGothic" pitchFamily="34" charset="-128"/>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ja-JP" altLang="en-US" sz="3200" b="0" i="0" u="none" strike="noStrike" kern="1200" cap="none" spc="0" normalizeH="0" baseline="0" noProof="0" dirty="0" smtClean="0">
                <a:ln>
                  <a:noFill/>
                </a:ln>
                <a:effectLst/>
                <a:uLnTx/>
                <a:uFillTx/>
                <a:latin typeface="MS PGothic" pitchFamily="34" charset="-128"/>
                <a:ea typeface="MS PGothic" pitchFamily="34" charset="-128"/>
                <a:cs typeface="+mn-cs"/>
              </a:rPr>
              <a:t>けそうか</a:t>
            </a:r>
            <a:endParaRPr kumimoji="0" lang="en-US" altLang="ja-JP" sz="3200" b="0" i="0" u="none" strike="noStrike" kern="1200" cap="none" spc="0" normalizeH="0" baseline="0" noProof="0" dirty="0" smtClean="0">
              <a:ln>
                <a:noFill/>
              </a:ln>
              <a:effectLst/>
              <a:uLnTx/>
              <a:uFillTx/>
              <a:latin typeface="MS PGothic" pitchFamily="34" charset="-128"/>
              <a:ea typeface="MS PGothic" pitchFamily="34" charset="-128"/>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ja-JP" altLang="en-US" sz="3200" b="0" i="0" u="none" strike="noStrike" kern="1200" cap="none" spc="0" normalizeH="0" baseline="0" noProof="0" dirty="0" smtClean="0">
                <a:ln>
                  <a:noFill/>
                </a:ln>
                <a:effectLst/>
                <a:uLnTx/>
                <a:uFillTx/>
                <a:latin typeface="MS PGothic" pitchFamily="34" charset="-128"/>
                <a:ea typeface="MS PGothic" pitchFamily="34" charset="-128"/>
                <a:cs typeface="+mn-cs"/>
              </a:rPr>
              <a:t>おくろうか</a:t>
            </a:r>
            <a:endParaRPr kumimoji="0" lang="en-US" altLang="ja-JP" sz="3200" b="0" i="0" u="none" strike="noStrike" kern="1200" cap="none" spc="0" normalizeH="0" baseline="0" noProof="0" dirty="0" smtClean="0">
              <a:ln>
                <a:noFill/>
              </a:ln>
              <a:effectLst/>
              <a:uLnTx/>
              <a:uFillTx/>
              <a:latin typeface="MS PGothic" pitchFamily="34" charset="-128"/>
              <a:ea typeface="MS PGothic" pitchFamily="34" charset="-128"/>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ja-JP" altLang="en-US" sz="3200" b="0" i="0" u="none" strike="noStrike" kern="1200" cap="none" spc="0" normalizeH="0" baseline="0" noProof="0" dirty="0" smtClean="0">
                <a:ln>
                  <a:noFill/>
                </a:ln>
                <a:effectLst/>
                <a:uLnTx/>
                <a:uFillTx/>
                <a:latin typeface="MS PGothic" pitchFamily="34" charset="-128"/>
                <a:ea typeface="MS PGothic" pitchFamily="34" charset="-128"/>
                <a:cs typeface="+mn-cs"/>
              </a:rPr>
              <a:t>つれていこうか</a:t>
            </a:r>
            <a:endParaRPr kumimoji="0" lang="ja-JP" altLang="en-US" sz="3200" b="0" i="0" u="none" strike="noStrike" kern="1200" cap="none" spc="0" normalizeH="0" baseline="0" noProof="0" dirty="0">
              <a:ln>
                <a:noFill/>
              </a:ln>
              <a:effectLst/>
              <a:uLnTx/>
              <a:uFillTx/>
              <a:latin typeface="MS PGothic" pitchFamily="34" charset="-128"/>
              <a:ea typeface="MS PGothic"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50000" decel="50000"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50000" decel="50000"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accel="50000" decel="50000"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dirty="0" smtClean="0"/>
              <a:t>V</a:t>
            </a:r>
            <a:r>
              <a:rPr lang="ja-JP" altLang="en-US" dirty="0" smtClean="0"/>
              <a:t>（</a:t>
            </a:r>
            <a:r>
              <a:rPr lang="en-US" altLang="ja-JP" dirty="0" smtClean="0"/>
              <a:t>stem</a:t>
            </a:r>
            <a:r>
              <a:rPr lang="ja-JP" altLang="en-US" dirty="0" smtClean="0"/>
              <a:t>）方</a:t>
            </a:r>
            <a:r>
              <a:rPr lang="en-US" altLang="ja-JP" dirty="0" smtClean="0"/>
              <a:t/>
            </a:r>
            <a:br>
              <a:rPr lang="en-US" altLang="ja-JP" dirty="0" smtClean="0"/>
            </a:br>
            <a:r>
              <a:rPr lang="en-US" altLang="ja-JP" sz="2000" dirty="0" smtClean="0"/>
              <a:t>How to do something</a:t>
            </a:r>
            <a:endParaRPr lang="ja-JP" altLang="en-US" sz="2000" dirty="0"/>
          </a:p>
        </p:txBody>
      </p:sp>
      <p:sp>
        <p:nvSpPr>
          <p:cNvPr id="3" name="Content Placeholder 2"/>
          <p:cNvSpPr>
            <a:spLocks noGrp="1"/>
          </p:cNvSpPr>
          <p:nvPr>
            <p:ph sz="quarter" idx="1"/>
          </p:nvPr>
        </p:nvSpPr>
        <p:spPr/>
        <p:txBody>
          <a:bodyPr/>
          <a:lstStyle/>
          <a:p>
            <a:pPr>
              <a:lnSpc>
                <a:spcPct val="90000"/>
              </a:lnSpc>
            </a:pPr>
            <a:r>
              <a:rPr lang="ja-JP" altLang="en-US" sz="3600" dirty="0" smtClean="0"/>
              <a:t>飲む</a:t>
            </a:r>
            <a:r>
              <a:rPr lang="en-US" altLang="ja-JP" sz="3600" dirty="0" smtClean="0"/>
              <a:t>		</a:t>
            </a:r>
            <a:r>
              <a:rPr lang="ja-JP" altLang="en-US" sz="3600" dirty="0" smtClean="0"/>
              <a:t>飲み方</a:t>
            </a:r>
            <a:endParaRPr lang="en-US" altLang="ja-JP" sz="3600" dirty="0" smtClean="0"/>
          </a:p>
          <a:p>
            <a:pPr>
              <a:lnSpc>
                <a:spcPct val="90000"/>
              </a:lnSpc>
            </a:pPr>
            <a:r>
              <a:rPr lang="ja-JP" altLang="en-US" sz="3600" dirty="0" smtClean="0"/>
              <a:t>作る</a:t>
            </a:r>
            <a:r>
              <a:rPr lang="en-US" altLang="ja-JP" sz="3600" dirty="0" smtClean="0"/>
              <a:t>		</a:t>
            </a:r>
            <a:r>
              <a:rPr lang="ja-JP" altLang="en-US" sz="3600" dirty="0" smtClean="0"/>
              <a:t>作り方</a:t>
            </a:r>
            <a:endParaRPr lang="en-US" altLang="ja-JP" sz="3600" dirty="0" smtClean="0"/>
          </a:p>
          <a:p>
            <a:pPr>
              <a:lnSpc>
                <a:spcPct val="90000"/>
              </a:lnSpc>
            </a:pPr>
            <a:r>
              <a:rPr lang="ja-JP" altLang="en-US" sz="3600" dirty="0" smtClean="0"/>
              <a:t>食べる</a:t>
            </a:r>
            <a:r>
              <a:rPr lang="en-US" altLang="ja-JP" sz="3600" dirty="0" smtClean="0"/>
              <a:t>		</a:t>
            </a:r>
            <a:r>
              <a:rPr lang="ja-JP" altLang="en-US" sz="3600" dirty="0" smtClean="0"/>
              <a:t>食べ方</a:t>
            </a:r>
            <a:endParaRPr lang="en-US" altLang="ja-JP" sz="3600" dirty="0" smtClean="0"/>
          </a:p>
          <a:p>
            <a:pPr>
              <a:lnSpc>
                <a:spcPct val="90000"/>
              </a:lnSpc>
            </a:pPr>
            <a:r>
              <a:rPr lang="ja-JP" altLang="en-US" sz="3600" dirty="0" smtClean="0"/>
              <a:t>書く</a:t>
            </a:r>
            <a:r>
              <a:rPr lang="en-US" altLang="ja-JP" sz="3600" dirty="0" smtClean="0"/>
              <a:t>		</a:t>
            </a:r>
            <a:r>
              <a:rPr lang="ja-JP" altLang="en-US" sz="3600" dirty="0" smtClean="0"/>
              <a:t>書き方</a:t>
            </a:r>
            <a:endParaRPr lang="en-US" altLang="ja-JP" sz="3600" dirty="0" smtClean="0"/>
          </a:p>
          <a:p>
            <a:pPr>
              <a:lnSpc>
                <a:spcPct val="90000"/>
              </a:lnSpc>
            </a:pPr>
            <a:r>
              <a:rPr lang="ja-JP" altLang="en-US" sz="3600" dirty="0" smtClean="0"/>
              <a:t>する</a:t>
            </a:r>
            <a:r>
              <a:rPr lang="en-US" altLang="ja-JP" sz="3600" dirty="0" smtClean="0"/>
              <a:t>		</a:t>
            </a:r>
            <a:r>
              <a:rPr lang="ja-JP" altLang="en-US" sz="3600" smtClean="0"/>
              <a:t>　し</a:t>
            </a:r>
            <a:r>
              <a:rPr lang="ja-JP" altLang="en-US" sz="3600" dirty="0" smtClean="0"/>
              <a:t>方</a:t>
            </a:r>
            <a:endParaRPr lang="en-US" altLang="ja-JP" sz="3600" dirty="0" smtClean="0"/>
          </a:p>
          <a:p>
            <a:pPr>
              <a:lnSpc>
                <a:spcPct val="90000"/>
              </a:lnSpc>
            </a:pPr>
            <a:r>
              <a:rPr lang="ja-JP" altLang="en-US" sz="3600" dirty="0" smtClean="0"/>
              <a:t>やる</a:t>
            </a:r>
            <a:r>
              <a:rPr lang="en-US" altLang="ja-JP" sz="3600" dirty="0" smtClean="0"/>
              <a:t>		</a:t>
            </a:r>
            <a:r>
              <a:rPr lang="ja-JP" altLang="en-US" sz="3600" dirty="0" smtClean="0"/>
              <a:t>やり方</a:t>
            </a:r>
            <a:endParaRPr lang="en-US" altLang="ja-JP" sz="3600" dirty="0" smtClean="0"/>
          </a:p>
          <a:p>
            <a:pPr>
              <a:lnSpc>
                <a:spcPct val="90000"/>
              </a:lnSpc>
              <a:buFontTx/>
              <a:buNone/>
            </a:pPr>
            <a:r>
              <a:rPr lang="ja-JP" altLang="en-US" dirty="0" smtClean="0"/>
              <a:t>　　　　　　　　　　</a:t>
            </a:r>
            <a:endParaRPr lang="ja-JP" altLang="en-US" dirty="0"/>
          </a:p>
        </p:txBody>
      </p:sp>
      <p:pic>
        <p:nvPicPr>
          <p:cNvPr id="4" name="Picture 5"/>
          <p:cNvPicPr>
            <a:picLocks noChangeAspect="1" noChangeArrowheads="1"/>
          </p:cNvPicPr>
          <p:nvPr/>
        </p:nvPicPr>
        <p:blipFill>
          <a:blip r:embed="rId2" cstate="print"/>
          <a:srcRect/>
          <a:stretch>
            <a:fillRect/>
          </a:stretch>
        </p:blipFill>
        <p:spPr bwMode="auto">
          <a:xfrm>
            <a:off x="2286000" y="5334000"/>
            <a:ext cx="1690982" cy="1265238"/>
          </a:xfrm>
          <a:prstGeom prst="rect">
            <a:avLst/>
          </a:prstGeom>
          <a:noFill/>
          <a:ln w="9525">
            <a:noFill/>
            <a:miter lim="800000"/>
            <a:headEnd/>
            <a:tailEnd/>
          </a:ln>
          <a:effectLst/>
        </p:spPr>
      </p:pic>
      <p:pic>
        <p:nvPicPr>
          <p:cNvPr id="5" name="Picture 14"/>
          <p:cNvPicPr>
            <a:picLocks noChangeAspect="1" noChangeArrowheads="1"/>
          </p:cNvPicPr>
          <p:nvPr/>
        </p:nvPicPr>
        <p:blipFill>
          <a:blip r:embed="rId3" cstate="print"/>
          <a:srcRect/>
          <a:stretch>
            <a:fillRect/>
          </a:stretch>
        </p:blipFill>
        <p:spPr bwMode="auto">
          <a:xfrm>
            <a:off x="4287479" y="5257799"/>
            <a:ext cx="1619467" cy="1214601"/>
          </a:xfrm>
          <a:prstGeom prst="rect">
            <a:avLst/>
          </a:prstGeom>
          <a:noFill/>
          <a:ln w="9525">
            <a:noFill/>
            <a:miter lim="800000"/>
            <a:headEnd/>
            <a:tailEnd/>
          </a:ln>
          <a:effectLst/>
        </p:spPr>
      </p:pic>
      <p:pic>
        <p:nvPicPr>
          <p:cNvPr id="6" name="Picture 15"/>
          <p:cNvPicPr>
            <a:picLocks noChangeAspect="1" noChangeArrowheads="1"/>
          </p:cNvPicPr>
          <p:nvPr/>
        </p:nvPicPr>
        <p:blipFill>
          <a:blip r:embed="rId4" cstate="print"/>
          <a:srcRect/>
          <a:stretch>
            <a:fillRect/>
          </a:stretch>
        </p:blipFill>
        <p:spPr bwMode="auto">
          <a:xfrm>
            <a:off x="6172200" y="5334000"/>
            <a:ext cx="1214600" cy="1214600"/>
          </a:xfrm>
          <a:prstGeom prst="rect">
            <a:avLst/>
          </a:prstGeom>
          <a:noFill/>
          <a:ln w="9525">
            <a:noFill/>
            <a:miter lim="800000"/>
            <a:headEnd/>
            <a:tailEnd/>
          </a:ln>
          <a:effectLst/>
        </p:spPr>
      </p:pic>
      <p:pic>
        <p:nvPicPr>
          <p:cNvPr id="7" name="Picture 1"/>
          <p:cNvPicPr>
            <a:picLocks noChangeAspect="1" noChangeArrowheads="1"/>
          </p:cNvPicPr>
          <p:nvPr/>
        </p:nvPicPr>
        <p:blipFill>
          <a:blip r:embed="rId5" cstate="print"/>
          <a:srcRect/>
          <a:stretch>
            <a:fillRect/>
          </a:stretch>
        </p:blipFill>
        <p:spPr bwMode="auto">
          <a:xfrm>
            <a:off x="762000" y="5257800"/>
            <a:ext cx="1066043" cy="1232613"/>
          </a:xfrm>
          <a:prstGeom prst="rect">
            <a:avLst/>
          </a:prstGeom>
          <a:noFill/>
          <a:ln w="9525">
            <a:noFill/>
            <a:miter lim="800000"/>
            <a:headEnd/>
            <a:tailEnd/>
          </a:ln>
        </p:spPr>
      </p:pic>
      <p:sp>
        <p:nvSpPr>
          <p:cNvPr id="8" name="Rectangle 7"/>
          <p:cNvSpPr/>
          <p:nvPr/>
        </p:nvSpPr>
        <p:spPr>
          <a:xfrm>
            <a:off x="2819400" y="1676400"/>
            <a:ext cx="1219200" cy="4572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Rectangle 8"/>
          <p:cNvSpPr/>
          <p:nvPr/>
        </p:nvSpPr>
        <p:spPr>
          <a:xfrm>
            <a:off x="2667000" y="2286000"/>
            <a:ext cx="1219200" cy="4572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Rectangle 9"/>
          <p:cNvSpPr/>
          <p:nvPr/>
        </p:nvSpPr>
        <p:spPr>
          <a:xfrm>
            <a:off x="2590800" y="3505200"/>
            <a:ext cx="1219200" cy="4572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Rectangle 10"/>
          <p:cNvSpPr/>
          <p:nvPr/>
        </p:nvSpPr>
        <p:spPr>
          <a:xfrm>
            <a:off x="2743200" y="2895600"/>
            <a:ext cx="1219200" cy="4572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Rectangle 11"/>
          <p:cNvSpPr/>
          <p:nvPr/>
        </p:nvSpPr>
        <p:spPr>
          <a:xfrm>
            <a:off x="2514600" y="4114800"/>
            <a:ext cx="1219200" cy="4572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Rectangle 12"/>
          <p:cNvSpPr/>
          <p:nvPr/>
        </p:nvSpPr>
        <p:spPr>
          <a:xfrm>
            <a:off x="2590800" y="4648200"/>
            <a:ext cx="1219200" cy="4572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9"/>
                                        </p:tgtEl>
                                        <p:attrNameLst>
                                          <p:attrName>ppt_x</p:attrName>
                                        </p:attrNameLst>
                                      </p:cBhvr>
                                      <p:tavLst>
                                        <p:tav tm="0">
                                          <p:val>
                                            <p:strVal val="ppt_x"/>
                                          </p:val>
                                        </p:tav>
                                        <p:tav tm="100000">
                                          <p:val>
                                            <p:strVal val="ppt_x"/>
                                          </p:val>
                                        </p:tav>
                                      </p:tavLst>
                                    </p:anim>
                                    <p:anim calcmode="lin" valueType="num">
                                      <p:cBhvr additive="base">
                                        <p:cTn id="13" dur="500"/>
                                        <p:tgtEl>
                                          <p:spTgt spid="9"/>
                                        </p:tgtEl>
                                        <p:attrNameLst>
                                          <p:attrName>ppt_y</p:attrName>
                                        </p:attrNameLst>
                                      </p:cBhvr>
                                      <p:tavLst>
                                        <p:tav tm="0">
                                          <p:val>
                                            <p:strVal val="ppt_y"/>
                                          </p:val>
                                        </p:tav>
                                        <p:tav tm="100000">
                                          <p:val>
                                            <p:strVal val="1+ppt_h/2"/>
                                          </p:val>
                                        </p:tav>
                                      </p:tavLst>
                                    </p:anim>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12"/>
                                        </p:tgtEl>
                                        <p:attrNameLst>
                                          <p:attrName>ppt_x</p:attrName>
                                        </p:attrNameLst>
                                      </p:cBhvr>
                                      <p:tavLst>
                                        <p:tav tm="0">
                                          <p:val>
                                            <p:strVal val="ppt_x"/>
                                          </p:val>
                                        </p:tav>
                                        <p:tav tm="100000">
                                          <p:val>
                                            <p:strVal val="ppt_x"/>
                                          </p:val>
                                        </p:tav>
                                      </p:tavLst>
                                    </p:anim>
                                    <p:anim calcmode="lin" valueType="num">
                                      <p:cBhvr additive="base">
                                        <p:cTn id="31" dur="500"/>
                                        <p:tgtEl>
                                          <p:spTgt spid="12"/>
                                        </p:tgtEl>
                                        <p:attrNameLst>
                                          <p:attrName>ppt_y</p:attrName>
                                        </p:attrNameLst>
                                      </p:cBhvr>
                                      <p:tavLst>
                                        <p:tav tm="0">
                                          <p:val>
                                            <p:strVal val="ppt_y"/>
                                          </p:val>
                                        </p:tav>
                                        <p:tav tm="100000">
                                          <p:val>
                                            <p:strVal val="1+ppt_h/2"/>
                                          </p:val>
                                        </p:tav>
                                      </p:tavLst>
                                    </p:anim>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85000" lnSpcReduction="20000"/>
          </a:bodyPr>
          <a:lstStyle/>
          <a:p>
            <a:r>
              <a:rPr lang="ja-JP" altLang="en-US" dirty="0" smtClean="0"/>
              <a:t>おしえましょうか／おしえようか</a:t>
            </a:r>
            <a:endParaRPr lang="en-US" altLang="ja-JP" dirty="0" smtClean="0"/>
          </a:p>
          <a:p>
            <a:r>
              <a:rPr lang="ja-JP" altLang="en-US" dirty="0" smtClean="0"/>
              <a:t>おしえて</a:t>
            </a:r>
            <a:r>
              <a:rPr lang="ja-JP" altLang="en-US" dirty="0" smtClean="0">
                <a:solidFill>
                  <a:srgbClr val="FF0000"/>
                </a:solidFill>
              </a:rPr>
              <a:t>あげ</a:t>
            </a:r>
            <a:r>
              <a:rPr lang="ja-JP" altLang="en-US" dirty="0" smtClean="0"/>
              <a:t>ましょうか／おしえて</a:t>
            </a:r>
            <a:r>
              <a:rPr lang="ja-JP" altLang="en-US" dirty="0" smtClean="0">
                <a:solidFill>
                  <a:srgbClr val="FF0000"/>
                </a:solidFill>
              </a:rPr>
              <a:t>あげ</a:t>
            </a:r>
            <a:r>
              <a:rPr lang="ja-JP" altLang="en-US" dirty="0" smtClean="0"/>
              <a:t>ようか</a:t>
            </a:r>
            <a:endParaRPr lang="en-US" altLang="ja-JP" dirty="0" smtClean="0"/>
          </a:p>
          <a:p>
            <a:endParaRPr lang="en-US" altLang="ja-JP" dirty="0" smtClean="0"/>
          </a:p>
          <a:p>
            <a:r>
              <a:rPr lang="ja-JP" altLang="en-US" dirty="0" smtClean="0">
                <a:solidFill>
                  <a:srgbClr val="FF0000"/>
                </a:solidFill>
              </a:rPr>
              <a:t>あげる</a:t>
            </a:r>
            <a:r>
              <a:rPr lang="en-US" altLang="ja-JP" dirty="0" smtClean="0"/>
              <a:t>=to give</a:t>
            </a:r>
          </a:p>
          <a:p>
            <a:r>
              <a:rPr lang="en-US" altLang="ja-JP" dirty="0" smtClean="0"/>
              <a:t>Indicating that the speaker is giving (doing) favor for the listener.</a:t>
            </a:r>
          </a:p>
          <a:p>
            <a:pPr>
              <a:buNone/>
            </a:pPr>
            <a:r>
              <a:rPr lang="en-US" altLang="ja-JP" dirty="0" smtClean="0"/>
              <a:t>	→To offer explicitly to help</a:t>
            </a:r>
          </a:p>
          <a:p>
            <a:pPr>
              <a:buNone/>
            </a:pPr>
            <a:endParaRPr lang="en-US" altLang="ja-JP" dirty="0" smtClean="0"/>
          </a:p>
          <a:p>
            <a:r>
              <a:rPr lang="en-US" altLang="ja-JP" dirty="0" smtClean="0"/>
              <a:t>Expressing an offer of favor to a superior sounds arrogant in Japanese</a:t>
            </a:r>
          </a:p>
          <a:p>
            <a:pPr>
              <a:buNone/>
            </a:pPr>
            <a:r>
              <a:rPr lang="ja-JP" altLang="en-US" dirty="0" smtClean="0"/>
              <a:t>　</a:t>
            </a:r>
            <a:r>
              <a:rPr lang="en-US" altLang="ja-JP" dirty="0" smtClean="0"/>
              <a:t>×</a:t>
            </a:r>
            <a:r>
              <a:rPr lang="ja-JP" altLang="en-US" dirty="0" smtClean="0"/>
              <a:t>　先生、てつだって</a:t>
            </a:r>
            <a:r>
              <a:rPr lang="ja-JP" altLang="en-US" dirty="0" smtClean="0">
                <a:solidFill>
                  <a:srgbClr val="FF0000"/>
                </a:solidFill>
              </a:rPr>
              <a:t>あげ</a:t>
            </a:r>
            <a:r>
              <a:rPr lang="ja-JP" altLang="en-US" dirty="0" smtClean="0"/>
              <a:t>ましょうか。</a:t>
            </a:r>
            <a:endParaRPr lang="en-US" altLang="ja-JP" dirty="0" smtClean="0"/>
          </a:p>
          <a:p>
            <a:pPr>
              <a:buNone/>
            </a:pPr>
            <a:r>
              <a:rPr lang="ja-JP" altLang="ja-JP" dirty="0" smtClean="0"/>
              <a:t>　</a:t>
            </a:r>
            <a:r>
              <a:rPr lang="en-US" altLang="ja-JP" dirty="0" smtClean="0"/>
              <a:t>○</a:t>
            </a:r>
            <a:r>
              <a:rPr lang="ja-JP" altLang="en-US" dirty="0" smtClean="0"/>
              <a:t>　先生、てつだいましょうか。</a:t>
            </a:r>
            <a:endParaRPr lang="en-US" altLang="ja-JP" dirty="0" smtClean="0"/>
          </a:p>
        </p:txBody>
      </p:sp>
      <p:sp>
        <p:nvSpPr>
          <p:cNvPr id="5" name="Title 1"/>
          <p:cNvSpPr>
            <a:spLocks noGrp="1"/>
          </p:cNvSpPr>
          <p:nvPr>
            <p:ph type="title"/>
          </p:nvPr>
        </p:nvSpPr>
        <p:spPr>
          <a:xfrm>
            <a:off x="228600" y="304800"/>
            <a:ext cx="8686800" cy="1143000"/>
          </a:xfrm>
        </p:spPr>
        <p:txBody>
          <a:bodyPr>
            <a:normAutofit fontScale="90000"/>
          </a:bodyPr>
          <a:lstStyle/>
          <a:p>
            <a:r>
              <a:rPr lang="en-US" dirty="0" smtClean="0"/>
              <a:t>V (volitional) </a:t>
            </a:r>
            <a:r>
              <a:rPr lang="ja-JP" altLang="en-US" dirty="0" smtClean="0"/>
              <a:t>か</a:t>
            </a:r>
            <a:r>
              <a:rPr lang="en-US" altLang="ja-JP" dirty="0" smtClean="0"/>
              <a:t/>
            </a:r>
            <a:br>
              <a:rPr lang="en-US" altLang="ja-JP" dirty="0" smtClean="0"/>
            </a:br>
            <a:r>
              <a:rPr lang="en-US" altLang="ja-JP" dirty="0" smtClean="0"/>
              <a:t>Shall I 〜? (showing willingness)</a:t>
            </a:r>
            <a:endParaRPr lang="ja-JP" alt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5" descr="L08_Page_34"/>
          <p:cNvPicPr>
            <a:picLocks noChangeAspect="1" noChangeArrowheads="1"/>
          </p:cNvPicPr>
          <p:nvPr/>
        </p:nvPicPr>
        <p:blipFill>
          <a:blip r:embed="rId3" cstate="print"/>
          <a:srcRect l="19316" t="6769" r="17949" b="11241"/>
          <a:stretch>
            <a:fillRect/>
          </a:stretch>
        </p:blipFill>
        <p:spPr bwMode="auto">
          <a:xfrm>
            <a:off x="228600" y="1981200"/>
            <a:ext cx="3133725" cy="2895600"/>
          </a:xfrm>
          <a:prstGeom prst="rect">
            <a:avLst/>
          </a:prstGeom>
          <a:noFill/>
          <a:ln w="9525">
            <a:solidFill>
              <a:schemeClr val="tx1"/>
            </a:solidFill>
            <a:miter lim="800000"/>
            <a:headEnd/>
            <a:tailEnd/>
          </a:ln>
        </p:spPr>
      </p:pic>
      <p:sp>
        <p:nvSpPr>
          <p:cNvPr id="30724" name="Rectangle 6"/>
          <p:cNvSpPr>
            <a:spLocks noGrp="1" noChangeArrowheads="1"/>
          </p:cNvSpPr>
          <p:nvPr>
            <p:ph type="body" idx="1"/>
          </p:nvPr>
        </p:nvSpPr>
        <p:spPr>
          <a:xfrm>
            <a:off x="3429000" y="1600200"/>
            <a:ext cx="5257800" cy="3657600"/>
          </a:xfrm>
          <a:solidFill>
            <a:schemeClr val="accent2">
              <a:lumMod val="40000"/>
              <a:lumOff val="60000"/>
            </a:schemeClr>
          </a:solidFill>
          <a:ln>
            <a:noFill/>
          </a:ln>
        </p:spPr>
        <p:txBody>
          <a:bodyPr>
            <a:normAutofit fontScale="92500" lnSpcReduction="10000"/>
          </a:bodyPr>
          <a:lstStyle/>
          <a:p>
            <a:pPr eaLnBrk="1" hangingPunct="1">
              <a:buFont typeface="Wingdings" charset="2"/>
              <a:buNone/>
            </a:pPr>
            <a:r>
              <a:rPr kumimoji="1" lang="en-US" altLang="ja-JP" dirty="0" smtClean="0"/>
              <a:t>X</a:t>
            </a:r>
            <a:r>
              <a:rPr kumimoji="1" lang="ja-JP" altLang="en-US" dirty="0" smtClean="0"/>
              <a:t>：今晩は何を</a:t>
            </a:r>
            <a:r>
              <a:rPr kumimoji="1" lang="ja-JP" altLang="en-US" u="sng" dirty="0" smtClean="0"/>
              <a:t>食べましょうか</a:t>
            </a:r>
            <a:r>
              <a:rPr kumimoji="1" lang="ja-JP" altLang="en-US" dirty="0" smtClean="0"/>
              <a:t>。</a:t>
            </a:r>
            <a:endParaRPr kumimoji="1" lang="en-US" altLang="ja-JP" dirty="0" smtClean="0"/>
          </a:p>
          <a:p>
            <a:pPr eaLnBrk="1" hangingPunct="1">
              <a:buFont typeface="Wingdings" charset="2"/>
              <a:buNone/>
            </a:pPr>
            <a:endParaRPr kumimoji="1" lang="en-US" altLang="ja-JP" dirty="0" smtClean="0"/>
          </a:p>
          <a:p>
            <a:pPr eaLnBrk="1" hangingPunct="1">
              <a:buFont typeface="Wingdings" charset="2"/>
              <a:buNone/>
            </a:pPr>
            <a:r>
              <a:rPr kumimoji="1" lang="en-US" altLang="ja-JP" dirty="0" smtClean="0"/>
              <a:t>Y</a:t>
            </a:r>
            <a:r>
              <a:rPr kumimoji="1" lang="ja-JP" altLang="en-US" dirty="0" smtClean="0"/>
              <a:t>：にくがあるから、</a:t>
            </a:r>
            <a:endParaRPr kumimoji="1" lang="en-US" altLang="ja-JP" dirty="0" smtClean="0"/>
          </a:p>
          <a:p>
            <a:pPr eaLnBrk="1" hangingPunct="1">
              <a:buFont typeface="Wingdings" charset="2"/>
              <a:buNone/>
            </a:pPr>
            <a:r>
              <a:rPr kumimoji="1" lang="ja-JP" altLang="en-US" dirty="0" smtClean="0"/>
              <a:t>　　カレーを</a:t>
            </a:r>
            <a:r>
              <a:rPr kumimoji="1" lang="ja-JP" altLang="en-US" u="sng" dirty="0" smtClean="0"/>
              <a:t>作りましょうか</a:t>
            </a:r>
            <a:r>
              <a:rPr kumimoji="1" lang="ja-JP" altLang="en-US" dirty="0" smtClean="0"/>
              <a:t>。</a:t>
            </a:r>
            <a:endParaRPr kumimoji="1" lang="en-US" altLang="ja-JP" dirty="0" smtClean="0"/>
          </a:p>
          <a:p>
            <a:pPr eaLnBrk="1" hangingPunct="1">
              <a:buFont typeface="Wingdings" charset="2"/>
              <a:buNone/>
            </a:pPr>
            <a:endParaRPr kumimoji="1" lang="en-US" altLang="ja-JP" dirty="0" smtClean="0"/>
          </a:p>
          <a:p>
            <a:pPr eaLnBrk="1" hangingPunct="1">
              <a:buFont typeface="Wingdings" charset="2"/>
              <a:buNone/>
            </a:pPr>
            <a:r>
              <a:rPr kumimoji="1" lang="en-US" altLang="ja-JP" dirty="0" smtClean="0"/>
              <a:t>X</a:t>
            </a:r>
            <a:r>
              <a:rPr kumimoji="1" lang="ja-JP" altLang="en-US" dirty="0" smtClean="0"/>
              <a:t>：あ、いいですよ。</a:t>
            </a:r>
            <a:endParaRPr kumimoji="1" lang="en-US" altLang="ja-JP" dirty="0" smtClean="0"/>
          </a:p>
          <a:p>
            <a:pPr eaLnBrk="1" hangingPunct="1">
              <a:buFont typeface="Wingdings" charset="2"/>
              <a:buNone/>
            </a:pPr>
            <a:r>
              <a:rPr kumimoji="1" lang="ja-JP" altLang="ja-JP" dirty="0" smtClean="0"/>
              <a:t>　　</a:t>
            </a:r>
            <a:r>
              <a:rPr kumimoji="1" lang="ja-JP" altLang="en-US" dirty="0" smtClean="0"/>
              <a:t>私が</a:t>
            </a:r>
            <a:r>
              <a:rPr kumimoji="1" lang="ja-JP" altLang="en-US" u="sng" dirty="0" smtClean="0">
                <a:solidFill>
                  <a:srgbClr val="FF0000"/>
                </a:solidFill>
              </a:rPr>
              <a:t>作りましょう</a:t>
            </a:r>
            <a:r>
              <a:rPr kumimoji="1" lang="ja-JP" altLang="en-US" dirty="0" smtClean="0"/>
              <a:t>。</a:t>
            </a:r>
          </a:p>
        </p:txBody>
      </p:sp>
      <p:sp>
        <p:nvSpPr>
          <p:cNvPr id="205831" name="Rectangle 7"/>
          <p:cNvSpPr>
            <a:spLocks noChangeArrowheads="1"/>
          </p:cNvSpPr>
          <p:nvPr/>
        </p:nvSpPr>
        <p:spPr bwMode="auto">
          <a:xfrm>
            <a:off x="5791200" y="1676400"/>
            <a:ext cx="2514600" cy="400050"/>
          </a:xfrm>
          <a:prstGeom prst="rect">
            <a:avLst/>
          </a:prstGeom>
          <a:solidFill>
            <a:srgbClr val="FFFF00"/>
          </a:solidFill>
          <a:ln w="9525">
            <a:noFill/>
            <a:miter lim="800000"/>
            <a:headEnd/>
            <a:tailEnd/>
          </a:ln>
        </p:spPr>
        <p:txBody>
          <a:bodyPr>
            <a:spAutoFit/>
          </a:bodyPr>
          <a:lstStyle/>
          <a:p>
            <a:r>
              <a:rPr lang="en-US" altLang="ja-JP" sz="2000" dirty="0">
                <a:latin typeface="ＭＳ Ｐゴシック"/>
                <a:ea typeface="ＭＳ Ｐゴシック"/>
                <a:cs typeface="ＭＳ Ｐゴシック"/>
              </a:rPr>
              <a:t>Shall we eat?</a:t>
            </a:r>
          </a:p>
        </p:txBody>
      </p:sp>
      <p:sp>
        <p:nvSpPr>
          <p:cNvPr id="205832" name="Rectangle 8"/>
          <p:cNvSpPr>
            <a:spLocks noChangeArrowheads="1"/>
          </p:cNvSpPr>
          <p:nvPr/>
        </p:nvSpPr>
        <p:spPr bwMode="auto">
          <a:xfrm>
            <a:off x="5334000" y="3124200"/>
            <a:ext cx="2362200" cy="400050"/>
          </a:xfrm>
          <a:prstGeom prst="rect">
            <a:avLst/>
          </a:prstGeom>
          <a:solidFill>
            <a:srgbClr val="FFFF00"/>
          </a:solidFill>
          <a:ln w="9525">
            <a:noFill/>
            <a:miter lim="800000"/>
            <a:headEnd/>
            <a:tailEnd/>
          </a:ln>
        </p:spPr>
        <p:txBody>
          <a:bodyPr>
            <a:spAutoFit/>
          </a:bodyPr>
          <a:lstStyle/>
          <a:p>
            <a:r>
              <a:rPr lang="en-US" altLang="ja-JP" sz="2000" dirty="0">
                <a:latin typeface="ＭＳ Ｐゴシック"/>
                <a:ea typeface="ＭＳ Ｐゴシック"/>
                <a:cs typeface="ＭＳ Ｐゴシック"/>
              </a:rPr>
              <a:t>Shall I grill it? </a:t>
            </a:r>
          </a:p>
        </p:txBody>
      </p:sp>
      <p:sp>
        <p:nvSpPr>
          <p:cNvPr id="205833" name="Rectangle 9"/>
          <p:cNvSpPr>
            <a:spLocks noChangeArrowheads="1"/>
          </p:cNvSpPr>
          <p:nvPr/>
        </p:nvSpPr>
        <p:spPr bwMode="auto">
          <a:xfrm>
            <a:off x="4724400" y="4648200"/>
            <a:ext cx="2057400" cy="400050"/>
          </a:xfrm>
          <a:prstGeom prst="rect">
            <a:avLst/>
          </a:prstGeom>
          <a:solidFill>
            <a:srgbClr val="FFFF00"/>
          </a:solidFill>
          <a:ln w="9525">
            <a:noFill/>
            <a:miter lim="800000"/>
            <a:headEnd/>
            <a:tailEnd/>
          </a:ln>
        </p:spPr>
        <p:txBody>
          <a:bodyPr>
            <a:spAutoFit/>
          </a:bodyPr>
          <a:lstStyle/>
          <a:p>
            <a:r>
              <a:rPr lang="en-US" altLang="ja-JP" sz="2000" dirty="0">
                <a:latin typeface="ＭＳ Ｐゴシック"/>
                <a:ea typeface="ＭＳ Ｐゴシック"/>
                <a:cs typeface="ＭＳ Ｐゴシック"/>
              </a:rPr>
              <a:t>I will grill it.</a:t>
            </a:r>
          </a:p>
        </p:txBody>
      </p:sp>
      <p:sp>
        <p:nvSpPr>
          <p:cNvPr id="9" name="Title 1"/>
          <p:cNvSpPr txBox="1">
            <a:spLocks/>
          </p:cNvSpPr>
          <p:nvPr/>
        </p:nvSpPr>
        <p:spPr>
          <a:xfrm>
            <a:off x="152400" y="274638"/>
            <a:ext cx="8839200" cy="792162"/>
          </a:xfrm>
          <a:prstGeom prst="rect">
            <a:avLst/>
          </a:prstGeom>
          <a:solidFill>
            <a:srgbClr val="FFC000"/>
          </a:solidFill>
        </p:spPr>
        <p:txBody>
          <a:bodyPr bIns="91440" anchor="b" anchorCtr="0">
            <a:normAutofit fontScale="900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lumMod val="75000"/>
                    <a:lumOff val="25000"/>
                  </a:schemeClr>
                </a:solidFill>
                <a:effectLst/>
                <a:uLnTx/>
                <a:uFillTx/>
                <a:latin typeface="MS PGothic" pitchFamily="34" charset="-128"/>
                <a:ea typeface="MS PGothic" pitchFamily="34" charset="-128"/>
                <a:cs typeface="+mj-cs"/>
              </a:rPr>
              <a:t>V (stem) </a:t>
            </a:r>
            <a:r>
              <a:rPr kumimoji="0" lang="ja-JP" altLang="en-US" sz="2400" b="0" i="0" u="none" strike="noStrike" kern="1200" cap="none" spc="0" normalizeH="0" baseline="0" noProof="0" dirty="0" smtClean="0">
                <a:ln>
                  <a:noFill/>
                </a:ln>
                <a:solidFill>
                  <a:schemeClr val="tx1">
                    <a:lumMod val="75000"/>
                    <a:lumOff val="25000"/>
                  </a:schemeClr>
                </a:solidFill>
                <a:effectLst/>
                <a:uLnTx/>
                <a:uFillTx/>
                <a:latin typeface="MS PGothic" pitchFamily="34" charset="-128"/>
                <a:ea typeface="MS PGothic" pitchFamily="34" charset="-128"/>
                <a:cs typeface="+mj-cs"/>
              </a:rPr>
              <a:t>ましょう</a:t>
            </a:r>
            <a:r>
              <a:rPr kumimoji="0" lang="en-US" altLang="ja-JP" sz="2400" b="0" i="0" u="none" strike="noStrike" kern="1200" cap="none" spc="0" normalizeH="0" baseline="0" noProof="0" dirty="0" smtClean="0">
                <a:ln>
                  <a:noFill/>
                </a:ln>
                <a:solidFill>
                  <a:schemeClr val="tx1">
                    <a:lumMod val="75000"/>
                    <a:lumOff val="25000"/>
                  </a:schemeClr>
                </a:solidFill>
                <a:effectLst/>
                <a:uLnTx/>
                <a:uFillTx/>
                <a:latin typeface="MS PGothic" pitchFamily="34" charset="-128"/>
                <a:ea typeface="MS PGothic" pitchFamily="34" charset="-128"/>
                <a:cs typeface="+mj-cs"/>
              </a:rPr>
              <a:t/>
            </a:r>
            <a:br>
              <a:rPr kumimoji="0" lang="en-US" altLang="ja-JP" sz="2400" b="0" i="0" u="none" strike="noStrike" kern="1200" cap="none" spc="0" normalizeH="0" baseline="0" noProof="0" dirty="0" smtClean="0">
                <a:ln>
                  <a:noFill/>
                </a:ln>
                <a:solidFill>
                  <a:schemeClr val="tx1">
                    <a:lumMod val="75000"/>
                    <a:lumOff val="25000"/>
                  </a:schemeClr>
                </a:solidFill>
                <a:effectLst/>
                <a:uLnTx/>
                <a:uFillTx/>
                <a:latin typeface="MS PGothic" pitchFamily="34" charset="-128"/>
                <a:ea typeface="MS PGothic" pitchFamily="34" charset="-128"/>
                <a:cs typeface="+mj-cs"/>
              </a:rPr>
            </a:br>
            <a:r>
              <a:rPr kumimoji="0" lang="en-US" altLang="ja-JP" sz="2400" b="0" i="0" u="none" strike="noStrike" kern="1200" cap="none" spc="0" normalizeH="0" baseline="0" noProof="0" dirty="0" smtClean="0">
                <a:ln>
                  <a:noFill/>
                </a:ln>
                <a:solidFill>
                  <a:schemeClr val="tx1">
                    <a:lumMod val="75000"/>
                    <a:lumOff val="25000"/>
                  </a:schemeClr>
                </a:solidFill>
                <a:effectLst/>
                <a:uLnTx/>
                <a:uFillTx/>
                <a:latin typeface="MS PGothic" pitchFamily="34" charset="-128"/>
                <a:ea typeface="MS PGothic" pitchFamily="34" charset="-128"/>
                <a:cs typeface="+mj-cs"/>
              </a:rPr>
              <a:t>I</a:t>
            </a:r>
            <a:r>
              <a:rPr kumimoji="0" lang="en-US" altLang="ja-JP" sz="2400" b="0" i="0" u="none" strike="noStrike" kern="1200" cap="none" spc="0" normalizeH="0" noProof="0" dirty="0" smtClean="0">
                <a:ln>
                  <a:noFill/>
                </a:ln>
                <a:solidFill>
                  <a:schemeClr val="tx1">
                    <a:lumMod val="75000"/>
                    <a:lumOff val="25000"/>
                  </a:schemeClr>
                </a:solidFill>
                <a:effectLst/>
                <a:uLnTx/>
                <a:uFillTx/>
                <a:latin typeface="MS PGothic" pitchFamily="34" charset="-128"/>
                <a:ea typeface="MS PGothic" pitchFamily="34" charset="-128"/>
                <a:cs typeface="+mj-cs"/>
              </a:rPr>
              <a:t> will 〜 (for you)</a:t>
            </a:r>
            <a:endParaRPr kumimoji="0" lang="en-US" sz="2400" b="0" i="0" u="none" strike="noStrike" kern="1200" cap="none" spc="0" normalizeH="0" baseline="0" noProof="0" dirty="0">
              <a:ln>
                <a:noFill/>
              </a:ln>
              <a:solidFill>
                <a:schemeClr val="tx1">
                  <a:lumMod val="75000"/>
                  <a:lumOff val="25000"/>
                </a:schemeClr>
              </a:solidFill>
              <a:effectLst/>
              <a:uLnTx/>
              <a:uFillTx/>
              <a:latin typeface="MS PGothic" pitchFamily="34" charset="-128"/>
              <a:ea typeface="MS PGothic" pitchFamily="34" charset="-128"/>
              <a:cs typeface="+mj-cs"/>
            </a:endParaRPr>
          </a:p>
        </p:txBody>
      </p:sp>
      <p:sp>
        <p:nvSpPr>
          <p:cNvPr id="10" name="Title 9"/>
          <p:cNvSpPr>
            <a:spLocks noGrp="1"/>
          </p:cNvSpPr>
          <p:nvPr>
            <p:ph type="title"/>
          </p:nvPr>
        </p:nvSpPr>
        <p:spPr/>
        <p:txBody>
          <a:bodyPr>
            <a:normAutofit fontScale="90000"/>
          </a:bodyPr>
          <a:lstStyle/>
          <a:p>
            <a:r>
              <a:rPr lang="en-US" altLang="ja-JP" dirty="0" err="1" smtClean="0"/>
              <a:t>V(stem</a:t>
            </a:r>
            <a:r>
              <a:rPr lang="en-US" altLang="ja-JP" dirty="0" smtClean="0"/>
              <a:t>)</a:t>
            </a:r>
            <a:r>
              <a:rPr lang="ja-JP" altLang="en-US" dirty="0" smtClean="0"/>
              <a:t>ましょう</a:t>
            </a:r>
            <a:r>
              <a:rPr lang="en-US" altLang="ja-JP" dirty="0" smtClean="0"/>
              <a:t/>
            </a:r>
            <a:br>
              <a:rPr lang="en-US" altLang="ja-JP" dirty="0" smtClean="0"/>
            </a:br>
            <a:r>
              <a:rPr lang="en-US" altLang="ja-JP" dirty="0" smtClean="0"/>
              <a:t>I will 〜 (for you)</a:t>
            </a:r>
            <a:endParaRPr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58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58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58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31" grpId="0" animBg="1"/>
      <p:bldP spid="205832" grpId="0" animBg="1"/>
      <p:bldP spid="20583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P197 Activity1</a:t>
            </a:r>
            <a:endParaRPr lang="ja-JP" altLang="en-US" dirty="0"/>
          </a:p>
        </p:txBody>
      </p:sp>
      <p:pic>
        <p:nvPicPr>
          <p:cNvPr id="1026" name="Picture 2"/>
          <p:cNvPicPr>
            <a:picLocks noChangeAspect="1" noChangeArrowheads="1"/>
          </p:cNvPicPr>
          <p:nvPr/>
        </p:nvPicPr>
        <p:blipFill>
          <a:blip r:embed="rId2" cstate="print"/>
          <a:srcRect/>
          <a:stretch>
            <a:fillRect/>
          </a:stretch>
        </p:blipFill>
        <p:spPr bwMode="auto">
          <a:xfrm>
            <a:off x="0" y="1524000"/>
            <a:ext cx="8839200" cy="36659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P198 Activity1</a:t>
            </a:r>
            <a:endParaRPr lang="ja-JP" altLang="en-US" dirty="0"/>
          </a:p>
        </p:txBody>
      </p:sp>
      <p:pic>
        <p:nvPicPr>
          <p:cNvPr id="2050" name="Picture 2"/>
          <p:cNvPicPr>
            <a:picLocks noChangeAspect="1" noChangeArrowheads="1"/>
          </p:cNvPicPr>
          <p:nvPr/>
        </p:nvPicPr>
        <p:blipFill>
          <a:blip r:embed="rId2" cstate="print"/>
          <a:srcRect/>
          <a:stretch>
            <a:fillRect/>
          </a:stretch>
        </p:blipFill>
        <p:spPr bwMode="auto">
          <a:xfrm>
            <a:off x="457201" y="1542914"/>
            <a:ext cx="7772399" cy="50050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パーティの計画をたてましょう！</a:t>
            </a:r>
            <a:endParaRPr lang="ja-JP" altLang="en-US" dirty="0"/>
          </a:p>
        </p:txBody>
      </p:sp>
      <p:sp>
        <p:nvSpPr>
          <p:cNvPr id="3" name="Content Placeholder 2"/>
          <p:cNvSpPr>
            <a:spLocks noGrp="1"/>
          </p:cNvSpPr>
          <p:nvPr>
            <p:ph sz="quarter" idx="1"/>
          </p:nvPr>
        </p:nvSpPr>
        <p:spPr/>
        <p:txBody>
          <a:bodyPr>
            <a:normAutofit fontScale="77500" lnSpcReduction="20000"/>
          </a:bodyPr>
          <a:lstStyle/>
          <a:p>
            <a:r>
              <a:rPr lang="ja-JP" altLang="en-US" dirty="0" smtClean="0"/>
              <a:t>何のためのパーティーですか。</a:t>
            </a:r>
            <a:endParaRPr lang="en-US" altLang="ja-JP" dirty="0" smtClean="0"/>
          </a:p>
          <a:p>
            <a:r>
              <a:rPr lang="ja-JP" altLang="en-US" dirty="0" smtClean="0"/>
              <a:t>どんなじゅんびをしておきますか。</a:t>
            </a:r>
            <a:endParaRPr lang="en-US" altLang="ja-JP" dirty="0" smtClean="0"/>
          </a:p>
          <a:p>
            <a:endParaRPr lang="en-US" altLang="ja-JP" dirty="0" smtClean="0"/>
          </a:p>
          <a:p>
            <a:pPr>
              <a:buNone/>
            </a:pPr>
            <a:r>
              <a:rPr lang="ja-JP" altLang="en-US" dirty="0" smtClean="0"/>
              <a:t>れい）</a:t>
            </a:r>
            <a:endParaRPr lang="en-US" altLang="ja-JP" dirty="0" smtClean="0"/>
          </a:p>
          <a:p>
            <a:pPr>
              <a:buNone/>
            </a:pPr>
            <a:r>
              <a:rPr lang="en-US" altLang="ja-JP" dirty="0" smtClean="0"/>
              <a:t>A:</a:t>
            </a:r>
            <a:r>
              <a:rPr lang="ja-JP" altLang="en-US" dirty="0" smtClean="0"/>
              <a:t>来週の土曜日は、アリスのたんじょう日だから、パーティーをしようよ。</a:t>
            </a:r>
            <a:endParaRPr lang="en-US" altLang="ja-JP" dirty="0" smtClean="0"/>
          </a:p>
          <a:p>
            <a:pPr>
              <a:buNone/>
            </a:pPr>
            <a:r>
              <a:rPr lang="en-US" altLang="ja-JP" dirty="0" smtClean="0"/>
              <a:t>B:</a:t>
            </a:r>
            <a:r>
              <a:rPr lang="ja-JP" altLang="en-US" dirty="0" smtClean="0"/>
              <a:t>いいね。どこでしようか。</a:t>
            </a:r>
            <a:endParaRPr lang="en-US" altLang="ja-JP" dirty="0" smtClean="0"/>
          </a:p>
          <a:p>
            <a:pPr>
              <a:buNone/>
            </a:pPr>
            <a:r>
              <a:rPr lang="en-US" altLang="ja-JP" dirty="0" smtClean="0"/>
              <a:t>C:</a:t>
            </a:r>
            <a:r>
              <a:rPr lang="ja-JP" altLang="en-US" dirty="0" smtClean="0"/>
              <a:t>土曜日の晩だったら、ぼくの家でしようよ。７時からはどう？</a:t>
            </a:r>
            <a:endParaRPr lang="en-US" altLang="ja-JP" dirty="0" smtClean="0"/>
          </a:p>
          <a:p>
            <a:pPr>
              <a:buNone/>
            </a:pPr>
            <a:r>
              <a:rPr lang="en-US" altLang="ja-JP" dirty="0" smtClean="0"/>
              <a:t>A:</a:t>
            </a:r>
            <a:r>
              <a:rPr lang="ja-JP" altLang="en-US" dirty="0" smtClean="0"/>
              <a:t>いいね、じゃあ、食べ物はどうしようか。</a:t>
            </a:r>
            <a:endParaRPr lang="en-US" altLang="ja-JP" dirty="0" smtClean="0"/>
          </a:p>
          <a:p>
            <a:pPr>
              <a:buNone/>
            </a:pPr>
            <a:r>
              <a:rPr lang="en-US" altLang="ja-JP" dirty="0" smtClean="0"/>
              <a:t>B:</a:t>
            </a:r>
            <a:r>
              <a:rPr lang="ja-JP" altLang="en-US" dirty="0" smtClean="0"/>
              <a:t>じゃあ、私はケーキを作ろうかな。てつだってくれる？</a:t>
            </a:r>
            <a:endParaRPr lang="en-US" altLang="ja-JP" dirty="0" smtClean="0"/>
          </a:p>
          <a:p>
            <a:pPr>
              <a:buNone/>
            </a:pPr>
            <a:r>
              <a:rPr lang="en-US" altLang="ja-JP" dirty="0" smtClean="0"/>
              <a:t>C:</a:t>
            </a:r>
            <a:r>
              <a:rPr lang="ja-JP" altLang="en-US" dirty="0" smtClean="0"/>
              <a:t>もちろん。</a:t>
            </a:r>
            <a:endParaRPr lang="en-US" altLang="ja-JP" dirty="0" smtClean="0"/>
          </a:p>
          <a:p>
            <a:pPr>
              <a:buNone/>
            </a:pPr>
            <a:r>
              <a:rPr lang="en-US" altLang="ja-JP" dirty="0" smtClean="0"/>
              <a:t>B:</a:t>
            </a:r>
            <a:r>
              <a:rPr lang="ja-JP" altLang="en-US" dirty="0" smtClean="0"/>
              <a:t>じゃあ、ぼくはビールを買って行こう。</a:t>
            </a:r>
            <a:endParaRPr lang="en-US" altLang="ja-JP" dirty="0" smtClean="0"/>
          </a:p>
          <a:p>
            <a:pPr>
              <a:buNone/>
            </a:pPr>
            <a:endParaRPr lang="en-US" altLang="ja-JP" dirty="0" smtClean="0"/>
          </a:p>
          <a:p>
            <a:pPr>
              <a:buNone/>
            </a:pPr>
            <a:endParaRPr lang="en-US" altLang="ja-JP" dirty="0" smtClean="0"/>
          </a:p>
          <a:p>
            <a:endParaRPr lang="ja-JP" alt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t>文法５</a:t>
            </a:r>
            <a:endParaRPr lang="en-US" dirty="0"/>
          </a:p>
        </p:txBody>
      </p:sp>
      <p:sp>
        <p:nvSpPr>
          <p:cNvPr id="5" name="Text Placeholder 4"/>
          <p:cNvSpPr>
            <a:spLocks noGrp="1"/>
          </p:cNvSpPr>
          <p:nvPr>
            <p:ph type="body" idx="1"/>
          </p:nvPr>
        </p:nvSpPr>
        <p:spPr>
          <a:xfrm>
            <a:off x="304800" y="2743200"/>
            <a:ext cx="8534400" cy="1981200"/>
          </a:xfrm>
        </p:spPr>
        <p:txBody>
          <a:bodyPr/>
          <a:lstStyle/>
          <a:p>
            <a:pPr marL="342900" indent="-342900"/>
            <a:r>
              <a:rPr lang="en-US" dirty="0" smtClean="0"/>
              <a:t>Expressing time limit using </a:t>
            </a:r>
            <a:r>
              <a:rPr lang="ja-JP" altLang="en-US" dirty="0" smtClean="0"/>
              <a:t>までに</a:t>
            </a:r>
            <a:r>
              <a:rPr lang="en-US" dirty="0" smtClean="0"/>
              <a:t> (</a:t>
            </a:r>
            <a:r>
              <a:rPr lang="en-US" dirty="0" err="1" smtClean="0"/>
              <a:t>by</a:t>
            </a:r>
            <a:r>
              <a:rPr lang="en-US" altLang="ja-JP" dirty="0" err="1" smtClean="0"/>
              <a:t>〜</a:t>
            </a:r>
            <a:r>
              <a:rPr lang="en-US" dirty="0" smtClean="0"/>
              <a:t>, by the </a:t>
            </a:r>
            <a:r>
              <a:rPr lang="en-US" dirty="0" err="1" smtClean="0"/>
              <a:t>time</a:t>
            </a:r>
            <a:r>
              <a:rPr lang="en-US" altLang="ja-JP" dirty="0" err="1" smtClean="0"/>
              <a:t>〜</a:t>
            </a:r>
            <a:r>
              <a:rPr lang="en-US" dirty="0" smtClean="0"/>
              <a:t>)</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829722" y="2447365"/>
            <a:ext cx="5113468" cy="914400"/>
          </a:xfrm>
          <a:prstGeom prst="rect">
            <a:avLst/>
          </a:prstGeom>
          <a:noFill/>
          <a:ln>
            <a:noFill/>
          </a:ln>
        </p:spPr>
        <p:txBody>
          <a:bodyPr bIns="9144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2800" b="0" i="0" u="none" strike="noStrike" kern="1200" cap="none" spc="0" normalizeH="0" baseline="0" noProof="0" smtClean="0">
                <a:ln>
                  <a:noFill/>
                </a:ln>
                <a:solidFill>
                  <a:schemeClr val="tx1">
                    <a:lumMod val="75000"/>
                    <a:lumOff val="25000"/>
                  </a:schemeClr>
                </a:solidFill>
                <a:effectLst/>
                <a:uLnTx/>
                <a:uFillTx/>
                <a:latin typeface="MS PGothic" pitchFamily="34" charset="-128"/>
                <a:ea typeface="MS PGothic" pitchFamily="34" charset="-128"/>
                <a:cs typeface="+mj-cs"/>
              </a:rPr>
              <a:t>空港（くうこう）のカウンターで</a:t>
            </a:r>
          </a:p>
        </p:txBody>
      </p:sp>
      <p:sp>
        <p:nvSpPr>
          <p:cNvPr id="5" name="Rectangle 3"/>
          <p:cNvSpPr>
            <a:spLocks noGrp="1" noChangeArrowheads="1"/>
          </p:cNvSpPr>
          <p:nvPr>
            <p:ph idx="1"/>
          </p:nvPr>
        </p:nvSpPr>
        <p:spPr>
          <a:xfrm>
            <a:off x="228600" y="3962400"/>
            <a:ext cx="8738795" cy="2209800"/>
          </a:xfrm>
          <a:solidFill>
            <a:schemeClr val="accent2">
              <a:lumMod val="40000"/>
              <a:lumOff val="60000"/>
            </a:schemeClr>
          </a:solidFill>
          <a:ln>
            <a:noFill/>
          </a:ln>
        </p:spPr>
        <p:txBody>
          <a:bodyPr>
            <a:normAutofit fontScale="77500" lnSpcReduction="20000"/>
          </a:bodyPr>
          <a:lstStyle/>
          <a:p>
            <a:pPr>
              <a:lnSpc>
                <a:spcPct val="90000"/>
              </a:lnSpc>
              <a:buFontTx/>
              <a:buNone/>
            </a:pPr>
            <a:r>
              <a:rPr lang="en-US" altLang="ja-JP" dirty="0" smtClean="0"/>
              <a:t>You: 	</a:t>
            </a:r>
            <a:r>
              <a:rPr lang="ja-JP" altLang="en-US" smtClean="0"/>
              <a:t>あのう、１２時半の飛行機（ひこうき）でホンコンに行く</a:t>
            </a:r>
            <a:endParaRPr lang="en-US" altLang="ja-JP" dirty="0" smtClean="0"/>
          </a:p>
          <a:p>
            <a:pPr>
              <a:lnSpc>
                <a:spcPct val="90000"/>
              </a:lnSpc>
              <a:buFontTx/>
              <a:buNone/>
            </a:pPr>
            <a:r>
              <a:rPr lang="en-US" altLang="ja-JP" dirty="0" smtClean="0"/>
              <a:t>      	</a:t>
            </a:r>
            <a:r>
              <a:rPr lang="ja-JP" altLang="en-US" smtClean="0"/>
              <a:t>予定（よてい）なんですが。</a:t>
            </a:r>
            <a:endParaRPr lang="en-US" altLang="ja-JP" dirty="0" smtClean="0"/>
          </a:p>
          <a:p>
            <a:pPr>
              <a:lnSpc>
                <a:spcPct val="90000"/>
              </a:lnSpc>
              <a:buFontTx/>
              <a:buNone/>
            </a:pPr>
            <a:r>
              <a:rPr lang="en-US" altLang="ja-JP" dirty="0" smtClean="0"/>
              <a:t>Staff:	</a:t>
            </a:r>
            <a:r>
              <a:rPr lang="ja-JP" altLang="en-US" smtClean="0"/>
              <a:t>１２時半のホンコン行きですね。</a:t>
            </a:r>
            <a:endParaRPr lang="en-US" altLang="ja-JP" dirty="0" smtClean="0"/>
          </a:p>
          <a:p>
            <a:pPr>
              <a:lnSpc>
                <a:spcPct val="90000"/>
              </a:lnSpc>
              <a:buFontTx/>
              <a:buNone/>
            </a:pPr>
            <a:r>
              <a:rPr lang="en-US" altLang="ja-JP" dirty="0" smtClean="0"/>
              <a:t>You:	</a:t>
            </a:r>
            <a:r>
              <a:rPr lang="ja-JP" altLang="en-US" smtClean="0"/>
              <a:t>はい。</a:t>
            </a:r>
            <a:endParaRPr lang="en-US" altLang="ja-JP" dirty="0" smtClean="0"/>
          </a:p>
          <a:p>
            <a:pPr>
              <a:lnSpc>
                <a:spcPct val="90000"/>
              </a:lnSpc>
              <a:buFontTx/>
              <a:buNone/>
            </a:pPr>
            <a:r>
              <a:rPr lang="en-US" altLang="ja-JP" dirty="0" smtClean="0"/>
              <a:t>Staff:	</a:t>
            </a:r>
            <a:r>
              <a:rPr lang="ja-JP" altLang="en-US" smtClean="0"/>
              <a:t>１２時</a:t>
            </a:r>
            <a:r>
              <a:rPr lang="ja-JP" altLang="en-US" u="sng" smtClean="0">
                <a:solidFill>
                  <a:srgbClr val="FF0514"/>
                </a:solidFill>
              </a:rPr>
              <a:t>までに</a:t>
            </a:r>
            <a:r>
              <a:rPr lang="ja-JP" altLang="en-US" smtClean="0"/>
              <a:t>３８番ゲートにおこしください。</a:t>
            </a:r>
            <a:endParaRPr lang="en-US" altLang="ja-JP" dirty="0" smtClean="0"/>
          </a:p>
          <a:p>
            <a:pPr>
              <a:lnSpc>
                <a:spcPct val="90000"/>
              </a:lnSpc>
              <a:buFontTx/>
              <a:buNone/>
            </a:pPr>
            <a:r>
              <a:rPr lang="en-US" altLang="ja-JP" dirty="0" smtClean="0"/>
              <a:t>          </a:t>
            </a:r>
            <a:r>
              <a:rPr lang="ja-JP" altLang="en-US" smtClean="0"/>
              <a:t>（＝行ってください）。</a:t>
            </a:r>
            <a:endParaRPr lang="ja-JP" altLang="en-US" dirty="0" smtClean="0"/>
          </a:p>
        </p:txBody>
      </p:sp>
      <p:pic>
        <p:nvPicPr>
          <p:cNvPr id="6" name="Picture 7"/>
          <p:cNvPicPr>
            <a:picLocks noChangeAspect="1"/>
          </p:cNvPicPr>
          <p:nvPr/>
        </p:nvPicPr>
        <p:blipFill>
          <a:blip r:embed="rId2" cstate="print"/>
          <a:srcRect/>
          <a:stretch>
            <a:fillRect/>
          </a:stretch>
        </p:blipFill>
        <p:spPr bwMode="auto">
          <a:xfrm>
            <a:off x="1321397" y="1733326"/>
            <a:ext cx="2508325" cy="1881244"/>
          </a:xfrm>
          <a:prstGeom prst="rect">
            <a:avLst/>
          </a:prstGeom>
          <a:noFill/>
          <a:ln w="9525">
            <a:noFill/>
            <a:miter lim="800000"/>
            <a:headEnd/>
            <a:tailEnd/>
          </a:ln>
        </p:spPr>
      </p:pic>
      <p:sp>
        <p:nvSpPr>
          <p:cNvPr id="8" name="Title 1"/>
          <p:cNvSpPr>
            <a:spLocks noGrp="1"/>
          </p:cNvSpPr>
          <p:nvPr>
            <p:ph type="title"/>
          </p:nvPr>
        </p:nvSpPr>
        <p:spPr>
          <a:xfrm>
            <a:off x="228600" y="304800"/>
            <a:ext cx="8686800" cy="1143000"/>
          </a:xfrm>
        </p:spPr>
        <p:txBody>
          <a:bodyPr/>
          <a:lstStyle/>
          <a:p>
            <a:r>
              <a:rPr lang="en-US" smtClean="0"/>
              <a:t>Expressing time limit using </a:t>
            </a:r>
            <a:r>
              <a:rPr lang="ja-JP" altLang="en-US" smtClean="0"/>
              <a:t>までに</a:t>
            </a:r>
            <a:r>
              <a:rPr lang="en-US" smtClean="0"/>
              <a:t> </a:t>
            </a:r>
            <a:endParaRPr lang="ja-JP" alt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Expressing time limit using </a:t>
            </a:r>
            <a:r>
              <a:rPr lang="ja-JP" altLang="en-US" dirty="0" smtClean="0"/>
              <a:t>までに</a:t>
            </a:r>
            <a:r>
              <a:rPr lang="en-US" dirty="0" smtClean="0"/>
              <a:t> </a:t>
            </a:r>
            <a:endParaRPr lang="ja-JP" altLang="en-US" dirty="0"/>
          </a:p>
        </p:txBody>
      </p:sp>
      <p:pic>
        <p:nvPicPr>
          <p:cNvPr id="4" name="Picture 3" descr="スクリーンショット（2011-09-10 17.30.53）.png"/>
          <p:cNvPicPr>
            <a:picLocks noChangeAspect="1"/>
          </p:cNvPicPr>
          <p:nvPr/>
        </p:nvPicPr>
        <p:blipFill>
          <a:blip r:embed="rId2" cstate="print"/>
          <a:stretch>
            <a:fillRect/>
          </a:stretch>
        </p:blipFill>
        <p:spPr>
          <a:xfrm>
            <a:off x="228600" y="1524000"/>
            <a:ext cx="8686800" cy="5042263"/>
          </a:xfrm>
          <a:prstGeom prst="rect">
            <a:avLst/>
          </a:prstGeom>
        </p:spPr>
      </p:pic>
      <p:sp>
        <p:nvSpPr>
          <p:cNvPr id="5" name="Rectangle 4"/>
          <p:cNvSpPr/>
          <p:nvPr/>
        </p:nvSpPr>
        <p:spPr>
          <a:xfrm>
            <a:off x="381000" y="3200400"/>
            <a:ext cx="2209800" cy="3810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Rectangle 5"/>
          <p:cNvSpPr/>
          <p:nvPr/>
        </p:nvSpPr>
        <p:spPr>
          <a:xfrm>
            <a:off x="457200" y="4343400"/>
            <a:ext cx="2362200" cy="3810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Rectangle 6"/>
          <p:cNvSpPr/>
          <p:nvPr/>
        </p:nvSpPr>
        <p:spPr>
          <a:xfrm>
            <a:off x="457200" y="5029200"/>
            <a:ext cx="2209800" cy="3810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Rectangle 7"/>
          <p:cNvSpPr/>
          <p:nvPr/>
        </p:nvSpPr>
        <p:spPr>
          <a:xfrm>
            <a:off x="457200" y="5715000"/>
            <a:ext cx="1905000" cy="3810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8"/>
                                        </p:tgtEl>
                                        <p:attrNameLst>
                                          <p:attrName>ppt_x</p:attrName>
                                        </p:attrNameLst>
                                      </p:cBhvr>
                                      <p:tavLst>
                                        <p:tav tm="0">
                                          <p:val>
                                            <p:strVal val="ppt_x"/>
                                          </p:val>
                                        </p:tav>
                                        <p:tav tm="100000">
                                          <p:val>
                                            <p:strVal val="ppt_x"/>
                                          </p:val>
                                        </p:tav>
                                      </p:tavLst>
                                    </p:anim>
                                    <p:anim calcmode="lin" valueType="num">
                                      <p:cBhvr additive="base">
                                        <p:cTn id="25" dur="500"/>
                                        <p:tgtEl>
                                          <p:spTgt spid="8"/>
                                        </p:tgtEl>
                                        <p:attrNameLst>
                                          <p:attrName>ppt_y</p:attrName>
                                        </p:attrNameLst>
                                      </p:cBhvr>
                                      <p:tavLst>
                                        <p:tav tm="0">
                                          <p:val>
                                            <p:strVal val="ppt_y"/>
                                          </p:val>
                                        </p:tav>
                                        <p:tav tm="100000">
                                          <p:val>
                                            <p:strVal val="1+ppt_h/2"/>
                                          </p:val>
                                        </p:tav>
                                      </p:tavLst>
                                    </p:anim>
                                    <p:set>
                                      <p:cBhvr>
                                        <p:cTn id="2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まで</a:t>
            </a:r>
            <a:r>
              <a:rPr lang="en-US" altLang="ja-JP" dirty="0" smtClean="0"/>
              <a:t> vs. </a:t>
            </a:r>
            <a:r>
              <a:rPr lang="ja-JP" altLang="en-US" dirty="0" smtClean="0"/>
              <a:t>までに</a:t>
            </a:r>
            <a:r>
              <a:rPr lang="en-US" altLang="ja-JP" dirty="0" smtClean="0"/>
              <a:t> </a:t>
            </a:r>
            <a:endParaRPr lang="ja-JP" altLang="en-US" dirty="0"/>
          </a:p>
        </p:txBody>
      </p:sp>
      <p:sp>
        <p:nvSpPr>
          <p:cNvPr id="3" name="Content Placeholder 2"/>
          <p:cNvSpPr>
            <a:spLocks noGrp="1"/>
          </p:cNvSpPr>
          <p:nvPr>
            <p:ph sz="quarter" idx="1"/>
          </p:nvPr>
        </p:nvSpPr>
        <p:spPr/>
        <p:txBody>
          <a:bodyPr>
            <a:normAutofit lnSpcReduction="10000"/>
          </a:bodyPr>
          <a:lstStyle/>
          <a:p>
            <a:pPr marL="609600" indent="-609600">
              <a:buFontTx/>
              <a:buNone/>
            </a:pPr>
            <a:r>
              <a:rPr lang="ja-JP" altLang="en-US" u="sng" dirty="0" smtClean="0"/>
              <a:t>までに</a:t>
            </a:r>
            <a:r>
              <a:rPr lang="en-US" altLang="ja-JP" u="sng" dirty="0" smtClean="0"/>
              <a:t>(</a:t>
            </a:r>
            <a:r>
              <a:rPr lang="en-US" altLang="ja-JP" u="sng" dirty="0" err="1" smtClean="0"/>
              <a:t>by〜</a:t>
            </a:r>
            <a:r>
              <a:rPr lang="en-US" altLang="ja-JP" u="sng" dirty="0" smtClean="0"/>
              <a:t>; by the </a:t>
            </a:r>
            <a:r>
              <a:rPr lang="en-US" altLang="ja-JP" u="sng" dirty="0" err="1" smtClean="0"/>
              <a:t>time〜</a:t>
            </a:r>
            <a:r>
              <a:rPr lang="en-US" altLang="ja-JP" u="sng" dirty="0" smtClean="0"/>
              <a:t>)</a:t>
            </a:r>
          </a:p>
          <a:p>
            <a:pPr marL="609600" indent="-609600"/>
            <a:r>
              <a:rPr lang="en-US" altLang="ja-JP" dirty="0" smtClean="0"/>
              <a:t>specifies </a:t>
            </a:r>
            <a:r>
              <a:rPr lang="en-US" altLang="ja-JP" dirty="0" smtClean="0">
                <a:solidFill>
                  <a:srgbClr val="FF0514"/>
                </a:solidFill>
              </a:rPr>
              <a:t>a time limit</a:t>
            </a:r>
            <a:r>
              <a:rPr lang="en-US" altLang="ja-JP" dirty="0" smtClean="0"/>
              <a:t> within which an action or event </a:t>
            </a:r>
            <a:r>
              <a:rPr lang="en-US" altLang="ja-JP" u="sng" dirty="0" smtClean="0"/>
              <a:t>must be complete</a:t>
            </a:r>
            <a:r>
              <a:rPr lang="en-US" altLang="ja-JP" dirty="0" smtClean="0"/>
              <a:t>.</a:t>
            </a:r>
          </a:p>
          <a:p>
            <a:pPr marL="609600" indent="-609600">
              <a:buFontTx/>
              <a:buNone/>
            </a:pPr>
            <a:endParaRPr lang="en-US" altLang="ja-JP" dirty="0" smtClean="0"/>
          </a:p>
          <a:p>
            <a:pPr marL="609600" indent="-609600"/>
            <a:r>
              <a:rPr lang="ja-JP" altLang="en-US" dirty="0" smtClean="0"/>
              <a:t>５時まで、ここにいます。</a:t>
            </a:r>
            <a:endParaRPr lang="en-US" altLang="ja-JP" dirty="0" smtClean="0"/>
          </a:p>
          <a:p>
            <a:pPr marL="609600" indent="-609600"/>
            <a:r>
              <a:rPr lang="ja-JP" altLang="en-US" dirty="0" smtClean="0"/>
              <a:t>５時までに、ここにいます。</a:t>
            </a:r>
            <a:endParaRPr lang="en-US" altLang="ja-JP" dirty="0" smtClean="0"/>
          </a:p>
          <a:p>
            <a:pPr marL="609600" indent="-609600"/>
            <a:endParaRPr lang="en-US" altLang="ja-JP" dirty="0" smtClean="0"/>
          </a:p>
          <a:p>
            <a:pPr marL="609600" indent="-609600"/>
            <a:r>
              <a:rPr lang="ja-JP" altLang="en-US" dirty="0" smtClean="0"/>
              <a:t>５時まで、ここに来て下さい。</a:t>
            </a:r>
            <a:endParaRPr lang="en-US" altLang="ja-JP" dirty="0" smtClean="0"/>
          </a:p>
          <a:p>
            <a:pPr marL="609600" indent="-609600"/>
            <a:r>
              <a:rPr lang="ja-JP" altLang="en-US" dirty="0" smtClean="0"/>
              <a:t>５時までに、ここに来て下さい。</a:t>
            </a:r>
          </a:p>
          <a:p>
            <a:endParaRPr lang="ja-JP" altLang="en-US" dirty="0"/>
          </a:p>
        </p:txBody>
      </p:sp>
      <p:sp>
        <p:nvSpPr>
          <p:cNvPr id="4" name="Line 4"/>
          <p:cNvSpPr>
            <a:spLocks noChangeShapeType="1"/>
          </p:cNvSpPr>
          <p:nvPr/>
        </p:nvSpPr>
        <p:spPr bwMode="auto">
          <a:xfrm>
            <a:off x="762000" y="4419600"/>
            <a:ext cx="4572000" cy="0"/>
          </a:xfrm>
          <a:prstGeom prst="line">
            <a:avLst/>
          </a:prstGeom>
          <a:noFill/>
          <a:ln w="44450" cmpd="dbl">
            <a:solidFill>
              <a:srgbClr val="FF0514"/>
            </a:solidFill>
            <a:round/>
            <a:headEnd/>
            <a:tailEnd/>
          </a:ln>
        </p:spPr>
        <p:txBody>
          <a:bodyPr wrap="none" anchor="ctr"/>
          <a:lstStyle/>
          <a:p>
            <a:endParaRPr lang="en-US"/>
          </a:p>
        </p:txBody>
      </p:sp>
      <p:sp>
        <p:nvSpPr>
          <p:cNvPr id="5" name="Line 5"/>
          <p:cNvSpPr>
            <a:spLocks noChangeShapeType="1"/>
          </p:cNvSpPr>
          <p:nvPr/>
        </p:nvSpPr>
        <p:spPr bwMode="auto">
          <a:xfrm>
            <a:off x="990600" y="5562600"/>
            <a:ext cx="4572000" cy="0"/>
          </a:xfrm>
          <a:prstGeom prst="line">
            <a:avLst/>
          </a:prstGeom>
          <a:noFill/>
          <a:ln w="44450" cmpd="dbl">
            <a:solidFill>
              <a:srgbClr val="FF0514"/>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まで</a:t>
            </a:r>
            <a:endParaRPr lang="en-US" dirty="0"/>
          </a:p>
        </p:txBody>
      </p:sp>
      <p:sp>
        <p:nvSpPr>
          <p:cNvPr id="3" name="Content Placeholder 2"/>
          <p:cNvSpPr>
            <a:spLocks noGrp="1"/>
          </p:cNvSpPr>
          <p:nvPr>
            <p:ph idx="1"/>
          </p:nvPr>
        </p:nvSpPr>
        <p:spPr/>
        <p:txBody>
          <a:bodyPr/>
          <a:lstStyle/>
          <a:p>
            <a:r>
              <a:rPr lang="en-US" dirty="0" smtClean="0">
                <a:solidFill>
                  <a:srgbClr val="FF0000"/>
                </a:solidFill>
              </a:rPr>
              <a:t>Time expressions</a:t>
            </a:r>
          </a:p>
          <a:p>
            <a:pPr lvl="1"/>
            <a:r>
              <a:rPr lang="ja-JP" altLang="en-US" smtClean="0"/>
              <a:t>四時までまちました。</a:t>
            </a:r>
            <a:endParaRPr lang="en-US" altLang="ja-JP" dirty="0" smtClean="0"/>
          </a:p>
          <a:p>
            <a:pPr lvl="1"/>
            <a:r>
              <a:rPr lang="en-US" dirty="0" smtClean="0"/>
              <a:t>I waited until four o’clock.</a:t>
            </a:r>
          </a:p>
          <a:p>
            <a:r>
              <a:rPr lang="en-US" dirty="0" smtClean="0">
                <a:solidFill>
                  <a:srgbClr val="FF0000"/>
                </a:solidFill>
              </a:rPr>
              <a:t>Space expressions</a:t>
            </a:r>
          </a:p>
          <a:p>
            <a:pPr lvl="1"/>
            <a:r>
              <a:rPr lang="en-US" dirty="0" smtClean="0"/>
              <a:t>as far as or up to </a:t>
            </a:r>
            <a:r>
              <a:rPr lang="ja-JP" altLang="en-US" smtClean="0"/>
              <a:t>～</a:t>
            </a:r>
            <a:endParaRPr lang="en-US" altLang="ja-JP" dirty="0" smtClean="0"/>
          </a:p>
          <a:p>
            <a:pPr lvl="1"/>
            <a:r>
              <a:rPr lang="ja-JP" altLang="en-US" smtClean="0"/>
              <a:t>今日は、東京まで行く。</a:t>
            </a:r>
            <a:endParaRPr lang="en-US" altLang="ja-JP" dirty="0" smtClean="0"/>
          </a:p>
          <a:p>
            <a:pPr lvl="1"/>
            <a:r>
              <a:rPr lang="en-US" altLang="ja-JP" dirty="0" smtClean="0"/>
              <a:t>I’m going as far as Tokyo today.</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話してみましょう</a:t>
            </a:r>
            <a:endParaRPr lang="ja-JP" altLang="en-US" dirty="0"/>
          </a:p>
        </p:txBody>
      </p:sp>
      <p:sp>
        <p:nvSpPr>
          <p:cNvPr id="3" name="Content Placeholder 2"/>
          <p:cNvSpPr>
            <a:spLocks noGrp="1"/>
          </p:cNvSpPr>
          <p:nvPr>
            <p:ph sz="quarter" idx="1"/>
          </p:nvPr>
        </p:nvSpPr>
        <p:spPr/>
        <p:txBody>
          <a:bodyPr/>
          <a:lstStyle/>
          <a:p>
            <a:r>
              <a:rPr lang="en-US" altLang="ja-JP" sz="1800" dirty="0" smtClean="0"/>
              <a:t>Ask your classmates the following questions and write down the names of the people who answers </a:t>
            </a:r>
            <a:r>
              <a:rPr lang="ja-JP" altLang="en-US" sz="1800" dirty="0" smtClean="0"/>
              <a:t>はい。</a:t>
            </a:r>
            <a:r>
              <a:rPr lang="en-US" altLang="ja-JP" sz="1800" dirty="0" smtClean="0"/>
              <a:t>Use causal speech.</a:t>
            </a:r>
          </a:p>
          <a:p>
            <a:pPr>
              <a:buNone/>
            </a:pPr>
            <a:r>
              <a:rPr lang="en-US" altLang="ja-JP" sz="1800" dirty="0" smtClean="0"/>
              <a:t>		</a:t>
            </a:r>
            <a:r>
              <a:rPr lang="en-US" altLang="ja-JP" sz="2400" dirty="0" smtClean="0"/>
              <a:t>ex. </a:t>
            </a:r>
            <a:r>
              <a:rPr lang="ja-JP" altLang="en-US" sz="2400" dirty="0" smtClean="0"/>
              <a:t>天ぷら</a:t>
            </a:r>
            <a:endParaRPr lang="en-US" altLang="ja-JP" sz="2400" dirty="0" smtClean="0"/>
          </a:p>
          <a:p>
            <a:pPr>
              <a:buNone/>
            </a:pPr>
            <a:r>
              <a:rPr lang="en-US" altLang="ja-JP" sz="2800" dirty="0" smtClean="0"/>
              <a:t>	</a:t>
            </a:r>
            <a:r>
              <a:rPr lang="ja-JP" altLang="en-US" sz="2800" dirty="0" smtClean="0"/>
              <a:t>　</a:t>
            </a:r>
            <a:r>
              <a:rPr lang="en-US" altLang="ja-JP" sz="2800" dirty="0" smtClean="0"/>
              <a:t>	</a:t>
            </a:r>
            <a:r>
              <a:rPr lang="en-US" altLang="ja-JP" sz="2400" dirty="0" smtClean="0"/>
              <a:t>A:</a:t>
            </a:r>
            <a:r>
              <a:rPr lang="ja-JP" altLang="en-US" sz="2400" dirty="0" smtClean="0"/>
              <a:t>天ぷらの作り方を知っていますか。</a:t>
            </a:r>
            <a:endParaRPr lang="en-US" altLang="ja-JP" sz="2400" dirty="0" smtClean="0"/>
          </a:p>
          <a:p>
            <a:pPr>
              <a:buNone/>
            </a:pPr>
            <a:r>
              <a:rPr lang="ja-JP" altLang="ja-JP" sz="2400" dirty="0" smtClean="0"/>
              <a:t>　</a:t>
            </a:r>
            <a:r>
              <a:rPr lang="ja-JP" altLang="en-US" sz="2400" dirty="0" smtClean="0"/>
              <a:t>　</a:t>
            </a:r>
            <a:r>
              <a:rPr lang="en-US" altLang="ja-JP" sz="2400" dirty="0" smtClean="0"/>
              <a:t>	B:</a:t>
            </a:r>
            <a:r>
              <a:rPr lang="ja-JP" altLang="en-US" sz="2400" dirty="0" smtClean="0"/>
              <a:t>うん、知ってるよ。／ううん、知らないよ。</a:t>
            </a:r>
            <a:endParaRPr lang="ja-JP" altLang="en-US" sz="2400" dirty="0"/>
          </a:p>
        </p:txBody>
      </p:sp>
      <p:graphicFrame>
        <p:nvGraphicFramePr>
          <p:cNvPr id="4" name="Group 59"/>
          <p:cNvGraphicFramePr>
            <a:graphicFrameLocks noGrp="1"/>
          </p:cNvGraphicFramePr>
          <p:nvPr/>
        </p:nvGraphicFramePr>
        <p:xfrm>
          <a:off x="1143000" y="3733800"/>
          <a:ext cx="6858000" cy="2962278"/>
        </p:xfrm>
        <a:graphic>
          <a:graphicData uri="http://schemas.openxmlformats.org/drawingml/2006/table">
            <a:tbl>
              <a:tblPr/>
              <a:tblGrid>
                <a:gridCol w="3962400"/>
                <a:gridCol w="2895600"/>
              </a:tblGrid>
              <a:tr h="557213">
                <a:tc>
                  <a:txBody>
                    <a:bodyPr/>
                    <a:lstStyle/>
                    <a:p>
                      <a:pPr marL="0" marR="0" lvl="0" indent="0" algn="l" defTabSz="914400" rtl="0" eaLnBrk="1" fontAlgn="base" latinLnBrk="0" hangingPunct="1">
                        <a:lnSpc>
                          <a:spcPct val="100000"/>
                        </a:lnSpc>
                        <a:spcBef>
                          <a:spcPct val="20000"/>
                        </a:spcBef>
                        <a:spcAft>
                          <a:spcPct val="0"/>
                        </a:spcAft>
                        <a:buClr>
                          <a:srgbClr val="343A1B"/>
                        </a:buClr>
                        <a:buSzPct val="90000"/>
                        <a:buFont typeface="Wingdings" charset="2"/>
                        <a:buNone/>
                        <a:tabLst/>
                      </a:pPr>
                      <a:endParaRPr kumimoji="0" lang="en-US" altLang="en-US" sz="2000" b="0" i="0" u="none" strike="noStrike" cap="none" normalizeH="0" baseline="0" dirty="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20000"/>
                        </a:spcBef>
                        <a:spcAft>
                          <a:spcPct val="0"/>
                        </a:spcAft>
                        <a:buClr>
                          <a:srgbClr val="343A1B"/>
                        </a:buClr>
                        <a:buSzPct val="90000"/>
                        <a:buFont typeface="Wingdings" charset="2"/>
                        <a:buNone/>
                        <a:tabLst/>
                      </a:pPr>
                      <a:r>
                        <a:rPr kumimoji="0" lang="ja-JP" altLang="en-US" sz="2000" b="0" i="0" u="none" strike="noStrike" cap="none" normalizeH="0" baseline="0" smtClean="0">
                          <a:ln>
                            <a:noFill/>
                          </a:ln>
                          <a:solidFill>
                            <a:schemeClr val="tx1"/>
                          </a:solidFill>
                          <a:effectLst/>
                          <a:latin typeface="Arial" charset="0"/>
                          <a:ea typeface="ＭＳ Ｐゴシック" charset="-128"/>
                        </a:rPr>
                        <a:t>名前</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481013">
                <a:tc>
                  <a:txBody>
                    <a:bodyPr/>
                    <a:lstStyle/>
                    <a:p>
                      <a:pPr marL="0" marR="0" lvl="0" indent="0" algn="l" defTabSz="914400" rtl="0" eaLnBrk="1" fontAlgn="base" latinLnBrk="0" hangingPunct="1">
                        <a:lnSpc>
                          <a:spcPct val="100000"/>
                        </a:lnSpc>
                        <a:spcBef>
                          <a:spcPct val="20000"/>
                        </a:spcBef>
                        <a:spcAft>
                          <a:spcPct val="0"/>
                        </a:spcAft>
                        <a:buClr>
                          <a:srgbClr val="343A1B"/>
                        </a:buClr>
                        <a:buSzPct val="90000"/>
                        <a:buFont typeface="Wingdings" charset="2"/>
                        <a:buNone/>
                        <a:tabLst/>
                      </a:pPr>
                      <a:r>
                        <a:rPr kumimoji="0" lang="ja-JP" altLang="en-US" sz="2000" b="0" i="0" u="none" strike="noStrike" cap="none" normalizeH="0" baseline="0" dirty="0" smtClean="0">
                          <a:ln>
                            <a:noFill/>
                          </a:ln>
                          <a:solidFill>
                            <a:schemeClr val="tx1"/>
                          </a:solidFill>
                          <a:effectLst/>
                          <a:latin typeface="Arial" charset="0"/>
                          <a:ea typeface="ＭＳ Ｐゴシック" charset="-128"/>
                        </a:rPr>
                        <a:t>天ぷらの作り方	</a:t>
                      </a:r>
                      <a:endParaRPr kumimoji="0" lang="en-US" altLang="ja-JP" sz="2000" b="0" i="0" u="none" strike="noStrike" cap="none" normalizeH="0" baseline="0" dirty="0" smtClean="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20000"/>
                        </a:spcBef>
                        <a:spcAft>
                          <a:spcPct val="0"/>
                        </a:spcAft>
                        <a:buClr>
                          <a:srgbClr val="343A1B"/>
                        </a:buClr>
                        <a:buSzPct val="90000"/>
                        <a:buFont typeface="Wingdings" charset="2"/>
                        <a:buNone/>
                        <a:tabLst/>
                      </a:pPr>
                      <a:endParaRPr kumimoji="0" lang="en-US" altLang="en-US" sz="2000" b="0" i="0" u="none" strike="noStrike" cap="none" normalizeH="0" baseline="0" dirty="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481013">
                <a:tc>
                  <a:txBody>
                    <a:bodyPr/>
                    <a:lstStyle/>
                    <a:p>
                      <a:pPr marL="0" marR="0" lvl="0" indent="0" algn="l" defTabSz="914400" rtl="0" eaLnBrk="1" fontAlgn="base" latinLnBrk="0" hangingPunct="1">
                        <a:lnSpc>
                          <a:spcPct val="100000"/>
                        </a:lnSpc>
                        <a:spcBef>
                          <a:spcPct val="20000"/>
                        </a:spcBef>
                        <a:spcAft>
                          <a:spcPct val="0"/>
                        </a:spcAft>
                        <a:buClr>
                          <a:srgbClr val="343A1B"/>
                        </a:buClr>
                        <a:buSzPct val="90000"/>
                        <a:buFont typeface="Wingdings" charset="2"/>
                        <a:buNone/>
                        <a:tabLst/>
                      </a:pPr>
                      <a:r>
                        <a:rPr kumimoji="0" lang="ja-JP" altLang="en-US" sz="2000" b="0" i="0" u="none" strike="noStrike" cap="none" normalizeH="0" baseline="0" dirty="0" smtClean="0">
                          <a:ln>
                            <a:noFill/>
                          </a:ln>
                          <a:solidFill>
                            <a:schemeClr val="tx1"/>
                          </a:solidFill>
                          <a:effectLst/>
                          <a:latin typeface="Arial" charset="0"/>
                          <a:ea typeface="ＭＳ Ｐゴシック" charset="-128"/>
                        </a:rPr>
                        <a:t>おすしの食べ方</a:t>
                      </a:r>
                      <a:endParaRPr kumimoji="0" lang="en-US" altLang="en-US" sz="2000" b="0" i="0" u="none" strike="noStrike" cap="none" normalizeH="0" baseline="0" dirty="0" smtClean="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20000"/>
                        </a:spcBef>
                        <a:spcAft>
                          <a:spcPct val="0"/>
                        </a:spcAft>
                        <a:buClr>
                          <a:srgbClr val="343A1B"/>
                        </a:buClr>
                        <a:buSzPct val="90000"/>
                        <a:buFont typeface="Wingdings" charset="2"/>
                        <a:buNone/>
                        <a:tabLst/>
                      </a:pPr>
                      <a:endParaRPr kumimoji="0" lang="en-US" altLang="en-US" sz="20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481013">
                <a:tc>
                  <a:txBody>
                    <a:bodyPr/>
                    <a:lstStyle/>
                    <a:p>
                      <a:pPr marL="0" marR="0" lvl="0" indent="0" algn="l" defTabSz="914400" rtl="0" eaLnBrk="1" fontAlgn="base" latinLnBrk="0" hangingPunct="1">
                        <a:lnSpc>
                          <a:spcPct val="100000"/>
                        </a:lnSpc>
                        <a:spcBef>
                          <a:spcPct val="20000"/>
                        </a:spcBef>
                        <a:spcAft>
                          <a:spcPct val="0"/>
                        </a:spcAft>
                        <a:buClr>
                          <a:srgbClr val="343A1B"/>
                        </a:buClr>
                        <a:buSzPct val="90000"/>
                        <a:buFont typeface="Wingdings" charset="2"/>
                        <a:buNone/>
                        <a:tabLst/>
                      </a:pPr>
                      <a:r>
                        <a:rPr kumimoji="0" lang="ja-JP" altLang="en-US" sz="2000" b="0" i="0" u="none" strike="noStrike" cap="none" normalizeH="0" baseline="0" dirty="0" smtClean="0">
                          <a:ln>
                            <a:noFill/>
                          </a:ln>
                          <a:solidFill>
                            <a:schemeClr val="tx1"/>
                          </a:solidFill>
                          <a:effectLst/>
                          <a:latin typeface="Arial" charset="0"/>
                          <a:ea typeface="ＭＳ Ｐゴシック" charset="-128"/>
                        </a:rPr>
                        <a:t>スカイ</a:t>
                      </a:r>
                      <a:r>
                        <a:rPr kumimoji="0" lang="ja-JP" altLang="en-US" sz="2000" b="0" i="0" u="none" strike="noStrike" cap="none" normalizeH="0" baseline="0" smtClean="0">
                          <a:ln>
                            <a:noFill/>
                          </a:ln>
                          <a:solidFill>
                            <a:schemeClr val="tx1"/>
                          </a:solidFill>
                          <a:effectLst/>
                          <a:latin typeface="Arial" charset="0"/>
                          <a:ea typeface="ＭＳ Ｐゴシック" charset="-128"/>
                        </a:rPr>
                        <a:t>プのつかい</a:t>
                      </a:r>
                      <a:r>
                        <a:rPr kumimoji="0" lang="ja-JP" altLang="en-US" sz="2000" b="0" i="0" u="none" strike="noStrike" cap="none" normalizeH="0" baseline="0" dirty="0" smtClean="0">
                          <a:ln>
                            <a:noFill/>
                          </a:ln>
                          <a:solidFill>
                            <a:schemeClr val="tx1"/>
                          </a:solidFill>
                          <a:effectLst/>
                          <a:latin typeface="Arial" charset="0"/>
                          <a:ea typeface="ＭＳ Ｐゴシック" charset="-128"/>
                        </a:rPr>
                        <a:t>方</a:t>
                      </a:r>
                      <a:endParaRPr kumimoji="0" lang="en-US" altLang="en-US" sz="2000" b="0" i="0" u="none" strike="noStrike" cap="none" normalizeH="0" baseline="0" dirty="0" smtClean="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20000"/>
                        </a:spcBef>
                        <a:spcAft>
                          <a:spcPct val="0"/>
                        </a:spcAft>
                        <a:buClr>
                          <a:srgbClr val="343A1B"/>
                        </a:buClr>
                        <a:buSzPct val="90000"/>
                        <a:buFont typeface="Wingdings" charset="2"/>
                        <a:buNone/>
                        <a:tabLst/>
                      </a:pPr>
                      <a:endParaRPr kumimoji="0" lang="en-US" altLang="en-US" sz="20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481013">
                <a:tc>
                  <a:txBody>
                    <a:bodyPr/>
                    <a:lstStyle/>
                    <a:p>
                      <a:pPr marL="0" marR="0" lvl="0" indent="0" algn="l" defTabSz="914400" rtl="0" eaLnBrk="1" fontAlgn="base" latinLnBrk="0" hangingPunct="1">
                        <a:lnSpc>
                          <a:spcPct val="100000"/>
                        </a:lnSpc>
                        <a:spcBef>
                          <a:spcPct val="20000"/>
                        </a:spcBef>
                        <a:spcAft>
                          <a:spcPct val="0"/>
                        </a:spcAft>
                        <a:buClr>
                          <a:srgbClr val="343A1B"/>
                        </a:buClr>
                        <a:buSzPct val="90000"/>
                        <a:buFont typeface="Wingdings" charset="2"/>
                        <a:buNone/>
                        <a:tabLst/>
                      </a:pPr>
                      <a:r>
                        <a:rPr kumimoji="0" lang="ja-JP" altLang="en-US" sz="2000" b="0" i="0" u="none" strike="noStrike" cap="none" normalizeH="0" baseline="0" dirty="0" smtClean="0">
                          <a:ln>
                            <a:noFill/>
                          </a:ln>
                          <a:solidFill>
                            <a:schemeClr val="tx1"/>
                          </a:solidFill>
                          <a:effectLst/>
                          <a:latin typeface="Arial" charset="0"/>
                          <a:ea typeface="ＭＳ Ｐゴシック" charset="-128"/>
                        </a:rPr>
                        <a:t>日本語の手紙</a:t>
                      </a:r>
                      <a:r>
                        <a:rPr kumimoji="0" lang="en-US" altLang="ja-JP" sz="2000" b="0" i="0" u="none" strike="noStrike" cap="none" normalizeH="0" baseline="0" dirty="0" smtClean="0">
                          <a:ln>
                            <a:noFill/>
                          </a:ln>
                          <a:solidFill>
                            <a:schemeClr val="tx1"/>
                          </a:solidFill>
                          <a:effectLst/>
                          <a:latin typeface="Arial" charset="0"/>
                          <a:ea typeface="ＭＳ Ｐゴシック" charset="-128"/>
                        </a:rPr>
                        <a:t>(</a:t>
                      </a:r>
                      <a:r>
                        <a:rPr kumimoji="0" lang="ja-JP" altLang="en-US" sz="2000" b="0" i="0" u="none" strike="noStrike" cap="none" normalizeH="0" baseline="0" dirty="0" smtClean="0">
                          <a:ln>
                            <a:noFill/>
                          </a:ln>
                          <a:solidFill>
                            <a:schemeClr val="tx1"/>
                          </a:solidFill>
                          <a:effectLst/>
                          <a:latin typeface="Arial" charset="0"/>
                          <a:ea typeface="ＭＳ Ｐゴシック" charset="-128"/>
                        </a:rPr>
                        <a:t>てがみ</a:t>
                      </a:r>
                      <a:r>
                        <a:rPr kumimoji="0" lang="en-US" altLang="ja-JP" sz="2000" b="0" i="0" u="none" strike="noStrike" cap="none" normalizeH="0" baseline="0" dirty="0" smtClean="0">
                          <a:ln>
                            <a:noFill/>
                          </a:ln>
                          <a:solidFill>
                            <a:schemeClr val="tx1"/>
                          </a:solidFill>
                          <a:effectLst/>
                          <a:latin typeface="Arial" charset="0"/>
                          <a:ea typeface="ＭＳ Ｐゴシック" charset="-128"/>
                        </a:rPr>
                        <a:t>)</a:t>
                      </a:r>
                      <a:r>
                        <a:rPr kumimoji="0" lang="ja-JP" altLang="en-US" sz="2000" b="0" i="0" u="none" strike="noStrike" cap="none" normalizeH="0" baseline="0" dirty="0" smtClean="0">
                          <a:ln>
                            <a:noFill/>
                          </a:ln>
                          <a:solidFill>
                            <a:schemeClr val="tx1"/>
                          </a:solidFill>
                          <a:effectLst/>
                          <a:latin typeface="Arial" charset="0"/>
                          <a:ea typeface="ＭＳ Ｐゴシック" charset="-128"/>
                        </a:rPr>
                        <a:t>の書き方</a:t>
                      </a:r>
                      <a:endParaRPr kumimoji="0" lang="en-US" altLang="ja-JP" sz="2000" b="0" i="0" u="none" strike="noStrike" cap="none" normalizeH="0" baseline="0" dirty="0" smtClean="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20000"/>
                        </a:spcBef>
                        <a:spcAft>
                          <a:spcPct val="0"/>
                        </a:spcAft>
                        <a:buClr>
                          <a:srgbClr val="343A1B"/>
                        </a:buClr>
                        <a:buSzPct val="90000"/>
                        <a:buFont typeface="Wingdings" charset="2"/>
                        <a:buNone/>
                        <a:tabLst/>
                      </a:pPr>
                      <a:endParaRPr kumimoji="0" lang="en-US" altLang="en-US" sz="20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481013">
                <a:tc>
                  <a:txBody>
                    <a:bodyPr/>
                    <a:lstStyle/>
                    <a:p>
                      <a:pPr marL="0" marR="0" lvl="0" indent="0" algn="l" defTabSz="914400" rtl="0" eaLnBrk="1" fontAlgn="base" latinLnBrk="0" hangingPunct="1">
                        <a:lnSpc>
                          <a:spcPct val="100000"/>
                        </a:lnSpc>
                        <a:spcBef>
                          <a:spcPct val="20000"/>
                        </a:spcBef>
                        <a:spcAft>
                          <a:spcPct val="0"/>
                        </a:spcAft>
                        <a:buClr>
                          <a:srgbClr val="343A1B"/>
                        </a:buClr>
                        <a:buSzPct val="90000"/>
                        <a:buFont typeface="Wingdings" charset="2"/>
                        <a:buNone/>
                        <a:tabLst/>
                      </a:pPr>
                      <a:r>
                        <a:rPr kumimoji="0" lang="en-US" altLang="ja-JP" sz="2000" b="0" i="0" u="none" strike="noStrike" cap="none" normalizeH="0" baseline="0" dirty="0" smtClean="0">
                          <a:ln>
                            <a:noFill/>
                          </a:ln>
                          <a:solidFill>
                            <a:schemeClr val="tx1"/>
                          </a:solidFill>
                          <a:effectLst/>
                          <a:latin typeface="Arial" charset="0"/>
                          <a:ea typeface="ＭＳ Ｐゴシック" charset="-128"/>
                        </a:rPr>
                        <a:t>Your own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20000"/>
                        </a:spcBef>
                        <a:spcAft>
                          <a:spcPct val="0"/>
                        </a:spcAft>
                        <a:buClr>
                          <a:srgbClr val="343A1B"/>
                        </a:buClr>
                        <a:buSzPct val="90000"/>
                        <a:buFont typeface="Wingdings" charset="2"/>
                        <a:buNone/>
                        <a:tabLst/>
                      </a:pPr>
                      <a:endParaRPr kumimoji="0" lang="en-US" altLang="en-US" sz="2000" b="0" i="0" u="none" strike="noStrike" cap="none" normalizeH="0" baseline="0" dirty="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r>
            </a:tbl>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まで</a:t>
            </a:r>
            <a:r>
              <a:rPr lang="en-US" altLang="ja-JP" dirty="0" smtClean="0"/>
              <a:t> vs. </a:t>
            </a:r>
            <a:r>
              <a:rPr lang="ja-JP" altLang="en-US" dirty="0" smtClean="0"/>
              <a:t>までに</a:t>
            </a:r>
            <a:r>
              <a:rPr lang="en-US" altLang="ja-JP" dirty="0" smtClean="0"/>
              <a:t> </a:t>
            </a:r>
            <a:endParaRPr lang="ja-JP" altLang="en-US" dirty="0"/>
          </a:p>
        </p:txBody>
      </p:sp>
      <p:sp>
        <p:nvSpPr>
          <p:cNvPr id="3" name="Content Placeholder 2"/>
          <p:cNvSpPr>
            <a:spLocks noGrp="1"/>
          </p:cNvSpPr>
          <p:nvPr>
            <p:ph sz="quarter" idx="1"/>
          </p:nvPr>
        </p:nvSpPr>
        <p:spPr/>
        <p:txBody>
          <a:bodyPr/>
          <a:lstStyle/>
          <a:p>
            <a:pPr marL="609600" indent="-609600">
              <a:lnSpc>
                <a:spcPct val="90000"/>
              </a:lnSpc>
              <a:spcBef>
                <a:spcPct val="20000"/>
              </a:spcBef>
              <a:buFont typeface="+mj-lt"/>
              <a:buAutoNum type="arabicPeriod"/>
            </a:pPr>
            <a:r>
              <a:rPr lang="ja-JP" altLang="en-US" sz="2800" dirty="0" smtClean="0"/>
              <a:t>金曜日（　　　　）このペーパーがおわりますか。</a:t>
            </a:r>
            <a:r>
              <a:rPr lang="en-US" altLang="ja-JP" sz="2800" dirty="0" smtClean="0"/>
              <a:t>                 </a:t>
            </a:r>
            <a:r>
              <a:rPr lang="ja-JP" altLang="en-US" sz="2800" dirty="0" smtClean="0"/>
              <a:t>　　　</a:t>
            </a:r>
            <a:r>
              <a:rPr lang="en-US" altLang="ja-JP" sz="2800" dirty="0" smtClean="0"/>
              <a:t>     </a:t>
            </a:r>
          </a:p>
          <a:p>
            <a:pPr marL="609600" indent="-609600">
              <a:lnSpc>
                <a:spcPct val="90000"/>
              </a:lnSpc>
              <a:spcBef>
                <a:spcPct val="20000"/>
              </a:spcBef>
              <a:buFont typeface="+mj-lt"/>
              <a:buAutoNum type="arabicPeriod"/>
            </a:pPr>
            <a:r>
              <a:rPr lang="ja-JP" altLang="en-US" sz="2800" dirty="0" smtClean="0"/>
              <a:t>明日は家から学校（　　　　）でんしゃで行きます。　　　　　　　　　　　　</a:t>
            </a:r>
            <a:endParaRPr lang="en-US" altLang="ja-JP" sz="2800" dirty="0" smtClean="0"/>
          </a:p>
          <a:p>
            <a:pPr marL="609600" indent="-609600">
              <a:lnSpc>
                <a:spcPct val="90000"/>
              </a:lnSpc>
              <a:spcBef>
                <a:spcPct val="20000"/>
              </a:spcBef>
              <a:buFont typeface="+mj-lt"/>
              <a:buAutoNum type="arabicPeriod"/>
            </a:pPr>
            <a:r>
              <a:rPr lang="ja-JP" altLang="en-US" sz="2800" dirty="0" smtClean="0"/>
              <a:t>山下先生は　毎日午後９時ごろ（　　　　）しごとをします。</a:t>
            </a:r>
            <a:r>
              <a:rPr lang="en-US" altLang="ja-JP" sz="2800" dirty="0" smtClean="0"/>
              <a:t>					</a:t>
            </a:r>
          </a:p>
          <a:p>
            <a:pPr marL="609600" indent="-609600">
              <a:lnSpc>
                <a:spcPct val="90000"/>
              </a:lnSpc>
              <a:spcBef>
                <a:spcPct val="20000"/>
              </a:spcBef>
              <a:buFont typeface="+mj-lt"/>
              <a:buAutoNum type="arabicPeriod"/>
            </a:pPr>
            <a:r>
              <a:rPr lang="ja-JP" altLang="en-US" sz="2800" dirty="0" smtClean="0"/>
              <a:t>５時（　　　　　　）宿題を出してください。</a:t>
            </a:r>
            <a:r>
              <a:rPr lang="en-US" altLang="ja-JP" sz="2800" dirty="0" smtClean="0"/>
              <a:t>	</a:t>
            </a:r>
          </a:p>
          <a:p>
            <a:pPr marL="609600" indent="-609600">
              <a:lnSpc>
                <a:spcPct val="90000"/>
              </a:lnSpc>
              <a:spcBef>
                <a:spcPct val="20000"/>
              </a:spcBef>
              <a:buFont typeface="+mj-lt"/>
              <a:buAutoNum type="arabicPeriod"/>
            </a:pPr>
            <a:r>
              <a:rPr lang="ja-JP" altLang="en-US" sz="2800" dirty="0" smtClean="0"/>
              <a:t>今晩７時（　　　　）家に来てください。</a:t>
            </a:r>
            <a:r>
              <a:rPr lang="en-US" altLang="ja-JP" sz="2800" dirty="0" smtClean="0"/>
              <a:t>	</a:t>
            </a:r>
          </a:p>
          <a:p>
            <a:pPr marL="609600" indent="-609600">
              <a:lnSpc>
                <a:spcPct val="90000"/>
              </a:lnSpc>
              <a:spcBef>
                <a:spcPct val="20000"/>
              </a:spcBef>
              <a:buFont typeface="+mj-lt"/>
              <a:buAutoNum type="arabicPeriod"/>
            </a:pPr>
            <a:r>
              <a:rPr lang="ja-JP" altLang="en-US" sz="2800" dirty="0" smtClean="0"/>
              <a:t>このえいがは金曜日（　　　　）えいがかんで見られます。</a:t>
            </a:r>
            <a:endParaRPr lang="en-US" altLang="ja-JP" sz="2800" dirty="0" smtClean="0"/>
          </a:p>
          <a:p>
            <a:endParaRPr lang="ja-JP" altLang="en-US" dirty="0"/>
          </a:p>
        </p:txBody>
      </p:sp>
      <p:sp>
        <p:nvSpPr>
          <p:cNvPr id="4" name="TextBox 3"/>
          <p:cNvSpPr txBox="1"/>
          <p:nvPr/>
        </p:nvSpPr>
        <p:spPr>
          <a:xfrm>
            <a:off x="2057400" y="1600200"/>
            <a:ext cx="1143000" cy="461665"/>
          </a:xfrm>
          <a:prstGeom prst="rect">
            <a:avLst/>
          </a:prstGeom>
          <a:noFill/>
        </p:spPr>
        <p:txBody>
          <a:bodyPr wrap="square" rtlCol="0">
            <a:spAutoFit/>
          </a:bodyPr>
          <a:lstStyle/>
          <a:p>
            <a:r>
              <a:rPr kumimoji="1" lang="ja-JP" altLang="en-US" sz="2400" dirty="0" smtClean="0">
                <a:solidFill>
                  <a:srgbClr val="FF0000"/>
                </a:solidFill>
                <a:latin typeface="ＭＳ Ｐゴシック"/>
                <a:ea typeface="ＭＳ Ｐゴシック"/>
                <a:cs typeface="ＭＳ Ｐゴシック"/>
              </a:rPr>
              <a:t>までに</a:t>
            </a:r>
            <a:endParaRPr kumimoji="1" lang="ja-JP" altLang="en-US" sz="2400" dirty="0">
              <a:solidFill>
                <a:srgbClr val="FF0000"/>
              </a:solidFill>
              <a:latin typeface="ＭＳ Ｐゴシック"/>
              <a:ea typeface="ＭＳ Ｐゴシック"/>
              <a:cs typeface="ＭＳ Ｐゴシック"/>
            </a:endParaRPr>
          </a:p>
        </p:txBody>
      </p:sp>
      <p:sp>
        <p:nvSpPr>
          <p:cNvPr id="5" name="TextBox 4"/>
          <p:cNvSpPr txBox="1"/>
          <p:nvPr/>
        </p:nvSpPr>
        <p:spPr>
          <a:xfrm>
            <a:off x="3886200" y="2057400"/>
            <a:ext cx="1143000" cy="461665"/>
          </a:xfrm>
          <a:prstGeom prst="rect">
            <a:avLst/>
          </a:prstGeom>
          <a:noFill/>
        </p:spPr>
        <p:txBody>
          <a:bodyPr wrap="square" rtlCol="0">
            <a:spAutoFit/>
          </a:bodyPr>
          <a:lstStyle/>
          <a:p>
            <a:r>
              <a:rPr kumimoji="1" lang="ja-JP" altLang="en-US" sz="2400" dirty="0" smtClean="0">
                <a:solidFill>
                  <a:srgbClr val="FF0000"/>
                </a:solidFill>
                <a:latin typeface="ＭＳ Ｐゴシック"/>
                <a:ea typeface="ＭＳ Ｐゴシック"/>
                <a:cs typeface="ＭＳ Ｐゴシック"/>
              </a:rPr>
              <a:t>まで</a:t>
            </a:r>
            <a:endParaRPr kumimoji="1" lang="ja-JP" altLang="en-US" sz="2400" dirty="0">
              <a:solidFill>
                <a:srgbClr val="FF0000"/>
              </a:solidFill>
              <a:latin typeface="ＭＳ Ｐゴシック"/>
              <a:ea typeface="ＭＳ Ｐゴシック"/>
              <a:cs typeface="ＭＳ Ｐゴシック"/>
            </a:endParaRPr>
          </a:p>
        </p:txBody>
      </p:sp>
      <p:sp>
        <p:nvSpPr>
          <p:cNvPr id="6" name="TextBox 5"/>
          <p:cNvSpPr txBox="1"/>
          <p:nvPr/>
        </p:nvSpPr>
        <p:spPr>
          <a:xfrm>
            <a:off x="5715000" y="2590800"/>
            <a:ext cx="1143000" cy="461665"/>
          </a:xfrm>
          <a:prstGeom prst="rect">
            <a:avLst/>
          </a:prstGeom>
          <a:noFill/>
        </p:spPr>
        <p:txBody>
          <a:bodyPr wrap="square" rtlCol="0">
            <a:spAutoFit/>
          </a:bodyPr>
          <a:lstStyle/>
          <a:p>
            <a:r>
              <a:rPr kumimoji="1" lang="ja-JP" altLang="en-US" sz="2400" dirty="0" smtClean="0">
                <a:solidFill>
                  <a:srgbClr val="FF0000"/>
                </a:solidFill>
                <a:latin typeface="ＭＳ Ｐゴシック"/>
                <a:ea typeface="ＭＳ Ｐゴシック"/>
                <a:cs typeface="ＭＳ Ｐゴシック"/>
              </a:rPr>
              <a:t>まで</a:t>
            </a:r>
            <a:endParaRPr kumimoji="1" lang="ja-JP" altLang="en-US" sz="2400" dirty="0">
              <a:solidFill>
                <a:srgbClr val="FF0000"/>
              </a:solidFill>
              <a:latin typeface="ＭＳ Ｐゴシック"/>
              <a:ea typeface="ＭＳ Ｐゴシック"/>
              <a:cs typeface="ＭＳ Ｐゴシック"/>
            </a:endParaRPr>
          </a:p>
        </p:txBody>
      </p:sp>
      <p:sp>
        <p:nvSpPr>
          <p:cNvPr id="7" name="TextBox 6"/>
          <p:cNvSpPr txBox="1"/>
          <p:nvPr/>
        </p:nvSpPr>
        <p:spPr>
          <a:xfrm>
            <a:off x="1752600" y="3505200"/>
            <a:ext cx="1143000" cy="461665"/>
          </a:xfrm>
          <a:prstGeom prst="rect">
            <a:avLst/>
          </a:prstGeom>
          <a:noFill/>
        </p:spPr>
        <p:txBody>
          <a:bodyPr wrap="square" rtlCol="0">
            <a:spAutoFit/>
          </a:bodyPr>
          <a:lstStyle/>
          <a:p>
            <a:r>
              <a:rPr kumimoji="1" lang="ja-JP" altLang="en-US" sz="2400" dirty="0" smtClean="0">
                <a:solidFill>
                  <a:srgbClr val="FF0000"/>
                </a:solidFill>
                <a:latin typeface="ＭＳ Ｐゴシック"/>
                <a:ea typeface="ＭＳ Ｐゴシック"/>
                <a:cs typeface="ＭＳ Ｐゴシック"/>
              </a:rPr>
              <a:t>までに</a:t>
            </a:r>
            <a:endParaRPr kumimoji="1" lang="ja-JP" altLang="en-US" sz="2400" dirty="0">
              <a:solidFill>
                <a:srgbClr val="FF0000"/>
              </a:solidFill>
              <a:latin typeface="ＭＳ Ｐゴシック"/>
              <a:ea typeface="ＭＳ Ｐゴシック"/>
              <a:cs typeface="ＭＳ Ｐゴシック"/>
            </a:endParaRPr>
          </a:p>
        </p:txBody>
      </p:sp>
      <p:sp>
        <p:nvSpPr>
          <p:cNvPr id="8" name="TextBox 7"/>
          <p:cNvSpPr txBox="1"/>
          <p:nvPr/>
        </p:nvSpPr>
        <p:spPr>
          <a:xfrm>
            <a:off x="2514600" y="3962400"/>
            <a:ext cx="1143000" cy="461665"/>
          </a:xfrm>
          <a:prstGeom prst="rect">
            <a:avLst/>
          </a:prstGeom>
          <a:noFill/>
        </p:spPr>
        <p:txBody>
          <a:bodyPr wrap="square" rtlCol="0">
            <a:spAutoFit/>
          </a:bodyPr>
          <a:lstStyle/>
          <a:p>
            <a:r>
              <a:rPr kumimoji="1" lang="ja-JP" altLang="en-US" sz="2400" dirty="0" smtClean="0">
                <a:solidFill>
                  <a:srgbClr val="FF0000"/>
                </a:solidFill>
                <a:latin typeface="ＭＳ Ｐゴシック"/>
                <a:ea typeface="ＭＳ Ｐゴシック"/>
                <a:cs typeface="ＭＳ Ｐゴシック"/>
              </a:rPr>
              <a:t>までに</a:t>
            </a:r>
            <a:endParaRPr kumimoji="1" lang="ja-JP" altLang="en-US" sz="2400" dirty="0">
              <a:solidFill>
                <a:srgbClr val="FF0000"/>
              </a:solidFill>
              <a:latin typeface="ＭＳ Ｐゴシック"/>
              <a:ea typeface="ＭＳ Ｐゴシック"/>
              <a:cs typeface="ＭＳ Ｐゴシック"/>
            </a:endParaRPr>
          </a:p>
        </p:txBody>
      </p:sp>
      <p:sp>
        <p:nvSpPr>
          <p:cNvPr id="9" name="TextBox 8"/>
          <p:cNvSpPr txBox="1"/>
          <p:nvPr/>
        </p:nvSpPr>
        <p:spPr>
          <a:xfrm>
            <a:off x="4191000" y="4343400"/>
            <a:ext cx="1143000" cy="461665"/>
          </a:xfrm>
          <a:prstGeom prst="rect">
            <a:avLst/>
          </a:prstGeom>
          <a:noFill/>
        </p:spPr>
        <p:txBody>
          <a:bodyPr wrap="square" rtlCol="0">
            <a:spAutoFit/>
          </a:bodyPr>
          <a:lstStyle/>
          <a:p>
            <a:r>
              <a:rPr kumimoji="1" lang="ja-JP" altLang="en-US" sz="2400" dirty="0" smtClean="0">
                <a:solidFill>
                  <a:srgbClr val="FF0000"/>
                </a:solidFill>
                <a:latin typeface="ＭＳ Ｐゴシック"/>
                <a:ea typeface="ＭＳ Ｐゴシック"/>
                <a:cs typeface="ＭＳ Ｐゴシック"/>
              </a:rPr>
              <a:t>まで</a:t>
            </a:r>
            <a:endParaRPr kumimoji="1" lang="ja-JP" altLang="en-US" sz="2400" dirty="0">
              <a:solidFill>
                <a:srgbClr val="FF0000"/>
              </a:solidFill>
              <a:latin typeface="ＭＳ Ｐゴシック"/>
              <a:ea typeface="ＭＳ Ｐゴシック"/>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792162"/>
          </a:xfrm>
        </p:spPr>
        <p:txBody>
          <a:bodyPr/>
          <a:lstStyle/>
          <a:p>
            <a:r>
              <a:rPr lang="en-US" altLang="ja-JP" dirty="0" smtClean="0"/>
              <a:t>P200 Activity2</a:t>
            </a:r>
            <a:endParaRPr lang="ja-JP" altLang="en-US" dirty="0"/>
          </a:p>
        </p:txBody>
      </p:sp>
      <p:pic>
        <p:nvPicPr>
          <p:cNvPr id="1027" name="Picture 3"/>
          <p:cNvPicPr>
            <a:picLocks noChangeAspect="1" noChangeArrowheads="1"/>
          </p:cNvPicPr>
          <p:nvPr/>
        </p:nvPicPr>
        <p:blipFill>
          <a:blip r:embed="rId2" cstate="print"/>
          <a:srcRect/>
          <a:stretch>
            <a:fillRect/>
          </a:stretch>
        </p:blipFill>
        <p:spPr bwMode="auto">
          <a:xfrm>
            <a:off x="381000" y="1066800"/>
            <a:ext cx="7848599" cy="2600296"/>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838200" y="2362200"/>
            <a:ext cx="7200788"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a:t>
            </a:r>
            <a:r>
              <a:rPr lang="ja-JP" altLang="en-US" dirty="0" smtClean="0"/>
              <a:t>までに、何をしたいですか。</a:t>
            </a:r>
            <a:endParaRPr lang="ja-JP" altLang="en-US" dirty="0"/>
          </a:p>
        </p:txBody>
      </p:sp>
      <p:sp>
        <p:nvSpPr>
          <p:cNvPr id="3" name="Content Placeholder 2"/>
          <p:cNvSpPr>
            <a:spLocks noGrp="1"/>
          </p:cNvSpPr>
          <p:nvPr>
            <p:ph sz="quarter" idx="1"/>
          </p:nvPr>
        </p:nvSpPr>
        <p:spPr/>
        <p:txBody>
          <a:bodyPr>
            <a:normAutofit fontScale="77500" lnSpcReduction="20000"/>
          </a:bodyPr>
          <a:lstStyle/>
          <a:p>
            <a:r>
              <a:rPr lang="ja-JP" altLang="en-US" dirty="0" smtClean="0"/>
              <a:t>卒業します</a:t>
            </a:r>
            <a:endParaRPr lang="en-US" altLang="ja-JP" dirty="0" smtClean="0"/>
          </a:p>
          <a:p>
            <a:pPr lvl="1">
              <a:buNone/>
            </a:pPr>
            <a:r>
              <a:rPr lang="en-US" altLang="ja-JP" dirty="0" smtClean="0"/>
              <a:t>A:</a:t>
            </a:r>
            <a:r>
              <a:rPr lang="ja-JP" altLang="en-US" dirty="0" smtClean="0"/>
              <a:t>卒業するまでに、何をしたいですか。</a:t>
            </a:r>
            <a:endParaRPr lang="en-US" altLang="ja-JP" dirty="0" smtClean="0"/>
          </a:p>
          <a:p>
            <a:pPr lvl="1">
              <a:buNone/>
            </a:pPr>
            <a:r>
              <a:rPr lang="en-US" altLang="ja-JP" dirty="0" smtClean="0"/>
              <a:t>B:</a:t>
            </a:r>
            <a:r>
              <a:rPr lang="ja-JP" altLang="en-US" dirty="0" smtClean="0"/>
              <a:t>そうですね、日本語能力（のうりょく）試験</a:t>
            </a:r>
            <a:r>
              <a:rPr lang="en-US" altLang="ja-JP" dirty="0" smtClean="0"/>
              <a:t>(Japanese Language Proficiency Test)</a:t>
            </a:r>
            <a:r>
              <a:rPr lang="ja-JP" altLang="en-US" dirty="0" smtClean="0"/>
              <a:t>の一級（いっきゅう　</a:t>
            </a:r>
            <a:r>
              <a:rPr lang="en-US" altLang="ja-JP" dirty="0" smtClean="0"/>
              <a:t>level1) </a:t>
            </a:r>
            <a:r>
              <a:rPr lang="ja-JP" altLang="en-US" dirty="0" smtClean="0"/>
              <a:t>をとりたいです。</a:t>
            </a:r>
            <a:endParaRPr lang="en-US" altLang="ja-JP" dirty="0" smtClean="0"/>
          </a:p>
          <a:p>
            <a:pPr lvl="1">
              <a:buNone/>
            </a:pPr>
            <a:r>
              <a:rPr lang="en-US" altLang="ja-JP" dirty="0" smtClean="0"/>
              <a:t>A:B</a:t>
            </a:r>
            <a:r>
              <a:rPr lang="ja-JP" altLang="en-US" dirty="0" smtClean="0"/>
              <a:t>さんなら、日本に留学したし、中国語が分かるから漢字もたくさん読めるし、だいじょうぶですよ。</a:t>
            </a:r>
            <a:endParaRPr lang="en-US" altLang="ja-JP" dirty="0" smtClean="0"/>
          </a:p>
          <a:p>
            <a:pPr lvl="1">
              <a:buNone/>
            </a:pPr>
            <a:r>
              <a:rPr lang="en-US" altLang="ja-JP" dirty="0" smtClean="0"/>
              <a:t>B:</a:t>
            </a:r>
            <a:r>
              <a:rPr lang="ja-JP" altLang="en-US" dirty="0" smtClean="0"/>
              <a:t>いいえ、まだまだです。</a:t>
            </a:r>
            <a:r>
              <a:rPr lang="en-US" altLang="ja-JP" dirty="0" smtClean="0"/>
              <a:t>A</a:t>
            </a:r>
            <a:r>
              <a:rPr lang="ja-JP" altLang="en-US" dirty="0" smtClean="0"/>
              <a:t>さんは？</a:t>
            </a:r>
            <a:endParaRPr lang="en-US" altLang="ja-JP" dirty="0" smtClean="0"/>
          </a:p>
          <a:p>
            <a:pPr lvl="1">
              <a:buNone/>
            </a:pPr>
            <a:r>
              <a:rPr lang="en-US" altLang="ja-JP" dirty="0" smtClean="0"/>
              <a:t>A:</a:t>
            </a:r>
            <a:r>
              <a:rPr lang="ja-JP" altLang="en-US" dirty="0" smtClean="0"/>
              <a:t>私はまだ日本に行ったことがないので、卒業するまでに日本に行きたいです！</a:t>
            </a:r>
            <a:endParaRPr lang="en-US" altLang="ja-JP" dirty="0" smtClean="0"/>
          </a:p>
          <a:p>
            <a:pPr lvl="1">
              <a:buNone/>
            </a:pPr>
            <a:endParaRPr lang="en-US" altLang="ja-JP" dirty="0" smtClean="0"/>
          </a:p>
          <a:p>
            <a:r>
              <a:rPr lang="ja-JP" altLang="en-US" dirty="0" smtClean="0"/>
              <a:t>３０さいになります</a:t>
            </a:r>
            <a:endParaRPr lang="en-US" altLang="ja-JP" dirty="0" smtClean="0"/>
          </a:p>
          <a:p>
            <a:r>
              <a:rPr lang="ja-JP" altLang="en-US" dirty="0" smtClean="0"/>
              <a:t>結婚します</a:t>
            </a:r>
            <a:endParaRPr lang="en-US" altLang="ja-JP" dirty="0" smtClean="0"/>
          </a:p>
          <a:p>
            <a:r>
              <a:rPr lang="ja-JP" altLang="en-US" dirty="0" smtClean="0"/>
              <a:t>子供ができます</a:t>
            </a:r>
            <a:endParaRPr lang="en-US" altLang="ja-JP" dirty="0" smtClean="0"/>
          </a:p>
          <a:p>
            <a:r>
              <a:rPr lang="ja-JP" altLang="en-US" dirty="0" smtClean="0"/>
              <a:t>５０さいになります</a:t>
            </a:r>
            <a:endParaRPr lang="en-US" altLang="ja-JP" dirty="0"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t>上手な聞き方</a:t>
            </a:r>
            <a:endParaRPr lang="en-US" dirty="0"/>
          </a:p>
        </p:txBody>
      </p:sp>
      <p:sp>
        <p:nvSpPr>
          <p:cNvPr id="5" name="Text Placeholder 4"/>
          <p:cNvSpPr>
            <a:spLocks noGrp="1"/>
          </p:cNvSpPr>
          <p:nvPr>
            <p:ph type="body" idx="1"/>
          </p:nvPr>
        </p:nvSpPr>
        <p:spPr>
          <a:xfrm>
            <a:off x="722312" y="2547938"/>
            <a:ext cx="8116887" cy="1719262"/>
          </a:xfrm>
        </p:spPr>
        <p:txBody>
          <a:bodyPr>
            <a:normAutofit/>
          </a:bodyPr>
          <a:lstStyle/>
          <a:p>
            <a:pPr marL="342900" indent="-342900"/>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Knowing how to use varied request forms appropriately</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52400" y="1600200"/>
            <a:ext cx="8763000" cy="3333294"/>
          </a:xfrm>
          <a:prstGeom prst="rect">
            <a:avLst/>
          </a:prstGeom>
          <a:noFill/>
          <a:ln w="9525">
            <a:noFill/>
            <a:miter lim="800000"/>
            <a:headEnd/>
            <a:tailEnd/>
          </a:ln>
        </p:spPr>
      </p:pic>
    </p:spTree>
    <p:extLst>
      <p:ext uri="{BB962C8B-B14F-4D97-AF65-F5344CB8AC3E}">
        <p14:creationId xmlns:p14="http://schemas.microsoft.com/office/powerpoint/2010/main" xmlns="" val="14263221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P203</a:t>
            </a:r>
            <a:r>
              <a:rPr lang="ja-JP" altLang="en-US" dirty="0" smtClean="0"/>
              <a:t>　練習２</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Listen to the following requests and circle the person being spoken to. There may be more than on answer.</a:t>
            </a:r>
          </a:p>
          <a:p>
            <a:endParaRPr lang="en-US" dirty="0"/>
          </a:p>
          <a:p>
            <a:r>
              <a:rPr lang="en-US" dirty="0" smtClean="0"/>
              <a:t>Example:  	</a:t>
            </a:r>
            <a:r>
              <a:rPr lang="ja-JP" altLang="en-US" dirty="0" smtClean="0"/>
              <a:t>ね、早く起きて</a:t>
            </a:r>
            <a:r>
              <a:rPr lang="en-US" altLang="ja-JP" dirty="0"/>
              <a:t>	</a:t>
            </a:r>
          </a:p>
          <a:p>
            <a:pPr marL="0" indent="0">
              <a:buNone/>
            </a:pPr>
            <a:r>
              <a:rPr lang="en-US" dirty="0" smtClean="0"/>
              <a:t>		</a:t>
            </a:r>
            <a:r>
              <a:rPr lang="ja-JP" altLang="en-US" dirty="0" smtClean="0"/>
              <a:t>子供　　きゃく　　友達　　先生</a:t>
            </a:r>
            <a:endParaRPr lang="en-US" altLang="ja-JP" dirty="0" smtClean="0"/>
          </a:p>
          <a:p>
            <a:pPr marL="0" indent="0">
              <a:buNone/>
            </a:pPr>
            <a:endParaRPr lang="en-US" dirty="0"/>
          </a:p>
          <a:p>
            <a:pPr marL="0" indent="0">
              <a:buNone/>
            </a:pPr>
            <a:r>
              <a:rPr lang="ja-JP" altLang="en-US" dirty="0" smtClean="0"/>
              <a:t>１）クラスメート　　先生　　友達　　きゃく</a:t>
            </a:r>
            <a:endParaRPr lang="en-US" altLang="ja-JP" dirty="0" smtClean="0"/>
          </a:p>
          <a:p>
            <a:pPr marL="0" indent="0">
              <a:buNone/>
            </a:pPr>
            <a:r>
              <a:rPr lang="ja-JP" altLang="en-US" dirty="0" smtClean="0"/>
              <a:t>２）お母さん、　　同じアパートに住んでいる人　　妹</a:t>
            </a:r>
            <a:r>
              <a:rPr lang="ja-JP" altLang="en-US" smtClean="0"/>
              <a:t>　</a:t>
            </a:r>
            <a:endParaRPr lang="en-US" altLang="ja-JP" dirty="0" smtClean="0"/>
          </a:p>
          <a:p>
            <a:pPr marL="0" indent="0">
              <a:buNone/>
            </a:pPr>
            <a:r>
              <a:rPr lang="en-US" altLang="ja-JP" dirty="0" smtClean="0"/>
              <a:t>  </a:t>
            </a:r>
            <a:r>
              <a:rPr lang="ja-JP" altLang="en-US" dirty="0" smtClean="0"/>
              <a:t>　友達</a:t>
            </a:r>
            <a:endParaRPr lang="en-US" altLang="ja-JP" dirty="0" smtClean="0"/>
          </a:p>
          <a:p>
            <a:pPr marL="0" indent="0">
              <a:buNone/>
            </a:pPr>
            <a:r>
              <a:rPr lang="ja-JP" altLang="en-US" dirty="0" smtClean="0"/>
              <a:t>３）学生　　よく知らない学生　　日本語の先生　　先輩</a:t>
            </a:r>
            <a:endParaRPr lang="en-US" dirty="0" smtClean="0"/>
          </a:p>
        </p:txBody>
      </p:sp>
      <p:sp>
        <p:nvSpPr>
          <p:cNvPr id="4" name="Oval 3"/>
          <p:cNvSpPr/>
          <p:nvPr/>
        </p:nvSpPr>
        <p:spPr>
          <a:xfrm>
            <a:off x="2133600" y="3657600"/>
            <a:ext cx="762000" cy="5334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800600" y="3581400"/>
            <a:ext cx="762000" cy="5334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200400" y="4495800"/>
            <a:ext cx="762000" cy="5334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715000" y="4572000"/>
            <a:ext cx="762000" cy="5334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696200" y="5029200"/>
            <a:ext cx="762000" cy="5334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838200" y="5410200"/>
            <a:ext cx="762000" cy="5334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62000" y="5867400"/>
            <a:ext cx="762000" cy="5334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905000" y="5867400"/>
            <a:ext cx="2590800" cy="5334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2162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P203 </a:t>
            </a:r>
            <a:r>
              <a:rPr lang="ja-JP" altLang="en-US" dirty="0" smtClean="0"/>
              <a:t>聞く前に</a:t>
            </a:r>
            <a:endParaRPr lang="en-US" dirty="0"/>
          </a:p>
        </p:txBody>
      </p:sp>
      <p:pic>
        <p:nvPicPr>
          <p:cNvPr id="3" name="Picture 2" descr="スクリーンショット（2011-09-08 15.33.11）.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0934" y="1295400"/>
            <a:ext cx="8986954" cy="4343400"/>
          </a:xfrm>
          <a:prstGeom prst="rect">
            <a:avLst/>
          </a:prstGeom>
        </p:spPr>
      </p:pic>
      <p:sp>
        <p:nvSpPr>
          <p:cNvPr id="5" name="Rectangle 4"/>
          <p:cNvSpPr/>
          <p:nvPr/>
        </p:nvSpPr>
        <p:spPr>
          <a:xfrm>
            <a:off x="4343400" y="1981200"/>
            <a:ext cx="1905000" cy="3048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343400" y="2438400"/>
            <a:ext cx="1905000" cy="3048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343400" y="3048000"/>
            <a:ext cx="1905000" cy="3048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343400" y="3505200"/>
            <a:ext cx="1905000" cy="3048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096000" y="3962400"/>
            <a:ext cx="1905000" cy="3048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495800" y="4572000"/>
            <a:ext cx="1905000" cy="3048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495800" y="5029200"/>
            <a:ext cx="1905000" cy="3048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4412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8"/>
                                        </p:tgtEl>
                                        <p:attrNameLst>
                                          <p:attrName>ppt_x</p:attrName>
                                        </p:attrNameLst>
                                      </p:cBhvr>
                                      <p:tavLst>
                                        <p:tav tm="0">
                                          <p:val>
                                            <p:strVal val="ppt_x"/>
                                          </p:val>
                                        </p:tav>
                                        <p:tav tm="100000">
                                          <p:val>
                                            <p:strVal val="ppt_x"/>
                                          </p:val>
                                        </p:tav>
                                      </p:tavLst>
                                    </p:anim>
                                    <p:anim calcmode="lin" valueType="num">
                                      <p:cBhvr additive="base">
                                        <p:cTn id="25" dur="500"/>
                                        <p:tgtEl>
                                          <p:spTgt spid="8"/>
                                        </p:tgtEl>
                                        <p:attrNameLst>
                                          <p:attrName>ppt_y</p:attrName>
                                        </p:attrNameLst>
                                      </p:cBhvr>
                                      <p:tavLst>
                                        <p:tav tm="0">
                                          <p:val>
                                            <p:strVal val="ppt_y"/>
                                          </p:val>
                                        </p:tav>
                                        <p:tav tm="100000">
                                          <p:val>
                                            <p:strVal val="1+ppt_h/2"/>
                                          </p:val>
                                        </p:tav>
                                      </p:tavLst>
                                    </p:anim>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0"/>
                                        </p:tgtEl>
                                        <p:attrNameLst>
                                          <p:attrName>ppt_x</p:attrName>
                                        </p:attrNameLst>
                                      </p:cBhvr>
                                      <p:tavLst>
                                        <p:tav tm="0">
                                          <p:val>
                                            <p:strVal val="ppt_x"/>
                                          </p:val>
                                        </p:tav>
                                        <p:tav tm="100000">
                                          <p:val>
                                            <p:strVal val="ppt_x"/>
                                          </p:val>
                                        </p:tav>
                                      </p:tavLst>
                                    </p:anim>
                                    <p:anim calcmode="lin" valueType="num">
                                      <p:cBhvr additive="base">
                                        <p:cTn id="37" dur="500"/>
                                        <p:tgtEl>
                                          <p:spTgt spid="10"/>
                                        </p:tgtEl>
                                        <p:attrNameLst>
                                          <p:attrName>ppt_y</p:attrName>
                                        </p:attrNameLst>
                                      </p:cBhvr>
                                      <p:tavLst>
                                        <p:tav tm="0">
                                          <p:val>
                                            <p:strVal val="ppt_y"/>
                                          </p:val>
                                        </p:tav>
                                        <p:tav tm="100000">
                                          <p:val>
                                            <p:strVal val="1+ppt_h/2"/>
                                          </p:val>
                                        </p:tav>
                                      </p:tavLst>
                                    </p:anim>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11"/>
                                        </p:tgtEl>
                                        <p:attrNameLst>
                                          <p:attrName>ppt_x</p:attrName>
                                        </p:attrNameLst>
                                      </p:cBhvr>
                                      <p:tavLst>
                                        <p:tav tm="0">
                                          <p:val>
                                            <p:strVal val="ppt_x"/>
                                          </p:val>
                                        </p:tav>
                                        <p:tav tm="100000">
                                          <p:val>
                                            <p:strVal val="ppt_x"/>
                                          </p:val>
                                        </p:tav>
                                      </p:tavLst>
                                    </p:anim>
                                    <p:anim calcmode="lin" valueType="num">
                                      <p:cBhvr additive="base">
                                        <p:cTn id="43" dur="500"/>
                                        <p:tgtEl>
                                          <p:spTgt spid="11"/>
                                        </p:tgtEl>
                                        <p:attrNameLst>
                                          <p:attrName>ppt_y</p:attrName>
                                        </p:attrNameLst>
                                      </p:cBhvr>
                                      <p:tavLst>
                                        <p:tav tm="0">
                                          <p:val>
                                            <p:strVal val="ppt_y"/>
                                          </p:val>
                                        </p:tav>
                                        <p:tav tm="100000">
                                          <p:val>
                                            <p:strVal val="1+ppt_h/2"/>
                                          </p:val>
                                        </p:tav>
                                      </p:tavLst>
                                    </p:anim>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P204 </a:t>
            </a:r>
            <a:r>
              <a:rPr lang="ja-JP" altLang="en-US" dirty="0" smtClean="0"/>
              <a:t>聞いてみましょう</a:t>
            </a:r>
            <a:endParaRPr lang="en-US" dirty="0"/>
          </a:p>
        </p:txBody>
      </p:sp>
      <p:pic>
        <p:nvPicPr>
          <p:cNvPr id="3" name="Picture 2" descr="スクリーンショット（2011-09-08 15.45.40）.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2669" y="1447800"/>
            <a:ext cx="8841331" cy="2590800"/>
          </a:xfrm>
          <a:prstGeom prst="rect">
            <a:avLst/>
          </a:prstGeom>
        </p:spPr>
      </p:pic>
      <p:pic>
        <p:nvPicPr>
          <p:cNvPr id="5" name="Picture 4" descr="スクリーンショット（2011-09-08 15.45.54）.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2400" y="3962400"/>
            <a:ext cx="8611205" cy="2209800"/>
          </a:xfrm>
          <a:prstGeom prst="rect">
            <a:avLst/>
          </a:prstGeom>
        </p:spPr>
      </p:pic>
      <p:sp>
        <p:nvSpPr>
          <p:cNvPr id="6" name="Rectangle 5"/>
          <p:cNvSpPr/>
          <p:nvPr/>
        </p:nvSpPr>
        <p:spPr>
          <a:xfrm>
            <a:off x="1143000" y="4876800"/>
            <a:ext cx="1524000" cy="3810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819400" y="4876800"/>
            <a:ext cx="1981200" cy="3810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257800" y="4876800"/>
            <a:ext cx="1524000" cy="3810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086600" y="4876800"/>
            <a:ext cx="1524000" cy="3810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143000" y="5257800"/>
            <a:ext cx="1524000" cy="3810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819400" y="5257800"/>
            <a:ext cx="1981200" cy="3810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257800" y="5257800"/>
            <a:ext cx="1524000" cy="3810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086600" y="5257800"/>
            <a:ext cx="1524000" cy="3810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143000" y="5638800"/>
            <a:ext cx="1524000" cy="3810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819400" y="5638800"/>
            <a:ext cx="1981200" cy="3810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257800" y="5638800"/>
            <a:ext cx="1524000" cy="3810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086600" y="5638800"/>
            <a:ext cx="1524000" cy="3810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334000" y="4114800"/>
            <a:ext cx="914400" cy="369332"/>
          </a:xfrm>
          <a:prstGeom prst="rect">
            <a:avLst/>
          </a:prstGeom>
          <a:solidFill>
            <a:schemeClr val="bg1"/>
          </a:solidFill>
          <a:ln w="25400">
            <a:solidFill>
              <a:srgbClr val="FF0000"/>
            </a:solidFill>
          </a:ln>
        </p:spPr>
        <p:txBody>
          <a:bodyPr wrap="square" rtlCol="0">
            <a:spAutoFit/>
          </a:bodyPr>
          <a:lstStyle/>
          <a:p>
            <a:pPr algn="ctr"/>
            <a:r>
              <a:rPr lang="ja-JP" altLang="en-US" b="1" smtClean="0">
                <a:solidFill>
                  <a:srgbClr val="FF0000"/>
                </a:solidFill>
              </a:rPr>
              <a:t>だれに</a:t>
            </a:r>
            <a:endParaRPr lang="en-US" b="1" dirty="0">
              <a:solidFill>
                <a:srgbClr val="FF0000"/>
              </a:solidFill>
            </a:endParaRPr>
          </a:p>
        </p:txBody>
      </p:sp>
    </p:spTree>
    <p:extLst>
      <p:ext uri="{BB962C8B-B14F-4D97-AF65-F5344CB8AC3E}">
        <p14:creationId xmlns:p14="http://schemas.microsoft.com/office/powerpoint/2010/main" xmlns="" val="147078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1"/>
                                        </p:tgtEl>
                                        <p:attrNameLst>
                                          <p:attrName>ppt_x</p:attrName>
                                        </p:attrNameLst>
                                      </p:cBhvr>
                                      <p:tavLst>
                                        <p:tav tm="0">
                                          <p:val>
                                            <p:strVal val="ppt_x"/>
                                          </p:val>
                                        </p:tav>
                                        <p:tav tm="100000">
                                          <p:val>
                                            <p:strVal val="ppt_x"/>
                                          </p:val>
                                        </p:tav>
                                      </p:tavLst>
                                    </p:anim>
                                    <p:anim calcmode="lin" valueType="num">
                                      <p:cBhvr additive="base">
                                        <p:cTn id="37" dur="500"/>
                                        <p:tgtEl>
                                          <p:spTgt spid="11"/>
                                        </p:tgtEl>
                                        <p:attrNameLst>
                                          <p:attrName>ppt_y</p:attrName>
                                        </p:attrNameLst>
                                      </p:cBhvr>
                                      <p:tavLst>
                                        <p:tav tm="0">
                                          <p:val>
                                            <p:strVal val="ppt_y"/>
                                          </p:val>
                                        </p:tav>
                                        <p:tav tm="100000">
                                          <p:val>
                                            <p:strVal val="1+ppt_h/2"/>
                                          </p:val>
                                        </p:tav>
                                      </p:tavLst>
                                    </p:anim>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12"/>
                                        </p:tgtEl>
                                        <p:attrNameLst>
                                          <p:attrName>ppt_x</p:attrName>
                                        </p:attrNameLst>
                                      </p:cBhvr>
                                      <p:tavLst>
                                        <p:tav tm="0">
                                          <p:val>
                                            <p:strVal val="ppt_x"/>
                                          </p:val>
                                        </p:tav>
                                        <p:tav tm="100000">
                                          <p:val>
                                            <p:strVal val="ppt_x"/>
                                          </p:val>
                                        </p:tav>
                                      </p:tavLst>
                                    </p:anim>
                                    <p:anim calcmode="lin" valueType="num">
                                      <p:cBhvr additive="base">
                                        <p:cTn id="43" dur="500"/>
                                        <p:tgtEl>
                                          <p:spTgt spid="12"/>
                                        </p:tgtEl>
                                        <p:attrNameLst>
                                          <p:attrName>ppt_y</p:attrName>
                                        </p:attrNameLst>
                                      </p:cBhvr>
                                      <p:tavLst>
                                        <p:tav tm="0">
                                          <p:val>
                                            <p:strVal val="ppt_y"/>
                                          </p:val>
                                        </p:tav>
                                        <p:tav tm="100000">
                                          <p:val>
                                            <p:strVal val="1+ppt_h/2"/>
                                          </p:val>
                                        </p:tav>
                                      </p:tavLst>
                                    </p:anim>
                                    <p:set>
                                      <p:cBhvr>
                                        <p:cTn id="44" dur="1" fill="hold">
                                          <p:stCondLst>
                                            <p:cond delay="499"/>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13"/>
                                        </p:tgtEl>
                                        <p:attrNameLst>
                                          <p:attrName>ppt_x</p:attrName>
                                        </p:attrNameLst>
                                      </p:cBhvr>
                                      <p:tavLst>
                                        <p:tav tm="0">
                                          <p:val>
                                            <p:strVal val="ppt_x"/>
                                          </p:val>
                                        </p:tav>
                                        <p:tav tm="100000">
                                          <p:val>
                                            <p:strVal val="ppt_x"/>
                                          </p:val>
                                        </p:tav>
                                      </p:tavLst>
                                    </p:anim>
                                    <p:anim calcmode="lin" valueType="num">
                                      <p:cBhvr additive="base">
                                        <p:cTn id="49" dur="500"/>
                                        <p:tgtEl>
                                          <p:spTgt spid="13"/>
                                        </p:tgtEl>
                                        <p:attrNameLst>
                                          <p:attrName>ppt_y</p:attrName>
                                        </p:attrNameLst>
                                      </p:cBhvr>
                                      <p:tavLst>
                                        <p:tav tm="0">
                                          <p:val>
                                            <p:strVal val="ppt_y"/>
                                          </p:val>
                                        </p:tav>
                                        <p:tav tm="100000">
                                          <p:val>
                                            <p:strVal val="1+ppt_h/2"/>
                                          </p:val>
                                        </p:tav>
                                      </p:tavLst>
                                    </p:anim>
                                    <p:set>
                                      <p:cBhvr>
                                        <p:cTn id="50" dur="1" fill="hold">
                                          <p:stCondLst>
                                            <p:cond delay="499"/>
                                          </p:stCondLst>
                                        </p:cTn>
                                        <p:tgtEl>
                                          <p:spTgt spid="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14"/>
                                        </p:tgtEl>
                                        <p:attrNameLst>
                                          <p:attrName>ppt_x</p:attrName>
                                        </p:attrNameLst>
                                      </p:cBhvr>
                                      <p:tavLst>
                                        <p:tav tm="0">
                                          <p:val>
                                            <p:strVal val="ppt_x"/>
                                          </p:val>
                                        </p:tav>
                                        <p:tav tm="100000">
                                          <p:val>
                                            <p:strVal val="ppt_x"/>
                                          </p:val>
                                        </p:tav>
                                      </p:tavLst>
                                    </p:anim>
                                    <p:anim calcmode="lin" valueType="num">
                                      <p:cBhvr additive="base">
                                        <p:cTn id="55" dur="500"/>
                                        <p:tgtEl>
                                          <p:spTgt spid="14"/>
                                        </p:tgtEl>
                                        <p:attrNameLst>
                                          <p:attrName>ppt_y</p:attrName>
                                        </p:attrNameLst>
                                      </p:cBhvr>
                                      <p:tavLst>
                                        <p:tav tm="0">
                                          <p:val>
                                            <p:strVal val="ppt_y"/>
                                          </p:val>
                                        </p:tav>
                                        <p:tav tm="100000">
                                          <p:val>
                                            <p:strVal val="1+ppt_h/2"/>
                                          </p:val>
                                        </p:tav>
                                      </p:tavLst>
                                    </p:anim>
                                    <p:set>
                                      <p:cBhvr>
                                        <p:cTn id="56" dur="1" fill="hold">
                                          <p:stCondLst>
                                            <p:cond delay="499"/>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15"/>
                                        </p:tgtEl>
                                        <p:attrNameLst>
                                          <p:attrName>ppt_x</p:attrName>
                                        </p:attrNameLst>
                                      </p:cBhvr>
                                      <p:tavLst>
                                        <p:tav tm="0">
                                          <p:val>
                                            <p:strVal val="ppt_x"/>
                                          </p:val>
                                        </p:tav>
                                        <p:tav tm="100000">
                                          <p:val>
                                            <p:strVal val="ppt_x"/>
                                          </p:val>
                                        </p:tav>
                                      </p:tavLst>
                                    </p:anim>
                                    <p:anim calcmode="lin" valueType="num">
                                      <p:cBhvr additive="base">
                                        <p:cTn id="61" dur="500"/>
                                        <p:tgtEl>
                                          <p:spTgt spid="15"/>
                                        </p:tgtEl>
                                        <p:attrNameLst>
                                          <p:attrName>ppt_y</p:attrName>
                                        </p:attrNameLst>
                                      </p:cBhvr>
                                      <p:tavLst>
                                        <p:tav tm="0">
                                          <p:val>
                                            <p:strVal val="ppt_y"/>
                                          </p:val>
                                        </p:tav>
                                        <p:tav tm="100000">
                                          <p:val>
                                            <p:strVal val="1+ppt_h/2"/>
                                          </p:val>
                                        </p:tav>
                                      </p:tavLst>
                                    </p:anim>
                                    <p:set>
                                      <p:cBhvr>
                                        <p:cTn id="62" dur="1" fill="hold">
                                          <p:stCondLst>
                                            <p:cond delay="499"/>
                                          </p:stCondLst>
                                        </p:cTn>
                                        <p:tgtEl>
                                          <p:spTgt spid="1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16"/>
                                        </p:tgtEl>
                                        <p:attrNameLst>
                                          <p:attrName>ppt_x</p:attrName>
                                        </p:attrNameLst>
                                      </p:cBhvr>
                                      <p:tavLst>
                                        <p:tav tm="0">
                                          <p:val>
                                            <p:strVal val="ppt_x"/>
                                          </p:val>
                                        </p:tav>
                                        <p:tav tm="100000">
                                          <p:val>
                                            <p:strVal val="ppt_x"/>
                                          </p:val>
                                        </p:tav>
                                      </p:tavLst>
                                    </p:anim>
                                    <p:anim calcmode="lin" valueType="num">
                                      <p:cBhvr additive="base">
                                        <p:cTn id="67" dur="500"/>
                                        <p:tgtEl>
                                          <p:spTgt spid="16"/>
                                        </p:tgtEl>
                                        <p:attrNameLst>
                                          <p:attrName>ppt_y</p:attrName>
                                        </p:attrNameLst>
                                      </p:cBhvr>
                                      <p:tavLst>
                                        <p:tav tm="0">
                                          <p:val>
                                            <p:strVal val="ppt_y"/>
                                          </p:val>
                                        </p:tav>
                                        <p:tav tm="100000">
                                          <p:val>
                                            <p:strVal val="1+ppt_h/2"/>
                                          </p:val>
                                        </p:tav>
                                      </p:tavLst>
                                    </p:anim>
                                    <p:set>
                                      <p:cBhvr>
                                        <p:cTn id="68" dur="1" fill="hold">
                                          <p:stCondLst>
                                            <p:cond delay="499"/>
                                          </p:stCondLst>
                                        </p:cTn>
                                        <p:tgtEl>
                                          <p:spTgt spid="1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0" nodeType="clickEffect">
                                  <p:stCondLst>
                                    <p:cond delay="0"/>
                                  </p:stCondLst>
                                  <p:childTnLst>
                                    <p:anim calcmode="lin" valueType="num">
                                      <p:cBhvr additive="base">
                                        <p:cTn id="72" dur="500"/>
                                        <p:tgtEl>
                                          <p:spTgt spid="17"/>
                                        </p:tgtEl>
                                        <p:attrNameLst>
                                          <p:attrName>ppt_x</p:attrName>
                                        </p:attrNameLst>
                                      </p:cBhvr>
                                      <p:tavLst>
                                        <p:tav tm="0">
                                          <p:val>
                                            <p:strVal val="ppt_x"/>
                                          </p:val>
                                        </p:tav>
                                        <p:tav tm="100000">
                                          <p:val>
                                            <p:strVal val="ppt_x"/>
                                          </p:val>
                                        </p:tav>
                                      </p:tavLst>
                                    </p:anim>
                                    <p:anim calcmode="lin" valueType="num">
                                      <p:cBhvr additive="base">
                                        <p:cTn id="73" dur="500"/>
                                        <p:tgtEl>
                                          <p:spTgt spid="17"/>
                                        </p:tgtEl>
                                        <p:attrNameLst>
                                          <p:attrName>ppt_y</p:attrName>
                                        </p:attrNameLst>
                                      </p:cBhvr>
                                      <p:tavLst>
                                        <p:tav tm="0">
                                          <p:val>
                                            <p:strVal val="ppt_y"/>
                                          </p:val>
                                        </p:tav>
                                        <p:tav tm="100000">
                                          <p:val>
                                            <p:strVal val="1+ppt_h/2"/>
                                          </p:val>
                                        </p:tav>
                                      </p:tavLst>
                                    </p:anim>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dirty="0" smtClean="0"/>
              <a:t>P204 </a:t>
            </a:r>
            <a:r>
              <a:rPr lang="ja-JP" altLang="en-US" dirty="0" smtClean="0"/>
              <a:t>聞いた後で</a:t>
            </a:r>
            <a:endParaRPr lang="en-US" dirty="0"/>
          </a:p>
        </p:txBody>
      </p:sp>
      <p:sp>
        <p:nvSpPr>
          <p:cNvPr id="4" name="Content Placeholder 3"/>
          <p:cNvSpPr>
            <a:spLocks noGrp="1"/>
          </p:cNvSpPr>
          <p:nvPr>
            <p:ph sz="quarter" idx="1"/>
          </p:nvPr>
        </p:nvSpPr>
        <p:spPr/>
        <p:txBody>
          <a:bodyPr/>
          <a:lstStyle/>
          <a:p>
            <a:r>
              <a:rPr lang="en-US" dirty="0" smtClean="0"/>
              <a:t>Based on the chart you have just complete in </a:t>
            </a:r>
            <a:r>
              <a:rPr lang="ja-JP" altLang="en-US" dirty="0" smtClean="0"/>
              <a:t>聞いてみましょう</a:t>
            </a:r>
            <a:r>
              <a:rPr lang="en-US" altLang="ja-JP" dirty="0" smtClean="0"/>
              <a:t>, write a brief summary of each conversation.</a:t>
            </a:r>
            <a:endParaRPr lang="en-US" dirty="0"/>
          </a:p>
        </p:txBody>
      </p:sp>
    </p:spTree>
    <p:extLst>
      <p:ext uri="{BB962C8B-B14F-4D97-AF65-F5344CB8AC3E}">
        <p14:creationId xmlns:p14="http://schemas.microsoft.com/office/powerpoint/2010/main" xmlns="" val="9134625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t>聞き上手話し上手</a:t>
            </a:r>
            <a:endParaRPr lang="en-US" dirty="0"/>
          </a:p>
        </p:txBody>
      </p:sp>
      <p:sp>
        <p:nvSpPr>
          <p:cNvPr id="5" name="Text Placeholder 4"/>
          <p:cNvSpPr>
            <a:spLocks noGrp="1"/>
          </p:cNvSpPr>
          <p:nvPr>
            <p:ph type="body" idx="1"/>
          </p:nvPr>
        </p:nvSpPr>
        <p:spPr/>
        <p:txBody>
          <a:bodyPr/>
          <a:lstStyle/>
          <a:p>
            <a:pPr marL="342900" indent="-342900"/>
            <a:r>
              <a:rPr lang="en-US" dirty="0" smtClean="0"/>
              <a:t>Making a request</a:t>
            </a:r>
          </a:p>
          <a:p>
            <a:pPr marL="342900" indent="-342900"/>
            <a:r>
              <a:rPr lang="en-US" dirty="0" smtClean="0"/>
              <a:t>Refusing a request of an invitation</a:t>
            </a:r>
            <a:endParaRPr lang="en-US" dirty="0"/>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110</TotalTime>
  <Words>6088</Words>
  <Application>Microsoft Office PowerPoint</Application>
  <PresentationFormat>On-screen Show (4:3)</PresentationFormat>
  <Paragraphs>652</Paragraphs>
  <Slides>130</Slides>
  <Notes>3</Notes>
  <HiddenSlides>0</HiddenSlides>
  <MMClips>0</MMClips>
  <ScaleCrop>false</ScaleCrop>
  <HeadingPairs>
    <vt:vector size="4" baseType="variant">
      <vt:variant>
        <vt:lpstr>Theme</vt:lpstr>
      </vt:variant>
      <vt:variant>
        <vt:i4>2</vt:i4>
      </vt:variant>
      <vt:variant>
        <vt:lpstr>Slide Titles</vt:lpstr>
      </vt:variant>
      <vt:variant>
        <vt:i4>130</vt:i4>
      </vt:variant>
    </vt:vector>
  </HeadingPairs>
  <TitlesOfParts>
    <vt:vector size="132" baseType="lpstr">
      <vt:lpstr>Office Theme</vt:lpstr>
      <vt:lpstr>Equity</vt:lpstr>
      <vt:lpstr>Nakama 2 Chapter 4</vt:lpstr>
      <vt:lpstr>第４課 お願い（おねがい） Asking for Favors</vt:lpstr>
      <vt:lpstr>新しい言葉</vt:lpstr>
      <vt:lpstr>P176 身分証明書（みぶんしょうめいしょ）           Personal identification</vt:lpstr>
      <vt:lpstr>P176 身分証明書（みぶんしょうめいしょ）           Personal identification</vt:lpstr>
      <vt:lpstr>P177 学校で勉強する</vt:lpstr>
      <vt:lpstr>P178 Activity2</vt:lpstr>
      <vt:lpstr>V（stem）方 How to do something</vt:lpstr>
      <vt:lpstr>話してみましょう</vt:lpstr>
      <vt:lpstr>P178 郵便局と宅配便</vt:lpstr>
      <vt:lpstr>郵便</vt:lpstr>
      <vt:lpstr> 郵便局で何をしますか。</vt:lpstr>
      <vt:lpstr>郵便局で何をしますか。</vt:lpstr>
      <vt:lpstr>どんな時に宅配便（たくはいびん）を つかいますか。</vt:lpstr>
      <vt:lpstr>P179 Activity 4</vt:lpstr>
      <vt:lpstr>P180 銀行</vt:lpstr>
      <vt:lpstr>銀行で何をしますか。</vt:lpstr>
      <vt:lpstr>判子（はんこ）</vt:lpstr>
      <vt:lpstr>話してみましょう</vt:lpstr>
      <vt:lpstr>かす／かりる／かえす</vt:lpstr>
      <vt:lpstr>ダイアローグ</vt:lpstr>
      <vt:lpstr>聞く前に</vt:lpstr>
      <vt:lpstr>聞いてみましょう</vt:lpstr>
      <vt:lpstr>ダイアローグ</vt:lpstr>
      <vt:lpstr>ダイアローグ</vt:lpstr>
      <vt:lpstr>ダイアローグ （リーさんは判子屋に行きました。）</vt:lpstr>
      <vt:lpstr>ダイアローグ （次の週の木曜日にリーさんは銀行に行きました。）</vt:lpstr>
      <vt:lpstr>要約（ようやく）</vt:lpstr>
      <vt:lpstr>日本の文化</vt:lpstr>
      <vt:lpstr>P184 日本郵便と郵便局</vt:lpstr>
      <vt:lpstr>P184 宅配便</vt:lpstr>
      <vt:lpstr>日本の住所／住所の書き方</vt:lpstr>
      <vt:lpstr>判子（はんこ）</vt:lpstr>
      <vt:lpstr>答えましょう</vt:lpstr>
      <vt:lpstr>文法１</vt:lpstr>
      <vt:lpstr>Indirect question</vt:lpstr>
      <vt:lpstr>Indirect question</vt:lpstr>
      <vt:lpstr>Indirect question 〜か(どうか)知っていますか。</vt:lpstr>
      <vt:lpstr>P187 Activity1</vt:lpstr>
      <vt:lpstr>話してみましょう</vt:lpstr>
      <vt:lpstr>P188 Activity3</vt:lpstr>
      <vt:lpstr>文法２</vt:lpstr>
      <vt:lpstr>行く vs 来る</vt:lpstr>
      <vt:lpstr>Vて行く</vt:lpstr>
      <vt:lpstr>Vて来る</vt:lpstr>
      <vt:lpstr>Vて来る</vt:lpstr>
      <vt:lpstr>Vて行く</vt:lpstr>
      <vt:lpstr>Vて来る</vt:lpstr>
      <vt:lpstr>Ｖて行く／来る</vt:lpstr>
      <vt:lpstr>P191 Activity1</vt:lpstr>
      <vt:lpstr>ロールプレイ 1</vt:lpstr>
      <vt:lpstr>ロールプレイ 2</vt:lpstr>
      <vt:lpstr>話しましょう</vt:lpstr>
      <vt:lpstr>カジュアルスピーチ</vt:lpstr>
      <vt:lpstr>P192 Activity3</vt:lpstr>
      <vt:lpstr>文法３-A</vt:lpstr>
      <vt:lpstr>Vてもらう／ていただく</vt:lpstr>
      <vt:lpstr>Vてもらう／ていただく</vt:lpstr>
      <vt:lpstr>Vてもらう／ていただく</vt:lpstr>
      <vt:lpstr>Vてもらう／ていただく</vt:lpstr>
      <vt:lpstr>Vてもらう／ていただく</vt:lpstr>
      <vt:lpstr>Vていただけませんか。</vt:lpstr>
      <vt:lpstr> Potential form of てもらう／ていただく with forms such as ませんか</vt:lpstr>
      <vt:lpstr> Potential form of てもらう／ていただく with forms such as ませんか</vt:lpstr>
      <vt:lpstr>てくれる／くださる　vs. てもらう／いただく</vt:lpstr>
      <vt:lpstr>P194 Activity1</vt:lpstr>
      <vt:lpstr>Vていただきたい</vt:lpstr>
      <vt:lpstr>文法３-B</vt:lpstr>
      <vt:lpstr>（私は） person に Vてほしい  Expressing a desire to have someone do something</vt:lpstr>
      <vt:lpstr>（私は） person に Vてほしい  Expressing a desire to have someone do something</vt:lpstr>
      <vt:lpstr>P194 activity2</vt:lpstr>
      <vt:lpstr>P195 activity2</vt:lpstr>
      <vt:lpstr>どんなことをしてほしいですか。 どんなことをしないでほしいですか。</vt:lpstr>
      <vt:lpstr>P196 activity4</vt:lpstr>
      <vt:lpstr>文法４</vt:lpstr>
      <vt:lpstr>V (stem) ましょうか Shall I 〜? (showing willingness)</vt:lpstr>
      <vt:lpstr>V (stem) ましょうか Shall I 〜? (showing willingness)</vt:lpstr>
      <vt:lpstr>The same structure can be used to express the speaker (Y)’s willingness to do something for someone else.</vt:lpstr>
      <vt:lpstr>V (volitional) か Shall I 〜? (showing willingness)</vt:lpstr>
      <vt:lpstr>V (volitional) か Shall I 〜? (showing willingness)</vt:lpstr>
      <vt:lpstr>V(stem)ましょう I will 〜 (for you)</vt:lpstr>
      <vt:lpstr>P197 Activity1</vt:lpstr>
      <vt:lpstr>P198 Activity1</vt:lpstr>
      <vt:lpstr>パーティの計画をたてましょう！</vt:lpstr>
      <vt:lpstr>文法５</vt:lpstr>
      <vt:lpstr>Expressing time limit using までに </vt:lpstr>
      <vt:lpstr>Expressing time limit using までに </vt:lpstr>
      <vt:lpstr>まで vs. までに </vt:lpstr>
      <vt:lpstr>まで</vt:lpstr>
      <vt:lpstr>まで vs. までに </vt:lpstr>
      <vt:lpstr>P200 Activity2</vt:lpstr>
      <vt:lpstr>〜までに、何をしたいですか。</vt:lpstr>
      <vt:lpstr>上手な聞き方</vt:lpstr>
      <vt:lpstr>Knowing how to use varied request forms appropriately</vt:lpstr>
      <vt:lpstr>P203　練習２</vt:lpstr>
      <vt:lpstr>P203 聞く前に</vt:lpstr>
      <vt:lpstr>P204 聞いてみましょう</vt:lpstr>
      <vt:lpstr>P204 聞いた後で</vt:lpstr>
      <vt:lpstr>聞き上手話し上手</vt:lpstr>
      <vt:lpstr>どんな表現（ひょうげん expressions) をつかいますか。</vt:lpstr>
      <vt:lpstr>P204 A. Making a request</vt:lpstr>
      <vt:lpstr>P204 A. Making a request</vt:lpstr>
      <vt:lpstr>P204 A. Making a request</vt:lpstr>
      <vt:lpstr>P205 B. Refusing a request or an invitation</vt:lpstr>
      <vt:lpstr>P205 練習</vt:lpstr>
      <vt:lpstr>練習しましょう Making a request and refusing a request or an invitation</vt:lpstr>
      <vt:lpstr>練習しましょう Making a request and refusing a request or an invitation</vt:lpstr>
      <vt:lpstr>練習しましょう Making a request and refusing a request or an invitation</vt:lpstr>
      <vt:lpstr>漢字１</vt:lpstr>
      <vt:lpstr>読んでみましょう</vt:lpstr>
      <vt:lpstr>読んでみましょう</vt:lpstr>
      <vt:lpstr>答えましょう</vt:lpstr>
      <vt:lpstr>漢字２</vt:lpstr>
      <vt:lpstr>読んでみましょう</vt:lpstr>
      <vt:lpstr>読んでみましょう</vt:lpstr>
      <vt:lpstr>答えましょう</vt:lpstr>
      <vt:lpstr>上手な読み方</vt:lpstr>
      <vt:lpstr>Slide 118</vt:lpstr>
      <vt:lpstr>Slide 119</vt:lpstr>
      <vt:lpstr>Slide 120</vt:lpstr>
      <vt:lpstr>Slide 121</vt:lpstr>
      <vt:lpstr>上手な読み方</vt:lpstr>
      <vt:lpstr>読む前に</vt:lpstr>
      <vt:lpstr>新しい言葉</vt:lpstr>
      <vt:lpstr>読んでみましょう</vt:lpstr>
      <vt:lpstr>読んでみましょう</vt:lpstr>
      <vt:lpstr>読んだ後で</vt:lpstr>
      <vt:lpstr>話しましょう</vt:lpstr>
      <vt:lpstr>話しましょう</vt:lpstr>
      <vt:lpstr>書きましょう</vt:lpstr>
    </vt:vector>
  </TitlesOfParts>
  <Company>Princeton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tokumasu</dc:creator>
  <cp:lastModifiedBy>tokumasu</cp:lastModifiedBy>
  <cp:revision>22</cp:revision>
  <dcterms:created xsi:type="dcterms:W3CDTF">2011-09-18T15:13:40Z</dcterms:created>
  <dcterms:modified xsi:type="dcterms:W3CDTF">2012-11-17T19:38:54Z</dcterms:modified>
</cp:coreProperties>
</file>