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7"/>
  </p:notesMasterIdLst>
  <p:sldIdLst>
    <p:sldId id="257" r:id="rId3"/>
    <p:sldId id="299" r:id="rId4"/>
    <p:sldId id="260" r:id="rId5"/>
    <p:sldId id="505" r:id="rId6"/>
    <p:sldId id="503" r:id="rId7"/>
    <p:sldId id="504" r:id="rId8"/>
    <p:sldId id="508" r:id="rId9"/>
    <p:sldId id="507" r:id="rId10"/>
    <p:sldId id="509" r:id="rId11"/>
    <p:sldId id="510" r:id="rId12"/>
    <p:sldId id="512" r:id="rId13"/>
    <p:sldId id="511" r:id="rId14"/>
    <p:sldId id="514" r:id="rId15"/>
    <p:sldId id="515" r:id="rId16"/>
    <p:sldId id="516" r:id="rId17"/>
    <p:sldId id="517" r:id="rId18"/>
    <p:sldId id="518" r:id="rId19"/>
    <p:sldId id="519" r:id="rId20"/>
    <p:sldId id="520" r:id="rId21"/>
    <p:sldId id="612" r:id="rId22"/>
    <p:sldId id="613" r:id="rId23"/>
    <p:sldId id="615" r:id="rId24"/>
    <p:sldId id="616" r:id="rId25"/>
    <p:sldId id="617" r:id="rId26"/>
    <p:sldId id="618" r:id="rId27"/>
    <p:sldId id="619" r:id="rId28"/>
    <p:sldId id="620" r:id="rId29"/>
    <p:sldId id="621" r:id="rId30"/>
    <p:sldId id="622" r:id="rId31"/>
    <p:sldId id="623" r:id="rId32"/>
    <p:sldId id="624" r:id="rId33"/>
    <p:sldId id="625" r:id="rId34"/>
    <p:sldId id="626" r:id="rId35"/>
    <p:sldId id="282" r:id="rId36"/>
    <p:sldId id="521" r:id="rId37"/>
    <p:sldId id="522" r:id="rId38"/>
    <p:sldId id="523" r:id="rId39"/>
    <p:sldId id="525" r:id="rId40"/>
    <p:sldId id="526" r:id="rId41"/>
    <p:sldId id="527" r:id="rId42"/>
    <p:sldId id="528" r:id="rId43"/>
    <p:sldId id="529" r:id="rId44"/>
    <p:sldId id="530" r:id="rId45"/>
    <p:sldId id="531" r:id="rId46"/>
    <p:sldId id="532" r:id="rId47"/>
    <p:sldId id="533" r:id="rId48"/>
    <p:sldId id="534" r:id="rId49"/>
    <p:sldId id="535" r:id="rId50"/>
    <p:sldId id="536" r:id="rId51"/>
    <p:sldId id="537" r:id="rId52"/>
    <p:sldId id="538" r:id="rId53"/>
    <p:sldId id="539" r:id="rId54"/>
    <p:sldId id="540" r:id="rId55"/>
    <p:sldId id="541" r:id="rId56"/>
    <p:sldId id="542" r:id="rId57"/>
    <p:sldId id="543" r:id="rId58"/>
    <p:sldId id="548" r:id="rId59"/>
    <p:sldId id="549" r:id="rId60"/>
    <p:sldId id="550" r:id="rId61"/>
    <p:sldId id="551" r:id="rId62"/>
    <p:sldId id="552" r:id="rId63"/>
    <p:sldId id="553" r:id="rId64"/>
    <p:sldId id="554" r:id="rId65"/>
    <p:sldId id="555" r:id="rId66"/>
    <p:sldId id="560" r:id="rId67"/>
    <p:sldId id="582" r:id="rId68"/>
    <p:sldId id="561" r:id="rId69"/>
    <p:sldId id="568" r:id="rId70"/>
    <p:sldId id="565" r:id="rId71"/>
    <p:sldId id="562" r:id="rId72"/>
    <p:sldId id="585" r:id="rId73"/>
    <p:sldId id="572" r:id="rId74"/>
    <p:sldId id="576" r:id="rId75"/>
    <p:sldId id="577" r:id="rId76"/>
    <p:sldId id="589" r:id="rId77"/>
    <p:sldId id="591" r:id="rId78"/>
    <p:sldId id="592" r:id="rId79"/>
    <p:sldId id="593" r:id="rId80"/>
    <p:sldId id="594" r:id="rId81"/>
    <p:sldId id="595" r:id="rId82"/>
    <p:sldId id="596" r:id="rId83"/>
    <p:sldId id="662" r:id="rId84"/>
    <p:sldId id="663" r:id="rId85"/>
    <p:sldId id="664" r:id="rId86"/>
    <p:sldId id="655" r:id="rId87"/>
    <p:sldId id="656" r:id="rId88"/>
    <p:sldId id="657" r:id="rId89"/>
    <p:sldId id="660" r:id="rId90"/>
    <p:sldId id="661" r:id="rId91"/>
    <p:sldId id="627" r:id="rId92"/>
    <p:sldId id="628" r:id="rId93"/>
    <p:sldId id="630" r:id="rId94"/>
    <p:sldId id="631" r:id="rId95"/>
    <p:sldId id="632" r:id="rId96"/>
    <p:sldId id="633" r:id="rId97"/>
    <p:sldId id="634" r:id="rId98"/>
    <p:sldId id="544" r:id="rId99"/>
    <p:sldId id="545" r:id="rId100"/>
    <p:sldId id="546" r:id="rId101"/>
    <p:sldId id="547" r:id="rId102"/>
    <p:sldId id="556" r:id="rId103"/>
    <p:sldId id="557" r:id="rId104"/>
    <p:sldId id="558" r:id="rId105"/>
    <p:sldId id="559" r:id="rId106"/>
    <p:sldId id="635" r:id="rId107"/>
    <p:sldId id="636" r:id="rId108"/>
    <p:sldId id="637" r:id="rId109"/>
    <p:sldId id="638" r:id="rId110"/>
    <p:sldId id="639" r:id="rId111"/>
    <p:sldId id="640" r:id="rId112"/>
    <p:sldId id="641" r:id="rId113"/>
    <p:sldId id="642" r:id="rId114"/>
    <p:sldId id="643" r:id="rId115"/>
    <p:sldId id="644" r:id="rId1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494" autoAdjust="0"/>
  </p:normalViewPr>
  <p:slideViewPr>
    <p:cSldViewPr>
      <p:cViewPr varScale="1">
        <p:scale>
          <a:sx n="63" d="100"/>
          <a:sy n="63" d="100"/>
        </p:scale>
        <p:origin x="-167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7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439CF-172D-48AA-94B6-76312A261A27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E8055-6588-418A-A6A2-06693721E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4F7543-012E-4259-9251-A229B1D8091D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18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D5A51B-59C7-49A2-93BC-50BF5117901A}" type="slidenum">
              <a:rPr lang="en-US" altLang="ja-JP"/>
              <a:pPr/>
              <a:t>52</a:t>
            </a:fld>
            <a:endParaRPr lang="en-US" altLang="ja-JP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DFDBBD-FDD4-48A7-A80A-4F06151D7773}" type="slidenum">
              <a:rPr lang="en-US" altLang="ja-JP"/>
              <a:pPr/>
              <a:t>53</a:t>
            </a:fld>
            <a:endParaRPr lang="en-US" altLang="ja-JP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77E16F-9DE2-4F3D-BE30-D28931522885}" type="slidenum">
              <a:rPr lang="en-US" altLang="ja-JP"/>
              <a:pPr/>
              <a:t>54</a:t>
            </a:fld>
            <a:endParaRPr lang="en-US" altLang="ja-JP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6EC19B-A669-4010-8D02-609E5A641BB0}" type="slidenum">
              <a:rPr lang="en-US" altLang="ja-JP"/>
              <a:pPr/>
              <a:t>55</a:t>
            </a:fld>
            <a:endParaRPr lang="en-US" altLang="ja-JP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587A9-F6B8-46ED-A919-D5D19E6E9572}" type="slidenum">
              <a:rPr lang="en-US" altLang="ja-JP"/>
              <a:pPr/>
              <a:t>56</a:t>
            </a:fld>
            <a:endParaRPr lang="en-US" altLang="ja-JP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D92256-024D-4D81-AE9F-E66B7692653F}" type="slidenum">
              <a:rPr lang="en-US" altLang="ja-JP"/>
              <a:pPr/>
              <a:t>59</a:t>
            </a:fld>
            <a:endParaRPr lang="en-US" altLang="ja-JP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E8055-6588-418A-A6A2-06693721EE3E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ED5D74-70F8-4C77-B8A8-6890F9DA4601}" type="slidenum">
              <a:rPr lang="en-US" altLang="ja-JP"/>
              <a:pPr/>
              <a:t>62</a:t>
            </a:fld>
            <a:endParaRPr lang="en-US" altLang="ja-JP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2C3706-CD2A-43F2-974E-7722B1BF5585}" type="slidenum">
              <a:rPr lang="en-US" altLang="ja-JP"/>
              <a:pPr/>
              <a:t>63</a:t>
            </a:fld>
            <a:endParaRPr lang="en-US" altLang="ja-JP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BB171C-A5A6-46BE-9CFA-74257F279A38}" type="slidenum">
              <a:rPr lang="en-US" altLang="ja-JP"/>
              <a:pPr/>
              <a:t>64</a:t>
            </a:fld>
            <a:endParaRPr lang="en-US" altLang="ja-JP"/>
          </a:p>
        </p:txBody>
      </p:sp>
      <p:sp>
        <p:nvSpPr>
          <p:cNvPr id="4505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5DD85-DDC5-4300-8E65-1DA8BB81507E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19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79C3CE-4132-3040-B64A-C48B948D5FC4}" type="slidenum">
              <a:rPr lang="en-US" altLang="ja-JP"/>
              <a:pPr/>
              <a:t>66</a:t>
            </a:fld>
            <a:endParaRPr lang="en-US" altLang="ja-JP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19E933-1C25-8343-AA7B-9542D33CC234}" type="slidenum">
              <a:rPr lang="en-US" altLang="ja-JP"/>
              <a:pPr/>
              <a:t>67</a:t>
            </a:fld>
            <a:endParaRPr lang="en-US" altLang="ja-JP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ADCFB7-F83C-1744-87B5-21D743342AE7}" type="slidenum">
              <a:rPr lang="en-US" altLang="ja-JP"/>
              <a:pPr/>
              <a:t>68</a:t>
            </a:fld>
            <a:endParaRPr lang="en-US" altLang="ja-JP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0CEA5B-840D-9243-8B6F-DE4344CAFB5F}" type="slidenum">
              <a:rPr lang="en-US" altLang="ja-JP"/>
              <a:pPr/>
              <a:t>69</a:t>
            </a:fld>
            <a:endParaRPr lang="en-US" altLang="ja-JP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7859E3-2574-BB4E-B2EA-EE50B55E2E32}" type="slidenum">
              <a:rPr lang="en-US" altLang="ja-JP"/>
              <a:pPr/>
              <a:t>70</a:t>
            </a:fld>
            <a:endParaRPr lang="en-US" altLang="ja-JP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E8055-6588-418A-A6A2-06693721EE3E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1801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0C5ECE-4726-034B-9DE2-78DAE6C3CCC6}" type="slidenum">
              <a:rPr lang="en-US" altLang="ja-JP"/>
              <a:pPr/>
              <a:t>73</a:t>
            </a:fld>
            <a:endParaRPr lang="en-US" altLang="ja-JP" dirty="0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0C5ECE-4726-034B-9DE2-78DAE6C3CCC6}" type="slidenum">
              <a:rPr lang="en-US" altLang="ja-JP"/>
              <a:pPr/>
              <a:t>74</a:t>
            </a:fld>
            <a:endParaRPr lang="en-US" altLang="ja-JP" dirty="0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9pPr>
          </a:lstStyle>
          <a:p>
            <a:pPr eaLnBrk="1" hangingPunct="1"/>
            <a:fld id="{02B581CA-3C37-48D0-8F86-94DBEF4837CF}" type="slidenum">
              <a:rPr lang="en-US" altLang="ja-JP" sz="1200"/>
              <a:pPr eaLnBrk="1" hangingPunct="1"/>
              <a:t>76</a:t>
            </a:fld>
            <a:endParaRPr lang="en-US" altLang="ja-JP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9pPr>
          </a:lstStyle>
          <a:p>
            <a:pPr eaLnBrk="1" hangingPunct="1"/>
            <a:fld id="{ACF6E163-662A-4439-A732-DF9FD40A354E}" type="slidenum">
              <a:rPr lang="en-US" altLang="ja-JP" sz="1200"/>
              <a:pPr eaLnBrk="1" hangingPunct="1"/>
              <a:t>77</a:t>
            </a:fld>
            <a:endParaRPr lang="en-US" altLang="ja-JP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953A36-DA4F-402A-8F37-5D751A72DFA1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-105" charset="-128"/>
              </a:defRPr>
            </a:lvl9pPr>
          </a:lstStyle>
          <a:p>
            <a:pPr eaLnBrk="1" hangingPunct="1"/>
            <a:fld id="{5DC72729-B0B5-4728-8053-EA8B69446C88}" type="slidenum">
              <a:rPr lang="en-US" altLang="ja-JP" sz="1200"/>
              <a:pPr eaLnBrk="1" hangingPunct="1"/>
              <a:t>78</a:t>
            </a:fld>
            <a:endParaRPr lang="en-US" altLang="ja-JP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E9BFE-F632-45A3-A767-6EEEBA53A653}" type="slidenum">
              <a:rPr lang="en-US" altLang="ja-JP" smtClean="0"/>
              <a:pPr/>
              <a:t>79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540201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71C078-F2C0-654C-8BBC-07D159DBD156}" type="slidenum">
              <a:rPr lang="en-US" altLang="ja-JP"/>
              <a:pPr/>
              <a:t>83</a:t>
            </a:fld>
            <a:endParaRPr lang="en-US" altLang="ja-JP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E8055-6588-418A-A6A2-06693721EE3E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E8055-6588-418A-A6A2-06693721EE3E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E8055-6588-418A-A6A2-06693721EE3E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E37200-9D79-4D55-8359-E881C1B3D079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204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4C00-2EFE-4C32-824A-4DC2DDFECE0B}" type="slidenum">
              <a:rPr lang="en-US" altLang="ja-JP" smtClean="0"/>
              <a:pPr/>
              <a:t>14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E8055-6588-418A-A6A2-06693721EE3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E8055-6588-418A-A6A2-06693721EE3E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4C00-2EFE-4C32-824A-4DC2DDFECE0B}" type="slidenum">
              <a:rPr lang="en-US" altLang="ja-JP" smtClean="0"/>
              <a:pPr/>
              <a:t>42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8F70DF-081A-4747-A243-0B80C3007951}" type="slidenum">
              <a:rPr lang="en-US" altLang="ja-JP"/>
              <a:pPr/>
              <a:t>51</a:t>
            </a:fld>
            <a:endParaRPr lang="en-US" altLang="ja-JP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5372-85B3-48C1-8152-F6D5EE845258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0"/>
            <a:ext cx="8382000" cy="1219201"/>
          </a:xfrm>
          <a:solidFill>
            <a:srgbClr val="FFFF00"/>
          </a:solidFill>
        </p:spPr>
        <p:txBody>
          <a:bodyPr anchor="ctr" anchorCtr="0">
            <a:normAutofit/>
          </a:bodyPr>
          <a:lstStyle>
            <a:lvl1pPr algn="ctr">
              <a:defRPr sz="3600" b="0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2743200"/>
            <a:ext cx="8382000" cy="1981200"/>
          </a:xfrm>
          <a:noFill/>
        </p:spPr>
        <p:txBody>
          <a:bodyPr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975372-85B3-48C1-8152-F6D5EE845258}" type="datetimeFigureOut">
              <a:rPr lang="en-US" smtClean="0"/>
              <a:pPr/>
              <a:t>11/17/2012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F42C-D56A-4E5D-84BA-538D7518B1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600200"/>
            <a:ext cx="8686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MS PGothic" pitchFamily="34" charset="-128"/>
          <a:ea typeface="MS PGothic" pitchFamily="34" charset="-128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S PGothic" pitchFamily="34" charset="-128"/>
          <a:ea typeface="MS PGothic" pitchFamily="34" charset="-128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S PGothic" pitchFamily="34" charset="-128"/>
          <a:ea typeface="MS PGothic" pitchFamily="34" charset="-128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S PGothic" pitchFamily="34" charset="-128"/>
          <a:ea typeface="MS PGothic" pitchFamily="34" charset="-128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S PGothic" pitchFamily="34" charset="-128"/>
          <a:ea typeface="MS PGothic" pitchFamily="34" charset="-128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S PGothic" pitchFamily="34" charset="-128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fld id="{564CF2E0-CCC4-4E1E-9902-C3C36AB3FDA4}" type="datetimeFigureOut">
              <a:rPr lang="en-US" smtClean="0"/>
              <a:pPr algn="r" eaLnBrk="1" latinLnBrk="0" hangingPunct="1"/>
              <a:t>11/17/2012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latinLnBrk="0" hangingPunct="1"/>
            <a:fld id="{6F42FDE4-A7DD-41A7-A0A6-9B649FB43336}" type="slidenum">
              <a:rPr kumimoji="0" lang="en-US" smtClean="0"/>
              <a:pPr algn="ctr" eaLnBrk="1" latinLnBrk="0" hangingPunct="1"/>
              <a:t>‹#›</a:t>
            </a:fld>
            <a:endParaRPr kumimoji="0" lang="en-US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11" Type="http://schemas.openxmlformats.org/officeDocument/2006/relationships/image" Target="../media/image18.wmf"/><Relationship Id="rId5" Type="http://schemas.openxmlformats.org/officeDocument/2006/relationships/image" Target="../media/image12.wmf"/><Relationship Id="rId10" Type="http://schemas.openxmlformats.org/officeDocument/2006/relationships/image" Target="../media/image17.wmf"/><Relationship Id="rId4" Type="http://schemas.openxmlformats.org/officeDocument/2006/relationships/image" Target="../media/image11.wmf"/><Relationship Id="rId9" Type="http://schemas.openxmlformats.org/officeDocument/2006/relationships/image" Target="../media/image16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Nakama</a:t>
            </a:r>
            <a:r>
              <a:rPr lang="en-US" dirty="0" smtClean="0"/>
              <a:t> 2</a:t>
            </a:r>
            <a:br>
              <a:rPr lang="en-US" dirty="0" smtClean="0"/>
            </a:br>
            <a:r>
              <a:rPr lang="en-US" dirty="0" smtClean="0"/>
              <a:t>Chapter 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3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P220 D. </a:t>
            </a:r>
            <a:r>
              <a:rPr lang="ja-JP" altLang="en-US" dirty="0" smtClean="0"/>
              <a:t>行き方を教える時につかう言葉</a:t>
            </a:r>
            <a:endParaRPr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28750"/>
            <a:ext cx="8772525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04800" y="1600200"/>
            <a:ext cx="14478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" y="1981200"/>
            <a:ext cx="14478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" y="2514600"/>
            <a:ext cx="14478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" y="2895600"/>
            <a:ext cx="14478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" y="3276600"/>
            <a:ext cx="14478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4800" y="3733800"/>
            <a:ext cx="2438400" cy="381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4800" y="4191000"/>
            <a:ext cx="32766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04800" y="4572000"/>
            <a:ext cx="14478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" y="5029200"/>
            <a:ext cx="1447800" cy="381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04800" y="5486400"/>
            <a:ext cx="1447800" cy="381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4800" y="5943600"/>
            <a:ext cx="14478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4800" y="6324600"/>
            <a:ext cx="1447800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答えましょう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ja-JP" altLang="en-US" smtClean="0"/>
              <a:t>どんな映画をよく見ますか。</a:t>
            </a:r>
            <a:endParaRPr lang="en-US" altLang="ja-JP" dirty="0" smtClean="0"/>
          </a:p>
          <a:p>
            <a:r>
              <a:rPr lang="ja-JP" altLang="en-US" smtClean="0"/>
              <a:t>図書館で勉強する時、してはいけないことは何ですか。</a:t>
            </a:r>
            <a:endParaRPr lang="en-US" altLang="ja-JP" dirty="0" smtClean="0"/>
          </a:p>
          <a:p>
            <a:r>
              <a:rPr lang="ja-JP" altLang="en-US" smtClean="0"/>
              <a:t>ニューヨークの地下鉄に乗ったことがありますか。</a:t>
            </a:r>
            <a:endParaRPr lang="en-US" altLang="ja-JP" dirty="0" smtClean="0"/>
          </a:p>
          <a:p>
            <a:r>
              <a:rPr lang="ja-JP" altLang="en-US" smtClean="0"/>
              <a:t>ニューヨークはどんな町ですか。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漢字２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ja-JP" altLang="en-US" sz="3600" smtClean="0"/>
              <a:t>育道部屋車右左近遠通飛</a:t>
            </a:r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66758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読んでみましょう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2743200" cy="5029200"/>
          </a:xfrm>
        </p:spPr>
        <p:txBody>
          <a:bodyPr>
            <a:normAutofit fontScale="92500" lnSpcReduction="10000"/>
          </a:bodyPr>
          <a:lstStyle/>
          <a:p>
            <a:r>
              <a:rPr lang="ja-JP" altLang="en-US" smtClean="0"/>
              <a:t>右</a:t>
            </a:r>
            <a:endParaRPr lang="en-US" altLang="ja-JP" dirty="0" smtClean="0"/>
          </a:p>
          <a:p>
            <a:r>
              <a:rPr lang="ja-JP" altLang="en-US" smtClean="0"/>
              <a:t>左</a:t>
            </a:r>
            <a:endParaRPr lang="en-US" altLang="ja-JP" dirty="0" smtClean="0"/>
          </a:p>
          <a:p>
            <a:r>
              <a:rPr lang="ja-JP" altLang="en-US" smtClean="0"/>
              <a:t>車</a:t>
            </a:r>
            <a:endParaRPr lang="en-US" altLang="ja-JP" dirty="0" smtClean="0"/>
          </a:p>
          <a:p>
            <a:r>
              <a:rPr lang="ja-JP" altLang="en-US" smtClean="0"/>
              <a:t>道</a:t>
            </a:r>
            <a:endParaRPr lang="en-US" altLang="ja-JP" dirty="0" smtClean="0"/>
          </a:p>
          <a:p>
            <a:r>
              <a:rPr lang="ja-JP" altLang="en-US" smtClean="0"/>
              <a:t>電車</a:t>
            </a:r>
            <a:endParaRPr lang="en-US" altLang="ja-JP" dirty="0" smtClean="0"/>
          </a:p>
          <a:p>
            <a:r>
              <a:rPr lang="ja-JP" altLang="en-US" smtClean="0"/>
              <a:t>自転車</a:t>
            </a:r>
            <a:endParaRPr lang="en-US" altLang="ja-JP" dirty="0" smtClean="0"/>
          </a:p>
          <a:p>
            <a:r>
              <a:rPr lang="ja-JP" altLang="en-US" smtClean="0"/>
              <a:t>部屋</a:t>
            </a:r>
            <a:endParaRPr lang="en-US" altLang="ja-JP" dirty="0" smtClean="0"/>
          </a:p>
          <a:p>
            <a:r>
              <a:rPr lang="ja-JP" altLang="en-US" smtClean="0"/>
              <a:t>文学部</a:t>
            </a:r>
            <a:endParaRPr lang="en-US" altLang="ja-JP" dirty="0" smtClean="0"/>
          </a:p>
          <a:p>
            <a:r>
              <a:rPr lang="ja-JP" altLang="en-US" smtClean="0"/>
              <a:t>部屋</a:t>
            </a:r>
            <a:endParaRPr lang="en-US" altLang="ja-JP" dirty="0" smtClean="0"/>
          </a:p>
          <a:p>
            <a:r>
              <a:rPr lang="ja-JP" altLang="en-US" smtClean="0"/>
              <a:t>体育館</a:t>
            </a:r>
            <a:endParaRPr lang="en-US" altLang="ja-JP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24200" y="1524000"/>
            <a:ext cx="27432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ja-JP" alt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PGothic" pitchFamily="34" charset="-128"/>
                <a:ea typeface="MS PGothic" pitchFamily="34" charset="-128"/>
                <a:cs typeface="+mn-cs"/>
              </a:rPr>
              <a:t>飛行機</a:t>
            </a:r>
            <a:endParaRPr kumimoji="0" lang="en-US" altLang="ja-JP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S PGothic" pitchFamily="34" charset="-128"/>
              <a:ea typeface="MS PGothic" pitchFamily="34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ja-JP" altLang="en-US" sz="3000" smtClean="0">
                <a:latin typeface="MS PGothic" pitchFamily="34" charset="-128"/>
                <a:ea typeface="MS PGothic" pitchFamily="34" charset="-128"/>
              </a:rPr>
              <a:t>近い</a:t>
            </a:r>
            <a:endParaRPr lang="en-US" altLang="ja-JP" sz="3000" dirty="0" smtClean="0">
              <a:latin typeface="MS PGothic" pitchFamily="34" charset="-128"/>
              <a:ea typeface="MS PGothic" pitchFamily="34" charset="-12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ja-JP" alt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PGothic" pitchFamily="34" charset="-128"/>
                <a:ea typeface="MS PGothic" pitchFamily="34" charset="-128"/>
                <a:cs typeface="+mn-cs"/>
              </a:rPr>
              <a:t>遠い</a:t>
            </a:r>
            <a:endParaRPr kumimoji="0" lang="en-US" altLang="ja-JP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S PGothic" pitchFamily="34" charset="-128"/>
              <a:ea typeface="MS PGothic" pitchFamily="34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ja-JP" altLang="en-US" sz="3000" smtClean="0">
                <a:latin typeface="MS PGothic" pitchFamily="34" charset="-128"/>
                <a:ea typeface="MS PGothic" pitchFamily="34" charset="-128"/>
              </a:rPr>
              <a:t>通る</a:t>
            </a:r>
            <a:endParaRPr kumimoji="0" lang="en-US" altLang="ja-JP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S PGothic" pitchFamily="34" charset="-128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31213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読んでみましょう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ja-JP" altLang="en-US" smtClean="0"/>
              <a:t>日本語の授業の後で、体育館に行くつもりです。</a:t>
            </a:r>
            <a:endParaRPr lang="en-US" altLang="ja-JP" dirty="0" smtClean="0"/>
          </a:p>
          <a:p>
            <a:r>
              <a:rPr lang="ja-JP" altLang="en-US" smtClean="0"/>
              <a:t>ラビリンスという本屋は、ナッソーストリートにあります。</a:t>
            </a:r>
            <a:endParaRPr lang="en-US" altLang="ja-JP" dirty="0" smtClean="0"/>
          </a:p>
          <a:p>
            <a:r>
              <a:rPr lang="ja-JP" altLang="en-US" smtClean="0"/>
              <a:t>一週間に一回、部屋をそうじします。</a:t>
            </a:r>
            <a:endParaRPr lang="en-US" altLang="ja-JP" dirty="0" smtClean="0"/>
          </a:p>
          <a:p>
            <a:r>
              <a:rPr lang="ja-JP" altLang="en-US" smtClean="0"/>
              <a:t>りょうからフリストまで、自転車で来ます。</a:t>
            </a:r>
            <a:endParaRPr lang="en-US" altLang="ja-JP" dirty="0" smtClean="0"/>
          </a:p>
          <a:p>
            <a:r>
              <a:rPr lang="en-US" altLang="ja-JP" dirty="0" smtClean="0"/>
              <a:t>｢</a:t>
            </a:r>
            <a:r>
              <a:rPr lang="ja-JP" altLang="en-US" smtClean="0"/>
              <a:t>あじへい</a:t>
            </a:r>
            <a:r>
              <a:rPr lang="en-US" altLang="ja-JP" dirty="0" smtClean="0"/>
              <a:t>｣</a:t>
            </a:r>
            <a:r>
              <a:rPr lang="ja-JP" altLang="en-US" smtClean="0"/>
              <a:t>という和食のレストランは、大学の近くにあります。</a:t>
            </a:r>
            <a:endParaRPr lang="en-US" altLang="ja-JP" dirty="0" smtClean="0"/>
          </a:p>
          <a:p>
            <a:pPr marL="0" indent="0"/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9616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答えましょう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ja-JP" altLang="en-US" smtClean="0"/>
              <a:t>よく体育館で、うんどうしますか。</a:t>
            </a:r>
            <a:endParaRPr lang="en-US" altLang="ja-JP" dirty="0" smtClean="0"/>
          </a:p>
          <a:p>
            <a:r>
              <a:rPr lang="ja-JP" altLang="en-US" smtClean="0"/>
              <a:t>本を買いによくラビリンスに行きますか。</a:t>
            </a:r>
            <a:endParaRPr lang="en-US" altLang="ja-JP" dirty="0" smtClean="0"/>
          </a:p>
          <a:p>
            <a:r>
              <a:rPr lang="ja-JP" altLang="en-US" smtClean="0"/>
              <a:t>部屋をよくそうじしますか。</a:t>
            </a:r>
            <a:endParaRPr lang="en-US" altLang="ja-JP" dirty="0" smtClean="0"/>
          </a:p>
          <a:p>
            <a:r>
              <a:rPr lang="ja-JP" altLang="en-US" smtClean="0"/>
              <a:t>プリンストンからニューヨークまで電車でどのぐらいかかりますか。</a:t>
            </a:r>
            <a:endParaRPr lang="en-US" altLang="ja-JP" dirty="0" smtClean="0"/>
          </a:p>
          <a:p>
            <a:endParaRPr lang="en-US" altLang="ja-JP" dirty="0" smtClean="0"/>
          </a:p>
          <a:p>
            <a:pPr>
              <a:buNone/>
            </a:pP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上手な読み方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読む前に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mtClean="0"/>
              <a:t>バスや電車の乗る時や、きっぷを買う時に、こまったことがありますか。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mtClean="0"/>
              <a:t>Ｐ２５２　読む前に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8763000" cy="462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Ｐ２５３　読む前に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05000"/>
            <a:ext cx="80581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038600"/>
            <a:ext cx="61817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Ｐ２５３　読んでみましょう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76400"/>
            <a:ext cx="643150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P220 Activity 7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536357"/>
            <a:ext cx="5715000" cy="2883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1" y="4495800"/>
            <a:ext cx="6019800" cy="169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547133"/>
            <a:ext cx="4724400" cy="5011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/>
          <a:lstStyle/>
          <a:p>
            <a:r>
              <a:rPr lang="ja-JP" altLang="en-US" smtClean="0"/>
              <a:t>Ｐ２５４　読んだ後で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57363"/>
            <a:ext cx="8473772" cy="510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/>
          <a:lstStyle/>
          <a:p>
            <a:r>
              <a:rPr lang="ja-JP" altLang="en-US" smtClean="0"/>
              <a:t>Ｐ２５４　読んだ後で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Ｐ２５４　読んだ後で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81629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Ｐ２５４　読んだ後で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28800"/>
            <a:ext cx="83439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Ｐ２５４　読んだ後で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1738313"/>
            <a:ext cx="86106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h6_p301map"/>
          <p:cNvPicPr>
            <a:picLocks noChangeAspect="1" noChangeArrowheads="1"/>
          </p:cNvPicPr>
          <p:nvPr/>
        </p:nvPicPr>
        <p:blipFill>
          <a:blip r:embed="rId3" cstate="print">
            <a:lum bright="-36000" contrast="60000"/>
          </a:blip>
          <a:srcRect/>
          <a:stretch>
            <a:fillRect/>
          </a:stretch>
        </p:blipFill>
        <p:spPr bwMode="auto">
          <a:xfrm>
            <a:off x="1066800" y="1127125"/>
            <a:ext cx="6781800" cy="5189538"/>
          </a:xfrm>
          <a:prstGeom prst="rect">
            <a:avLst/>
          </a:prstGeom>
          <a:noFill/>
        </p:spPr>
      </p:pic>
      <p:sp>
        <p:nvSpPr>
          <p:cNvPr id="15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P220 D. </a:t>
            </a:r>
            <a:r>
              <a:rPr lang="ja-JP" altLang="en-US" dirty="0" smtClean="0"/>
              <a:t>行き方を教える時につかう言葉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P221 Activity 8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4600"/>
            <a:ext cx="520504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286000"/>
            <a:ext cx="4059093" cy="3733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304800" y="3200400"/>
            <a:ext cx="2144713" cy="396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000"/>
              <a:t>地下鉄（ちかてつ）</a:t>
            </a: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2971800" y="3200400"/>
            <a:ext cx="2019300" cy="396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ja-JP" altLang="en-US" sz="2000"/>
              <a:t>タクシー</a:t>
            </a: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5638800" y="3429000"/>
            <a:ext cx="1905000" cy="7016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ja-JP" altLang="en-US" sz="2000"/>
              <a:t>山手線</a:t>
            </a:r>
          </a:p>
          <a:p>
            <a:pPr algn="ctr"/>
            <a:r>
              <a:rPr lang="ja-JP" altLang="en-US" sz="2000"/>
              <a:t>（やまのてせん）</a:t>
            </a: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6172200" y="4343400"/>
            <a:ext cx="2295525" cy="7016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000"/>
              <a:t>急行（列車）</a:t>
            </a:r>
          </a:p>
          <a:p>
            <a:pPr algn="ctr"/>
            <a:r>
              <a:rPr lang="ja-JP" altLang="en-US" sz="2000"/>
              <a:t>きゅうこう（れっしゃ）</a:t>
            </a:r>
          </a:p>
        </p:txBody>
      </p:sp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7640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752600"/>
            <a:ext cx="1727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752600"/>
            <a:ext cx="198120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2057400"/>
            <a:ext cx="175260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83" name="Oval 15"/>
          <p:cNvSpPr>
            <a:spLocks noChangeArrowheads="1"/>
          </p:cNvSpPr>
          <p:nvPr/>
        </p:nvSpPr>
        <p:spPr bwMode="auto">
          <a:xfrm>
            <a:off x="2743200" y="4267200"/>
            <a:ext cx="6096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2784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3733800"/>
            <a:ext cx="4419600" cy="284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88" name="Rectangle 20"/>
          <p:cNvSpPr>
            <a:spLocks noChangeArrowheads="1"/>
          </p:cNvSpPr>
          <p:nvPr/>
        </p:nvSpPr>
        <p:spPr bwMode="auto">
          <a:xfrm>
            <a:off x="5722938" y="5334000"/>
            <a:ext cx="3276600" cy="7016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000"/>
              <a:t>東武動物公園行き</a:t>
            </a:r>
          </a:p>
          <a:p>
            <a:pPr algn="ctr"/>
            <a:r>
              <a:rPr lang="ja-JP" altLang="en-US" sz="2000"/>
              <a:t>（とうぶどうぶつこうえんいき）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P221 E. </a:t>
            </a:r>
            <a:r>
              <a:rPr lang="ja-JP" altLang="en-US" dirty="0" smtClean="0"/>
              <a:t>駅と乗り物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533400"/>
            <a:ext cx="746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3823" name="Group 31"/>
          <p:cNvGraphicFramePr>
            <a:graphicFrameLocks noGrp="1"/>
          </p:cNvGraphicFramePr>
          <p:nvPr/>
        </p:nvGraphicFramePr>
        <p:xfrm>
          <a:off x="4648200" y="4648200"/>
          <a:ext cx="4267200" cy="1371600"/>
        </p:xfrm>
        <a:graphic>
          <a:graphicData uri="http://schemas.openxmlformats.org/drawingml/2006/table">
            <a:tbl>
              <a:tblPr/>
              <a:tblGrid>
                <a:gridCol w="4267200"/>
              </a:tblGrid>
              <a:tr h="137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pitchFamily="-80" charset="2"/>
                        <a:buNone/>
                        <a:tabLst/>
                      </a:pPr>
                      <a:r>
                        <a:rPr kumimoji="0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1</a:t>
                      </a:r>
                      <a:r>
                        <a:rPr kumimoji="0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番線　いちばんせん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pitchFamily="-80" charset="2"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新宿・高尾方面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pitchFamily="-80" charset="2"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しんじゅく・たかおほうめん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825" name="Group 33"/>
          <p:cNvGraphicFramePr>
            <a:graphicFrameLocks noGrp="1"/>
          </p:cNvGraphicFramePr>
          <p:nvPr/>
        </p:nvGraphicFramePr>
        <p:xfrm>
          <a:off x="228600" y="4648200"/>
          <a:ext cx="4114800" cy="1335024"/>
        </p:xfrm>
        <a:graphic>
          <a:graphicData uri="http://schemas.openxmlformats.org/drawingml/2006/table">
            <a:tbl>
              <a:tblPr/>
              <a:tblGrid>
                <a:gridCol w="4114800"/>
              </a:tblGrid>
              <a:tr h="1295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pitchFamily="-80" charset="2"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２番線　にばんせん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pitchFamily="-80" charset="2"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拝島・青梅方面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43A1B"/>
                        </a:buClr>
                        <a:buSzPct val="90000"/>
                        <a:buFont typeface="Wingdings" pitchFamily="-80" charset="2"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80" charset="-128"/>
                        </a:rPr>
                        <a:t>はいじま・おうめほうめん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P222 ACTIVITY 10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2600"/>
            <a:ext cx="4257675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895600"/>
            <a:ext cx="4343400" cy="162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P222. </a:t>
            </a:r>
            <a:r>
              <a:rPr lang="ja-JP" altLang="en-US" dirty="0" smtClean="0"/>
              <a:t>駅</a:t>
            </a:r>
            <a:r>
              <a:rPr lang="ja-JP" altLang="en-US" smtClean="0"/>
              <a:t>でつかう言葉</a:t>
            </a:r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9144000" cy="286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0594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回数券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2514600"/>
            <a:ext cx="20288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514600"/>
            <a:ext cx="57150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定期券　・　学割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667000"/>
            <a:ext cx="4131128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7773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ja-JP" altLang="en-US" sz="3600" smtClean="0"/>
              <a:t>第５課</a:t>
            </a:r>
            <a:r>
              <a:rPr lang="en-US" altLang="ja-JP" sz="3600" dirty="0"/>
              <a:t/>
            </a:r>
            <a:br>
              <a:rPr lang="en-US" altLang="ja-JP" sz="3600" dirty="0"/>
            </a:br>
            <a:r>
              <a:rPr lang="ja-JP" altLang="en-US" sz="3600" smtClean="0"/>
              <a:t>道（みち）の</a:t>
            </a:r>
            <a:r>
              <a:rPr lang="ja-JP" altLang="en-US" sz="3600" smtClean="0"/>
              <a:t>聞き方と教え方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2400" dirty="0" smtClean="0"/>
              <a:t>Asking for and Giving Directions</a:t>
            </a:r>
            <a:endParaRPr lang="en-US" sz="2400" dirty="0"/>
          </a:p>
        </p:txBody>
      </p:sp>
      <p:pic>
        <p:nvPicPr>
          <p:cNvPr id="21506" name="Picture 2" descr="http://www.ifie.or.jp/japan/facilities/center/img/center_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438400"/>
            <a:ext cx="5238750" cy="3638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ダイアローグ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聞く前に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ja-JP" altLang="en-US" smtClean="0"/>
              <a:t>東京は電車の方が車よりべんりです。あなたの町ではどうですか。</a:t>
            </a:r>
            <a:endParaRPr lang="en-US" altLang="ja-JP" dirty="0" smtClean="0"/>
          </a:p>
          <a:p>
            <a:r>
              <a:rPr lang="ja-JP" altLang="en-US" smtClean="0"/>
              <a:t>あなたの国では道を教えるとき、どんな建物や物の名前をよくつかいますか。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mtClean="0"/>
              <a:t>聞いてみましょう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1600" dirty="0" smtClean="0"/>
              <a:t>Listen the dialogue and unscramble the frames by writing the correct number in the box in each frame.</a:t>
            </a:r>
            <a:r>
              <a:rPr lang="ja-JP" altLang="en-US" sz="1600" smtClean="0"/>
              <a:t/>
            </a:r>
            <a:br>
              <a:rPr lang="ja-JP" altLang="en-US" sz="1600" smtClean="0"/>
            </a:b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599" y="1480540"/>
            <a:ext cx="6848793" cy="537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28800" y="2971800"/>
            <a:ext cx="304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solidFill>
                  <a:srgbClr val="0070C0"/>
                </a:solidFill>
              </a:rPr>
              <a:t>Ａ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7200" y="2971800"/>
            <a:ext cx="304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solidFill>
                  <a:srgbClr val="0070C0"/>
                </a:solidFill>
              </a:rPr>
              <a:t>Ｂ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400" y="2971800"/>
            <a:ext cx="304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solidFill>
                  <a:srgbClr val="0070C0"/>
                </a:solidFill>
              </a:rPr>
              <a:t>Ｃ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4800600"/>
            <a:ext cx="304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solidFill>
                  <a:srgbClr val="0070C0"/>
                </a:solidFill>
              </a:rPr>
              <a:t>Ｄ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4724400"/>
            <a:ext cx="304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solidFill>
                  <a:srgbClr val="0070C0"/>
                </a:solidFill>
              </a:rPr>
              <a:t>Ｅ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0" y="4648200"/>
            <a:ext cx="304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solidFill>
                  <a:srgbClr val="0070C0"/>
                </a:solidFill>
              </a:rPr>
              <a:t>Ｆ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81200" y="6488668"/>
            <a:ext cx="304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solidFill>
                  <a:srgbClr val="0070C0"/>
                </a:solidFill>
              </a:rPr>
              <a:t>Ｇ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400" y="6488668"/>
            <a:ext cx="304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solidFill>
                  <a:srgbClr val="0070C0"/>
                </a:solidFill>
              </a:rPr>
              <a:t>Ｈ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0" y="6488668"/>
            <a:ext cx="304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solidFill>
                  <a:srgbClr val="0070C0"/>
                </a:solidFill>
              </a:rPr>
              <a:t>Ｉ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3200" y="1676400"/>
            <a:ext cx="304800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 smtClean="0">
                <a:solidFill>
                  <a:srgbClr val="FF0000"/>
                </a:solidFill>
              </a:rPr>
              <a:t>８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9200" y="1524000"/>
            <a:ext cx="304800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 smtClean="0">
                <a:solidFill>
                  <a:srgbClr val="FF0000"/>
                </a:solidFill>
              </a:rPr>
              <a:t>１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91400" y="1524000"/>
            <a:ext cx="304800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 smtClean="0">
                <a:solidFill>
                  <a:srgbClr val="FF0000"/>
                </a:solidFill>
              </a:rPr>
              <a:t>５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43200" y="3352800"/>
            <a:ext cx="304800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smtClean="0">
                <a:solidFill>
                  <a:srgbClr val="FF0000"/>
                </a:solidFill>
              </a:rPr>
              <a:t>７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29000" y="3505200"/>
            <a:ext cx="304800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 smtClean="0">
                <a:solidFill>
                  <a:srgbClr val="FF0000"/>
                </a:solidFill>
              </a:rPr>
              <a:t>２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15000" y="3581400"/>
            <a:ext cx="304800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 smtClean="0">
                <a:solidFill>
                  <a:srgbClr val="FF0000"/>
                </a:solidFill>
              </a:rPr>
              <a:t>４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95600" y="5334000"/>
            <a:ext cx="304800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 smtClean="0">
                <a:solidFill>
                  <a:srgbClr val="FF0000"/>
                </a:solidFill>
              </a:rPr>
              <a:t>９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9000" y="5181600"/>
            <a:ext cx="304800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smtClean="0">
                <a:solidFill>
                  <a:srgbClr val="FF0000"/>
                </a:solidFill>
              </a:rPr>
              <a:t>３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91200" y="5105400"/>
            <a:ext cx="304800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smtClean="0">
                <a:solidFill>
                  <a:srgbClr val="FF0000"/>
                </a:solidFill>
              </a:rPr>
              <a:t>６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聞いてみましょう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mtClean="0"/>
              <a:t>どの駅で電車を乗りかえますか。</a:t>
            </a:r>
            <a:endParaRPr lang="en-US" altLang="ja-JP" dirty="0" smtClean="0"/>
          </a:p>
          <a:p>
            <a:r>
              <a:rPr lang="ja-JP" altLang="en-US" smtClean="0"/>
              <a:t>しんじゅく駅で電車をおりてから、どこへ行きますか。</a:t>
            </a:r>
            <a:endParaRPr lang="en-US" altLang="ja-JP" dirty="0" smtClean="0"/>
          </a:p>
          <a:p>
            <a:r>
              <a:rPr lang="ja-JP" altLang="en-US" smtClean="0"/>
              <a:t>地下道をまっすぐ行くと、何が見えますか。</a:t>
            </a:r>
            <a:endParaRPr lang="en-US" altLang="ja-JP" dirty="0" smtClean="0"/>
          </a:p>
          <a:p>
            <a:r>
              <a:rPr lang="ja-JP" altLang="en-US" smtClean="0"/>
              <a:t>しんじゅく駅からヒルトンホテルまで、何分ぐらいかかりますか。</a:t>
            </a:r>
            <a:endParaRPr lang="en-US" altLang="ja-JP" dirty="0" smtClean="0"/>
          </a:p>
          <a:p>
            <a:r>
              <a:rPr lang="ja-JP" altLang="en-US" smtClean="0"/>
              <a:t>ブラウンさんは、道が分かったでしょうか。</a:t>
            </a:r>
            <a:endParaRPr lang="en-US" altLang="ja-JP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ダイアローグ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905001"/>
            <a:ext cx="9144000" cy="894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52400"/>
            <a:ext cx="2286000" cy="189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52400"/>
            <a:ext cx="2362200" cy="1802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96" y="2475633"/>
            <a:ext cx="9116104" cy="438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"/>
            <a:ext cx="1677654" cy="134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52400"/>
            <a:ext cx="185779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52400"/>
            <a:ext cx="1600200" cy="134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531549"/>
            <a:ext cx="8077200" cy="532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304800"/>
            <a:ext cx="238658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0"/>
            <a:ext cx="92106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2800"/>
            <a:ext cx="9037463" cy="1815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105400"/>
            <a:ext cx="6096000" cy="51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381000"/>
            <a:ext cx="291465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0"/>
            <a:ext cx="886845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609600"/>
            <a:ext cx="28194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新しい言葉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743200"/>
            <a:ext cx="7597447" cy="227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457200"/>
            <a:ext cx="30099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P226 A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76400"/>
            <a:ext cx="6110287" cy="494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6172200" y="3200400"/>
            <a:ext cx="8382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048000" y="3352800"/>
            <a:ext cx="8382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57400" y="3657600"/>
            <a:ext cx="8382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181600" y="4267200"/>
            <a:ext cx="8382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P227 B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562100"/>
            <a:ext cx="4895313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5410200" y="3276600"/>
            <a:ext cx="5334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3100" smtClean="0"/>
              <a:t>しんじゅく駅から、パークタワー</a:t>
            </a:r>
            <a:r>
              <a:rPr lang="en-US" altLang="ja-JP" sz="3100" dirty="0" smtClean="0"/>
              <a:t> </a:t>
            </a:r>
            <a:r>
              <a:rPr lang="ja-JP" altLang="en-US" sz="3100" smtClean="0"/>
              <a:t>に、</a:t>
            </a:r>
            <a:r>
              <a:rPr lang="en-US" altLang="ja-JP" sz="3100" dirty="0" smtClean="0"/>
              <a:t/>
            </a:r>
            <a:br>
              <a:rPr lang="en-US" altLang="ja-JP" sz="3100" dirty="0" smtClean="0"/>
            </a:br>
            <a:r>
              <a:rPr lang="ja-JP" altLang="en-US" sz="3100" smtClean="0"/>
              <a:t>どうやって行きますか</a:t>
            </a:r>
            <a:r>
              <a:rPr lang="ja-JP" altLang="en-US" smtClean="0"/>
              <a:t>。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752600"/>
            <a:ext cx="4876800" cy="493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1600200" y="1676400"/>
            <a:ext cx="1295400" cy="609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14600" y="3200400"/>
            <a:ext cx="762000" cy="533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日本の文化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日本の道と住所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600200"/>
            <a:ext cx="3886200" cy="493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24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日本の住所／住所の書き方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1524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36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日本の鉄道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1905000"/>
            <a:ext cx="68580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366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日本の鉄道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2286000"/>
            <a:ext cx="3764044" cy="2819400"/>
          </a:xfrm>
          <a:prstGeom prst="rect">
            <a:avLst/>
          </a:prstGeom>
        </p:spPr>
      </p:pic>
      <p:pic>
        <p:nvPicPr>
          <p:cNvPr id="7" name="Picture 6" descr="スクリーンショット（2011-09-24 12.24.21）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2286000"/>
            <a:ext cx="4114800" cy="288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592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日本の鉄道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1676400"/>
            <a:ext cx="4876800" cy="489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910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P217 B. </a:t>
            </a:r>
            <a:r>
              <a:rPr lang="ja-JP" altLang="en-US" dirty="0" smtClean="0"/>
              <a:t>道しるべ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(</a:t>
            </a:r>
            <a:r>
              <a:rPr lang="ja-JP" altLang="en-US" dirty="0" smtClean="0"/>
              <a:t>行き方を教える時につかう言葉</a:t>
            </a:r>
            <a:r>
              <a:rPr lang="en-US" altLang="ja-JP" dirty="0" smtClean="0"/>
              <a:t>)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600200"/>
            <a:ext cx="3886200" cy="5114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答えましょう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sz="2400" dirty="0" smtClean="0">
                <a:latin typeface="+mn-ea"/>
              </a:rPr>
              <a:t>P228-p229</a:t>
            </a:r>
            <a:r>
              <a:rPr lang="ja-JP" altLang="en-US" sz="2400" dirty="0" smtClean="0">
                <a:latin typeface="+mn-ea"/>
              </a:rPr>
              <a:t>を読んで、答えて下さい。</a:t>
            </a:r>
            <a:endParaRPr lang="en-US" altLang="ja-JP" sz="2400" dirty="0" smtClean="0">
              <a:latin typeface="+mn-ea"/>
            </a:endParaRPr>
          </a:p>
          <a:p>
            <a:pPr>
              <a:buNone/>
            </a:pPr>
            <a:endParaRPr lang="en-US" altLang="ja-JP" sz="2400" dirty="0">
              <a:latin typeface="+mn-ea"/>
            </a:endParaRPr>
          </a:p>
          <a:p>
            <a:pPr>
              <a:buNone/>
            </a:pPr>
            <a:r>
              <a:rPr lang="ja-JP" altLang="en-US" sz="2400" dirty="0" smtClean="0">
                <a:latin typeface="+mn-ea"/>
              </a:rPr>
              <a:t>１（　　）日本の道には全部（ぜんぶ）、名前がある</a:t>
            </a:r>
            <a:r>
              <a:rPr lang="en-US" altLang="en-US" sz="2400" dirty="0" smtClean="0">
                <a:latin typeface="+mn-ea"/>
              </a:rPr>
              <a:t>。</a:t>
            </a:r>
          </a:p>
          <a:p>
            <a:pPr>
              <a:lnSpc>
                <a:spcPct val="90000"/>
              </a:lnSpc>
              <a:buNone/>
            </a:pPr>
            <a:endParaRPr lang="ja-JP" altLang="ja-JP" sz="2000" dirty="0" smtClean="0">
              <a:latin typeface="+mn-ea"/>
            </a:endParaRPr>
          </a:p>
          <a:p>
            <a:pPr>
              <a:lnSpc>
                <a:spcPct val="90000"/>
              </a:lnSpc>
              <a:buNone/>
            </a:pPr>
            <a:r>
              <a:rPr lang="ja-JP" altLang="en-US" sz="2400" dirty="0" smtClean="0">
                <a:latin typeface="+mn-ea"/>
              </a:rPr>
              <a:t>２（　　）日本で一番大きい鉄道（てつどう）の会社（かいしゃ）は</a:t>
            </a:r>
            <a:r>
              <a:rPr lang="en-US" altLang="ja-JP" sz="2400" dirty="0" smtClean="0">
                <a:latin typeface="+mn-ea"/>
              </a:rPr>
              <a:t>JR</a:t>
            </a:r>
            <a:r>
              <a:rPr lang="ja-JP" altLang="en-US" sz="2400" dirty="0" smtClean="0">
                <a:latin typeface="+mn-ea"/>
              </a:rPr>
              <a:t>だ。</a:t>
            </a:r>
            <a:endParaRPr lang="en-US" altLang="ja-JP" sz="2400" dirty="0" smtClean="0">
              <a:latin typeface="+mn-ea"/>
            </a:endParaRPr>
          </a:p>
          <a:p>
            <a:pPr>
              <a:lnSpc>
                <a:spcPct val="90000"/>
              </a:lnSpc>
              <a:buNone/>
            </a:pPr>
            <a:endParaRPr lang="ja-JP" altLang="ja-JP" sz="2000" dirty="0" smtClean="0">
              <a:latin typeface="+mn-ea"/>
            </a:endParaRPr>
          </a:p>
          <a:p>
            <a:pPr>
              <a:lnSpc>
                <a:spcPct val="90000"/>
              </a:lnSpc>
              <a:buNone/>
            </a:pPr>
            <a:r>
              <a:rPr lang="ja-JP" altLang="en-US" sz="2400" dirty="0" smtClean="0">
                <a:latin typeface="+mn-ea"/>
              </a:rPr>
              <a:t>３（　　）日本では、電車をおりる時まで、きっぷを持っておかなければならない。</a:t>
            </a:r>
            <a:endParaRPr lang="en-US" altLang="en-US" sz="2400" dirty="0" smtClean="0">
              <a:latin typeface="+mn-ea"/>
            </a:endParaRPr>
          </a:p>
          <a:p>
            <a:pPr>
              <a:lnSpc>
                <a:spcPct val="90000"/>
              </a:lnSpc>
              <a:buNone/>
            </a:pPr>
            <a:endParaRPr lang="ja-JP" altLang="ja-JP" sz="2000" dirty="0" smtClean="0">
              <a:latin typeface="+mn-ea"/>
            </a:endParaRPr>
          </a:p>
          <a:p>
            <a:pPr>
              <a:lnSpc>
                <a:spcPct val="90000"/>
              </a:lnSpc>
              <a:buNone/>
            </a:pPr>
            <a:r>
              <a:rPr lang="ja-JP" altLang="en-US" sz="2400" dirty="0" smtClean="0">
                <a:latin typeface="+mn-ea"/>
              </a:rPr>
              <a:t>４（　　）</a:t>
            </a:r>
            <a:r>
              <a:rPr lang="en-US" altLang="ja-JP" sz="2400" dirty="0" smtClean="0">
                <a:latin typeface="+mn-ea"/>
              </a:rPr>
              <a:t>JR</a:t>
            </a:r>
            <a:r>
              <a:rPr lang="ja-JP" altLang="en-US" sz="2400" dirty="0" smtClean="0">
                <a:latin typeface="+mn-ea"/>
              </a:rPr>
              <a:t>できっぷを買う時、学生や外国人はディスカウントできっぷを安く買える時がある。</a:t>
            </a:r>
            <a:endParaRPr lang="ja-JP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24384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</a:rPr>
              <a:t>×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3048001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</a:rPr>
              <a:t>○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37338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</a:rPr>
              <a:t>○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48768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</a:rPr>
              <a:t>○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476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文法１－</a:t>
            </a:r>
            <a:r>
              <a:rPr lang="en-US" altLang="ja-JP" dirty="0" smtClean="0"/>
              <a:t>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 smtClean="0"/>
              <a:t>Expressing a route using the particle </a:t>
            </a:r>
            <a:r>
              <a:rPr lang="ja-JP" altLang="en-US" smtClean="0"/>
              <a:t>を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90" y="1828800"/>
            <a:ext cx="4086034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901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828800"/>
            <a:ext cx="4343400" cy="3049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Expressing a route, using </a:t>
            </a:r>
            <a:r>
              <a:rPr lang="ja-JP" altLang="en-US" smtClean="0"/>
              <a:t>を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5410200"/>
            <a:ext cx="41148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smtClean="0"/>
              <a:t>おうだんほどう</a:t>
            </a:r>
            <a:r>
              <a:rPr lang="ja-JP" altLang="en-US" sz="2800" u="sng" smtClean="0">
                <a:solidFill>
                  <a:srgbClr val="FF0000"/>
                </a:solidFill>
              </a:rPr>
              <a:t>を</a:t>
            </a:r>
            <a:r>
              <a:rPr lang="ja-JP" altLang="en-US" sz="2800" smtClean="0"/>
              <a:t>　わたる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648200" y="5410200"/>
            <a:ext cx="41148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smtClean="0"/>
              <a:t>かど</a:t>
            </a:r>
            <a:r>
              <a:rPr lang="ja-JP" altLang="en-US" sz="2800" u="sng" smtClean="0">
                <a:solidFill>
                  <a:srgbClr val="FF0000"/>
                </a:solidFill>
              </a:rPr>
              <a:t>を</a:t>
            </a:r>
            <a:r>
              <a:rPr lang="ja-JP" altLang="en-US" sz="2800" smtClean="0"/>
              <a:t>　まがる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Expressing a route, using </a:t>
            </a:r>
            <a:r>
              <a:rPr lang="ja-JP" altLang="en-US" smtClean="0"/>
              <a:t>を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609600" indent="-609600">
              <a:lnSpc>
                <a:spcPct val="90000"/>
              </a:lnSpc>
            </a:pPr>
            <a:r>
              <a:rPr lang="en-US" altLang="ja-JP" sz="2600" dirty="0" smtClean="0"/>
              <a:t>The particle </a:t>
            </a:r>
            <a:r>
              <a:rPr lang="ja-JP" altLang="en-US" sz="2600" smtClean="0"/>
              <a:t>を </a:t>
            </a:r>
            <a:r>
              <a:rPr lang="en-US" altLang="ja-JP" sz="2600" dirty="0" smtClean="0"/>
              <a:t>indicates </a:t>
            </a:r>
            <a:r>
              <a:rPr lang="en-US" altLang="ja-JP" sz="2600" dirty="0" smtClean="0">
                <a:solidFill>
                  <a:srgbClr val="FF0000"/>
                </a:solidFill>
              </a:rPr>
              <a:t>a location when movement occurs</a:t>
            </a:r>
            <a:r>
              <a:rPr lang="en-US" altLang="ja-JP" sz="2600" dirty="0" smtClean="0"/>
              <a:t>. It takes a </a:t>
            </a:r>
            <a:r>
              <a:rPr lang="en-US" altLang="ja-JP" sz="2600" dirty="0" smtClean="0">
                <a:solidFill>
                  <a:srgbClr val="FF0000"/>
                </a:solidFill>
              </a:rPr>
              <a:t>verb of motion </a:t>
            </a:r>
            <a:r>
              <a:rPr lang="en-US" altLang="ja-JP" sz="2600" dirty="0" smtClean="0"/>
              <a:t>such as</a:t>
            </a:r>
            <a:r>
              <a:rPr lang="ja-JP" altLang="en-US" sz="2600" smtClean="0"/>
              <a:t>　行く、来る、帰る、歩く、通</a:t>
            </a:r>
            <a:r>
              <a:rPr lang="en-US" altLang="ja-JP" sz="2600" dirty="0" smtClean="0"/>
              <a:t>(</a:t>
            </a:r>
            <a:r>
              <a:rPr lang="ja-JP" altLang="en-US" sz="2600" smtClean="0"/>
              <a:t>とお</a:t>
            </a:r>
            <a:r>
              <a:rPr lang="en-US" altLang="ja-JP" sz="2600" dirty="0" smtClean="0"/>
              <a:t>)</a:t>
            </a:r>
            <a:r>
              <a:rPr lang="ja-JP" altLang="en-US" sz="2600" smtClean="0"/>
              <a:t>る、走る、渡</a:t>
            </a:r>
            <a:r>
              <a:rPr lang="en-US" altLang="ja-JP" sz="2600" dirty="0" smtClean="0"/>
              <a:t>(</a:t>
            </a:r>
            <a:r>
              <a:rPr lang="ja-JP" altLang="en-US" sz="2600" smtClean="0"/>
              <a:t>わた</a:t>
            </a:r>
            <a:r>
              <a:rPr lang="en-US" altLang="ja-JP" sz="2600" dirty="0" smtClean="0"/>
              <a:t>)</a:t>
            </a:r>
            <a:r>
              <a:rPr lang="ja-JP" altLang="en-US" sz="2600" smtClean="0"/>
              <a:t>る、曲</a:t>
            </a:r>
            <a:r>
              <a:rPr lang="en-US" altLang="ja-JP" sz="2600" dirty="0" smtClean="0"/>
              <a:t>(</a:t>
            </a:r>
            <a:r>
              <a:rPr lang="ja-JP" altLang="en-US" sz="2600" smtClean="0"/>
              <a:t>ま</a:t>
            </a:r>
            <a:r>
              <a:rPr lang="en-US" altLang="ja-JP" sz="2600" dirty="0" smtClean="0"/>
              <a:t>)</a:t>
            </a:r>
            <a:r>
              <a:rPr lang="ja-JP" altLang="en-US" sz="2600" smtClean="0"/>
              <a:t>がる、</a:t>
            </a:r>
            <a:r>
              <a:rPr lang="en-US" altLang="ja-JP" sz="2600" dirty="0" smtClean="0"/>
              <a:t>and </a:t>
            </a:r>
            <a:r>
              <a:rPr lang="ja-JP" altLang="en-US" sz="2600" smtClean="0"/>
              <a:t>およぐ。</a:t>
            </a:r>
          </a:p>
          <a:p>
            <a:pPr marL="609600" indent="-609600">
              <a:lnSpc>
                <a:spcPct val="90000"/>
              </a:lnSpc>
            </a:pPr>
            <a:r>
              <a:rPr lang="ja-JP" altLang="en-US" sz="2600" smtClean="0"/>
              <a:t>“</a:t>
            </a:r>
            <a:r>
              <a:rPr lang="en-US" altLang="ja-JP" sz="2600" dirty="0" smtClean="0"/>
              <a:t>It indicates a space</a:t>
            </a:r>
            <a:r>
              <a:rPr lang="ja-JP" altLang="en-US" sz="2600" smtClean="0"/>
              <a:t> </a:t>
            </a:r>
            <a:r>
              <a:rPr lang="en-US" altLang="ja-JP" sz="2600" dirty="0" smtClean="0"/>
              <a:t>in/on/across/through/along which </a:t>
            </a:r>
            <a:r>
              <a:rPr lang="en-US" altLang="ja-JP" sz="2600" dirty="0" err="1" smtClean="0"/>
              <a:t>s.o</a:t>
            </a:r>
            <a:r>
              <a:rPr lang="en-US" altLang="ja-JP" sz="2600" dirty="0" smtClean="0"/>
              <a:t>. or </a:t>
            </a:r>
            <a:r>
              <a:rPr lang="en-US" altLang="ja-JP" sz="2600" dirty="0" err="1" smtClean="0"/>
              <a:t>s.t</a:t>
            </a:r>
            <a:r>
              <a:rPr lang="en-US" altLang="ja-JP" sz="2600" dirty="0" smtClean="0"/>
              <a:t>. moves”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ja-JP" dirty="0" smtClean="0"/>
              <a:t>I run in the park everyday.</a:t>
            </a:r>
          </a:p>
          <a:p>
            <a:pPr marL="609600" indent="-609600">
              <a:lnSpc>
                <a:spcPct val="90000"/>
              </a:lnSpc>
            </a:pPr>
            <a:r>
              <a:rPr lang="ja-JP" altLang="en-US" smtClean="0"/>
              <a:t>毎日公園（こうえん）</a:t>
            </a:r>
            <a:r>
              <a:rPr lang="ja-JP" altLang="en-US" u="sng" smtClean="0">
                <a:solidFill>
                  <a:srgbClr val="FF0609"/>
                </a:solidFill>
              </a:rPr>
              <a:t>を</a:t>
            </a:r>
            <a:r>
              <a:rPr lang="ja-JP" altLang="en-US" u="sng" smtClean="0"/>
              <a:t>走っています</a:t>
            </a:r>
            <a:r>
              <a:rPr lang="ja-JP" altLang="en-US" smtClean="0"/>
              <a:t>。</a:t>
            </a:r>
            <a:endParaRPr lang="en-US" altLang="ja-JP" dirty="0" smtClean="0"/>
          </a:p>
          <a:p>
            <a:pPr marL="609600" indent="-609600">
              <a:lnSpc>
                <a:spcPct val="90000"/>
              </a:lnSpc>
            </a:pPr>
            <a:r>
              <a:rPr lang="en-US" altLang="ja-JP" dirty="0" smtClean="0"/>
              <a:t>I go through the park going to school.</a:t>
            </a:r>
            <a:endParaRPr lang="ja-JP" altLang="en-US" smtClean="0"/>
          </a:p>
          <a:p>
            <a:pPr marL="609600" indent="-609600">
              <a:lnSpc>
                <a:spcPct val="90000"/>
              </a:lnSpc>
            </a:pPr>
            <a:r>
              <a:rPr lang="ja-JP" altLang="en-US" smtClean="0"/>
              <a:t>公園（こうえん）</a:t>
            </a:r>
            <a:r>
              <a:rPr lang="ja-JP" altLang="en-US" u="sng" smtClean="0">
                <a:solidFill>
                  <a:srgbClr val="FF0609"/>
                </a:solidFill>
              </a:rPr>
              <a:t>を</a:t>
            </a:r>
            <a:r>
              <a:rPr lang="ja-JP" altLang="en-US" u="sng" smtClean="0"/>
              <a:t>通（とお）って</a:t>
            </a:r>
            <a:r>
              <a:rPr lang="ja-JP" altLang="en-US" smtClean="0"/>
              <a:t>学校に行きます。</a:t>
            </a:r>
            <a:endParaRPr lang="en-US" altLang="ja-JP" dirty="0" smtClean="0"/>
          </a:p>
          <a:p>
            <a:pPr marL="609600" indent="-609600">
              <a:lnSpc>
                <a:spcPct val="90000"/>
              </a:lnSpc>
            </a:pPr>
            <a:r>
              <a:rPr lang="en-US" altLang="ja-JP" dirty="0" smtClean="0"/>
              <a:t>Makino-</a:t>
            </a:r>
            <a:r>
              <a:rPr lang="en-US" altLang="ja-JP" dirty="0" err="1" smtClean="0"/>
              <a:t>sensee</a:t>
            </a:r>
            <a:r>
              <a:rPr lang="en-US" altLang="ja-JP" dirty="0" smtClean="0"/>
              <a:t> swims in lane 3.</a:t>
            </a:r>
            <a:endParaRPr lang="ja-JP" altLang="en-US" smtClean="0"/>
          </a:p>
          <a:p>
            <a:pPr marL="609600" indent="-609600">
              <a:lnSpc>
                <a:spcPct val="90000"/>
              </a:lnSpc>
            </a:pPr>
            <a:r>
              <a:rPr lang="ja-JP" altLang="en-US" smtClean="0"/>
              <a:t>まきの先生はいつも第</a:t>
            </a:r>
            <a:r>
              <a:rPr lang="en-US" altLang="ja-JP" dirty="0" smtClean="0"/>
              <a:t>(</a:t>
            </a:r>
            <a:r>
              <a:rPr lang="ja-JP" altLang="en-US" smtClean="0"/>
              <a:t>だい</a:t>
            </a:r>
            <a:r>
              <a:rPr lang="en-US" altLang="ja-JP" dirty="0" smtClean="0"/>
              <a:t>)</a:t>
            </a:r>
            <a:r>
              <a:rPr lang="ja-JP" altLang="en-US" smtClean="0"/>
              <a:t>３コース</a:t>
            </a:r>
            <a:r>
              <a:rPr lang="ja-JP" altLang="en-US" u="sng" smtClean="0">
                <a:solidFill>
                  <a:srgbClr val="FF0609"/>
                </a:solidFill>
              </a:rPr>
              <a:t>を</a:t>
            </a:r>
            <a:r>
              <a:rPr lang="ja-JP" altLang="en-US" u="sng" smtClean="0"/>
              <a:t>およぎます</a:t>
            </a:r>
            <a:r>
              <a:rPr lang="ja-JP" altLang="en-US" smtClean="0"/>
              <a:t>。</a:t>
            </a:r>
          </a:p>
          <a:p>
            <a:endParaRPr lang="en-US" dirty="0" smtClean="0"/>
          </a:p>
          <a:p>
            <a:pPr marL="609600" indent="-609600">
              <a:lnSpc>
                <a:spcPct val="90000"/>
              </a:lnSpc>
              <a:buFont typeface="Wingdings" pitchFamily="-80" charset="2"/>
              <a:buNone/>
            </a:pPr>
            <a:endParaRPr lang="en-US" altLang="ja-JP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3962400"/>
            <a:ext cx="80772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" y="4953000"/>
            <a:ext cx="80772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14400" y="6019800"/>
            <a:ext cx="80772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文法１－</a:t>
            </a:r>
            <a:r>
              <a:rPr lang="en-US" altLang="ja-JP" dirty="0" smtClean="0"/>
              <a:t>b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 smtClean="0"/>
              <a:t>Expressing a point of departure using the particle </a:t>
            </a:r>
            <a:r>
              <a:rPr lang="ja-JP" altLang="en-US" smtClean="0"/>
              <a:t>を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Expressing a point of departure</a:t>
            </a:r>
            <a:r>
              <a:rPr lang="ja-JP" altLang="en-US" smtClean="0"/>
              <a:t> </a:t>
            </a:r>
            <a:r>
              <a:rPr lang="en-US" altLang="ja-JP" dirty="0" smtClean="0"/>
              <a:t>using </a:t>
            </a:r>
            <a:r>
              <a:rPr lang="ja-JP" altLang="en-US" smtClean="0"/>
              <a:t>を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52600"/>
            <a:ext cx="4613006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752600"/>
            <a:ext cx="414597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04800" y="5410200"/>
            <a:ext cx="41148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smtClean="0"/>
              <a:t>バス</a:t>
            </a:r>
            <a:r>
              <a:rPr lang="ja-JP" altLang="en-US" sz="2800" u="sng" smtClean="0">
                <a:solidFill>
                  <a:srgbClr val="FF0000"/>
                </a:solidFill>
              </a:rPr>
              <a:t>を</a:t>
            </a:r>
            <a:r>
              <a:rPr lang="ja-JP" altLang="en-US" sz="2800" smtClean="0"/>
              <a:t>　おりる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648200" y="5410200"/>
            <a:ext cx="41148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smtClean="0"/>
              <a:t>高校</a:t>
            </a:r>
            <a:r>
              <a:rPr lang="ja-JP" altLang="en-US" sz="2800" u="sng" smtClean="0">
                <a:solidFill>
                  <a:srgbClr val="FF0000"/>
                </a:solidFill>
              </a:rPr>
              <a:t>を</a:t>
            </a:r>
            <a:r>
              <a:rPr lang="ja-JP" altLang="en-US" sz="2800" smtClean="0"/>
              <a:t>　卒業する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Expressing a point of departure</a:t>
            </a:r>
            <a:r>
              <a:rPr lang="ja-JP" altLang="en-US" smtClean="0"/>
              <a:t> </a:t>
            </a:r>
            <a:r>
              <a:rPr lang="en-US" altLang="ja-JP" dirty="0" smtClean="0"/>
              <a:t>using </a:t>
            </a:r>
            <a:r>
              <a:rPr lang="ja-JP" altLang="en-US" smtClean="0"/>
              <a:t>を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600" dirty="0" smtClean="0"/>
              <a:t>The particle </a:t>
            </a:r>
            <a:r>
              <a:rPr lang="ja-JP" altLang="en-US" sz="2600" smtClean="0"/>
              <a:t>を </a:t>
            </a:r>
            <a:r>
              <a:rPr lang="en-US" altLang="ja-JP" sz="2600" dirty="0" smtClean="0"/>
              <a:t>here indicates a place or vehicle from which one </a:t>
            </a:r>
            <a:r>
              <a:rPr lang="en-US" altLang="ja-JP" sz="2600" dirty="0" smtClean="0">
                <a:solidFill>
                  <a:srgbClr val="FF0000"/>
                </a:solidFill>
              </a:rPr>
              <a:t>gets off or leaves</a:t>
            </a:r>
            <a:r>
              <a:rPr lang="en-US" altLang="ja-JP" sz="2600" dirty="0" smtClean="0"/>
              <a:t>.</a:t>
            </a:r>
          </a:p>
          <a:p>
            <a:r>
              <a:rPr lang="ja-JP" altLang="en-US" sz="2600" smtClean="0"/>
              <a:t>部屋（へや）</a:t>
            </a:r>
            <a:r>
              <a:rPr lang="ja-JP" altLang="en-US" sz="2600" u="sng" smtClean="0">
                <a:solidFill>
                  <a:srgbClr val="FF0000"/>
                </a:solidFill>
              </a:rPr>
              <a:t>に</a:t>
            </a:r>
            <a:r>
              <a:rPr lang="ja-JP" altLang="en-US" sz="2600" smtClean="0"/>
              <a:t>入る、バス</a:t>
            </a:r>
            <a:r>
              <a:rPr lang="ja-JP" altLang="en-US" sz="2600" u="sng" smtClean="0">
                <a:solidFill>
                  <a:srgbClr val="FF0000"/>
                </a:solidFill>
              </a:rPr>
              <a:t>に</a:t>
            </a:r>
            <a:r>
              <a:rPr lang="ja-JP" altLang="en-US" sz="2600" smtClean="0"/>
              <a:t>乗る、大学</a:t>
            </a:r>
            <a:r>
              <a:rPr lang="ja-JP" altLang="en-US" sz="2600" u="sng" smtClean="0">
                <a:solidFill>
                  <a:srgbClr val="FF0000"/>
                </a:solidFill>
              </a:rPr>
              <a:t>に</a:t>
            </a:r>
            <a:r>
              <a:rPr lang="ja-JP" altLang="en-US" sz="2600" smtClean="0"/>
              <a:t>入学する</a:t>
            </a:r>
            <a:endParaRPr lang="en-US" altLang="ja-JP" sz="2600" dirty="0" smtClean="0"/>
          </a:p>
          <a:p>
            <a:endParaRPr lang="en-US" altLang="ja-JP" sz="2600" dirty="0" smtClean="0"/>
          </a:p>
          <a:p>
            <a:r>
              <a:rPr lang="en-US" altLang="ja-JP" dirty="0" smtClean="0"/>
              <a:t>When you leave the station, you immediately turn right.</a:t>
            </a:r>
          </a:p>
          <a:p>
            <a:r>
              <a:rPr lang="ja-JP" altLang="en-US" smtClean="0"/>
              <a:t>駅</a:t>
            </a:r>
            <a:r>
              <a:rPr lang="en-US" altLang="ja-JP" dirty="0" smtClean="0"/>
              <a:t>(</a:t>
            </a:r>
            <a:r>
              <a:rPr lang="ja-JP" altLang="en-US" smtClean="0"/>
              <a:t>えき</a:t>
            </a:r>
            <a:r>
              <a:rPr lang="en-US" altLang="ja-JP" dirty="0" smtClean="0"/>
              <a:t>)</a:t>
            </a:r>
            <a:r>
              <a:rPr lang="ja-JP" altLang="en-US" u="sng" smtClean="0">
                <a:solidFill>
                  <a:srgbClr val="FF0609"/>
                </a:solidFill>
              </a:rPr>
              <a:t>を</a:t>
            </a:r>
            <a:r>
              <a:rPr lang="ja-JP" altLang="en-US" u="sng" smtClean="0"/>
              <a:t>出たら</a:t>
            </a:r>
            <a:r>
              <a:rPr lang="ja-JP" altLang="en-US" smtClean="0"/>
              <a:t>、すぐに右</a:t>
            </a:r>
            <a:r>
              <a:rPr lang="en-US" altLang="ja-JP" dirty="0" smtClean="0"/>
              <a:t>(</a:t>
            </a:r>
            <a:r>
              <a:rPr lang="ja-JP" altLang="en-US" smtClean="0"/>
              <a:t>みぎ</a:t>
            </a:r>
            <a:r>
              <a:rPr lang="en-US" altLang="ja-JP" dirty="0" smtClean="0"/>
              <a:t>)</a:t>
            </a:r>
            <a:r>
              <a:rPr lang="ja-JP" altLang="en-US" smtClean="0"/>
              <a:t>にまがります。</a:t>
            </a:r>
          </a:p>
          <a:p>
            <a:r>
              <a:rPr lang="en-US" altLang="ja-JP" dirty="0" smtClean="0"/>
              <a:t>Let’s get off the train at the next station.</a:t>
            </a:r>
          </a:p>
          <a:p>
            <a:r>
              <a:rPr lang="ja-JP" altLang="en-US" smtClean="0"/>
              <a:t>つぎの駅（えき）で電車</a:t>
            </a:r>
            <a:r>
              <a:rPr lang="ja-JP" altLang="en-US" u="sng" smtClean="0">
                <a:solidFill>
                  <a:srgbClr val="FF0609"/>
                </a:solidFill>
              </a:rPr>
              <a:t>を</a:t>
            </a:r>
            <a:r>
              <a:rPr lang="ja-JP" altLang="en-US" u="sng" smtClean="0"/>
              <a:t>降</a:t>
            </a:r>
            <a:r>
              <a:rPr lang="en-US" altLang="ja-JP" u="sng" dirty="0" smtClean="0"/>
              <a:t>(</a:t>
            </a:r>
            <a:r>
              <a:rPr lang="ja-JP" altLang="en-US" u="sng" smtClean="0"/>
              <a:t>お</a:t>
            </a:r>
            <a:r>
              <a:rPr lang="en-US" altLang="ja-JP" u="sng" dirty="0" smtClean="0"/>
              <a:t>)</a:t>
            </a:r>
            <a:r>
              <a:rPr lang="ja-JP" altLang="en-US" u="sng" smtClean="0"/>
              <a:t>りましょう</a:t>
            </a:r>
            <a:r>
              <a:rPr lang="ja-JP" altLang="en-US" smtClean="0"/>
              <a:t>。</a:t>
            </a:r>
            <a:endParaRPr lang="en-US" altLang="ja-JP" dirty="0" smtClean="0"/>
          </a:p>
          <a:p>
            <a:r>
              <a:rPr lang="en-US" altLang="ja-JP" dirty="0" smtClean="0"/>
              <a:t>I graduated from college last year.</a:t>
            </a:r>
          </a:p>
          <a:p>
            <a:r>
              <a:rPr lang="ja-JP" altLang="en-US" smtClean="0"/>
              <a:t>去年、大学</a:t>
            </a:r>
            <a:r>
              <a:rPr lang="ja-JP" altLang="en-US" u="sng" smtClean="0">
                <a:solidFill>
                  <a:srgbClr val="FF0000"/>
                </a:solidFill>
              </a:rPr>
              <a:t>を</a:t>
            </a:r>
            <a:r>
              <a:rPr lang="ja-JP" altLang="en-US" u="sng" smtClean="0"/>
              <a:t>卒業しました</a:t>
            </a:r>
            <a:r>
              <a:rPr lang="ja-JP" altLang="en-US" smtClean="0"/>
              <a:t>。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600" y="3810000"/>
            <a:ext cx="80772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600" y="4724400"/>
            <a:ext cx="80772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9600" y="5715000"/>
            <a:ext cx="80772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文法１－</a:t>
            </a:r>
            <a:r>
              <a:rPr lang="en-US" altLang="ja-JP" dirty="0" smtClean="0"/>
              <a:t>C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 smtClean="0"/>
              <a:t>Expressing scope or limit using the particle </a:t>
            </a:r>
            <a:r>
              <a:rPr lang="ja-JP" altLang="en-US" smtClean="0"/>
              <a:t>で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Expressing scope or limit using </a:t>
            </a:r>
            <a:r>
              <a:rPr lang="ja-JP" altLang="en-US" smtClean="0"/>
              <a:t>で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05000"/>
            <a:ext cx="3929090" cy="2857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28" y="1833562"/>
            <a:ext cx="40386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52400" y="5410200"/>
            <a:ext cx="4419600" cy="10402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343A1B"/>
              </a:buClr>
              <a:buSzPct val="90000"/>
            </a:pPr>
            <a:r>
              <a:rPr lang="en-US" altLang="ja-JP" sz="2800" dirty="0" smtClean="0">
                <a:latin typeface="Arial" charset="0"/>
                <a:ea typeface="ＭＳ Ｐゴシック" pitchFamily="-80" charset="-128"/>
              </a:rPr>
              <a:t>X</a:t>
            </a:r>
            <a:r>
              <a:rPr lang="ja-JP" altLang="en-US" sz="2800" smtClean="0">
                <a:latin typeface="Arial" charset="0"/>
                <a:ea typeface="ＭＳ Ｐゴシック" pitchFamily="-80" charset="-128"/>
              </a:rPr>
              <a:t>：このりんごはいくらですか。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343A1B"/>
              </a:buClr>
              <a:buSzPct val="90000"/>
            </a:pPr>
            <a:r>
              <a:rPr lang="en-US" altLang="ja-JP" sz="2800" dirty="0" smtClean="0">
                <a:latin typeface="Arial" charset="0"/>
                <a:ea typeface="ＭＳ Ｐゴシック" pitchFamily="-80" charset="-128"/>
              </a:rPr>
              <a:t>Y</a:t>
            </a:r>
            <a:r>
              <a:rPr lang="ja-JP" altLang="en-US" sz="2800" smtClean="0">
                <a:latin typeface="Arial" charset="0"/>
                <a:ea typeface="ＭＳ Ｐゴシック" pitchFamily="-80" charset="-128"/>
              </a:rPr>
              <a:t>：三つ</a:t>
            </a:r>
            <a:r>
              <a:rPr lang="ja-JP" altLang="en-US" sz="2800" u="sng" smtClean="0">
                <a:solidFill>
                  <a:srgbClr val="FF0609"/>
                </a:solidFill>
                <a:latin typeface="Arial" charset="0"/>
                <a:ea typeface="ＭＳ Ｐゴシック" pitchFamily="-80" charset="-128"/>
              </a:rPr>
              <a:t>で</a:t>
            </a:r>
            <a:r>
              <a:rPr lang="ja-JP" altLang="en-US" sz="2800" smtClean="0">
                <a:latin typeface="Arial" charset="0"/>
                <a:ea typeface="ＭＳ Ｐゴシック" pitchFamily="-80" charset="-128"/>
              </a:rPr>
              <a:t>二百円です。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648200" y="5410200"/>
            <a:ext cx="411480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343A1B"/>
              </a:buClr>
              <a:buSzPct val="90000"/>
            </a:pPr>
            <a:r>
              <a:rPr lang="ja-JP" altLang="en-US" sz="2800" smtClean="0">
                <a:latin typeface="Arial" charset="0"/>
                <a:ea typeface="ＭＳ Ｐゴシック" pitchFamily="-80" charset="-128"/>
              </a:rPr>
              <a:t>飛行機</a:t>
            </a:r>
            <a:r>
              <a:rPr lang="en-US" altLang="ja-JP" sz="2800" dirty="0" smtClean="0">
                <a:latin typeface="Arial" charset="0"/>
                <a:ea typeface="ＭＳ Ｐゴシック" pitchFamily="-80" charset="-128"/>
              </a:rPr>
              <a:t>(</a:t>
            </a:r>
            <a:r>
              <a:rPr lang="ja-JP" altLang="en-US" sz="2800" smtClean="0">
                <a:latin typeface="Arial" charset="0"/>
                <a:ea typeface="ＭＳ Ｐゴシック" pitchFamily="-80" charset="-128"/>
              </a:rPr>
              <a:t>ひこうき</a:t>
            </a:r>
            <a:r>
              <a:rPr lang="en-US" altLang="ja-JP" sz="2800" dirty="0" smtClean="0">
                <a:latin typeface="Arial" charset="0"/>
                <a:ea typeface="ＭＳ Ｐゴシック" pitchFamily="-80" charset="-128"/>
              </a:rPr>
              <a:t>)</a:t>
            </a:r>
            <a:r>
              <a:rPr lang="ja-JP" altLang="en-US" sz="2800" smtClean="0">
                <a:latin typeface="Arial" charset="0"/>
                <a:ea typeface="ＭＳ Ｐゴシック" pitchFamily="-80" charset="-128"/>
              </a:rPr>
              <a:t>は１時間ぐらい</a:t>
            </a:r>
            <a:r>
              <a:rPr lang="ja-JP" altLang="en-US" sz="2800" u="sng" smtClean="0">
                <a:solidFill>
                  <a:srgbClr val="FF0609"/>
                </a:solidFill>
                <a:latin typeface="Arial" charset="0"/>
                <a:ea typeface="ＭＳ Ｐゴシック" pitchFamily="-80" charset="-128"/>
              </a:rPr>
              <a:t>で</a:t>
            </a:r>
            <a:r>
              <a:rPr lang="ja-JP" altLang="en-US" sz="2800" smtClean="0">
                <a:latin typeface="Arial" charset="0"/>
                <a:ea typeface="ＭＳ Ｐゴシック" pitchFamily="-80" charset="-128"/>
              </a:rPr>
              <a:t>着きます。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Expressing scope or limit using </a:t>
            </a:r>
            <a:r>
              <a:rPr lang="ja-JP" altLang="en-US" smtClean="0"/>
              <a:t>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sz="2800" dirty="0" smtClean="0"/>
              <a:t>When the particle </a:t>
            </a:r>
            <a:r>
              <a:rPr lang="ja-JP" altLang="en-US" sz="2800" smtClean="0"/>
              <a:t>で </a:t>
            </a:r>
            <a:r>
              <a:rPr lang="en-US" altLang="ja-JP" sz="2800" dirty="0" smtClean="0"/>
              <a:t>is preceded by an expression for </a:t>
            </a:r>
            <a:r>
              <a:rPr lang="en-US" altLang="ja-JP" sz="2800" dirty="0" smtClean="0">
                <a:solidFill>
                  <a:srgbClr val="FF0000"/>
                </a:solidFill>
              </a:rPr>
              <a:t>quantity, time or amount</a:t>
            </a:r>
            <a:r>
              <a:rPr lang="en-US" altLang="ja-JP" sz="2800" dirty="0" smtClean="0"/>
              <a:t>, it indicates </a:t>
            </a:r>
            <a:r>
              <a:rPr lang="en-US" altLang="ja-JP" sz="2800" dirty="0" smtClean="0">
                <a:solidFill>
                  <a:srgbClr val="FF0000"/>
                </a:solidFill>
              </a:rPr>
              <a:t>an extent or limit</a:t>
            </a:r>
            <a:r>
              <a:rPr lang="en-US" altLang="ja-JP" sz="2800" dirty="0" smtClean="0"/>
              <a:t>.</a:t>
            </a:r>
          </a:p>
          <a:p>
            <a:r>
              <a:rPr lang="en-US" altLang="ja-JP" sz="3500" dirty="0" smtClean="0"/>
              <a:t>Winter break starts in another week!</a:t>
            </a:r>
          </a:p>
          <a:p>
            <a:r>
              <a:rPr lang="ja-JP" altLang="en-US" sz="3500" smtClean="0"/>
              <a:t>あと</a:t>
            </a:r>
            <a:r>
              <a:rPr lang="ja-JP" altLang="en-US" sz="3500" u="sng" smtClean="0"/>
              <a:t>一週間</a:t>
            </a:r>
            <a:r>
              <a:rPr lang="ja-JP" altLang="en-US" sz="3500" u="sng" smtClean="0">
                <a:solidFill>
                  <a:srgbClr val="FF0609"/>
                </a:solidFill>
              </a:rPr>
              <a:t>で</a:t>
            </a:r>
            <a:r>
              <a:rPr lang="ja-JP" altLang="en-US" sz="3500" smtClean="0"/>
              <a:t>冬休みです。</a:t>
            </a:r>
            <a:endParaRPr lang="en-US" altLang="ja-JP" sz="3500" dirty="0" smtClean="0"/>
          </a:p>
          <a:p>
            <a:r>
              <a:rPr lang="en-US" altLang="ja-JP" sz="3500" dirty="0" smtClean="0"/>
              <a:t>The final exam will end tomorrow.</a:t>
            </a:r>
            <a:endParaRPr lang="ja-JP" altLang="en-US" sz="3500" smtClean="0"/>
          </a:p>
          <a:p>
            <a:r>
              <a:rPr lang="ja-JP" altLang="en-US" sz="3500" smtClean="0"/>
              <a:t>期末（きまつ）試験は</a:t>
            </a:r>
            <a:r>
              <a:rPr lang="ja-JP" altLang="en-US" sz="3500" u="sng" smtClean="0"/>
              <a:t>明日</a:t>
            </a:r>
            <a:r>
              <a:rPr lang="ja-JP" altLang="en-US" sz="3500" u="sng" smtClean="0">
                <a:solidFill>
                  <a:srgbClr val="FF0609"/>
                </a:solidFill>
              </a:rPr>
              <a:t>で</a:t>
            </a:r>
            <a:r>
              <a:rPr lang="ja-JP" altLang="en-US" sz="3500" smtClean="0"/>
              <a:t>終わります。</a:t>
            </a:r>
            <a:endParaRPr lang="en-US" altLang="ja-JP" sz="3500" dirty="0" smtClean="0"/>
          </a:p>
          <a:p>
            <a:r>
              <a:rPr lang="en-US" altLang="ja-JP" sz="3500" dirty="0" smtClean="0"/>
              <a:t>Two oranges and three apples. Your total is 800 yen.</a:t>
            </a:r>
            <a:endParaRPr lang="ja-JP" altLang="en-US" sz="3500" smtClean="0"/>
          </a:p>
          <a:p>
            <a:r>
              <a:rPr lang="ja-JP" altLang="en-US" sz="3500" smtClean="0"/>
              <a:t>オレンジを二つとりんごを三つですね。</a:t>
            </a:r>
            <a:r>
              <a:rPr lang="ja-JP" altLang="en-US" sz="3500" u="sng" smtClean="0"/>
              <a:t>全部</a:t>
            </a:r>
            <a:r>
              <a:rPr lang="en-US" altLang="ja-JP" sz="3500" u="sng" dirty="0" smtClean="0"/>
              <a:t>(</a:t>
            </a:r>
            <a:r>
              <a:rPr lang="ja-JP" altLang="en-US" sz="3500" u="sng" smtClean="0"/>
              <a:t>ぜんぶ</a:t>
            </a:r>
            <a:r>
              <a:rPr lang="en-US" altLang="ja-JP" sz="3500" u="sng" dirty="0" smtClean="0"/>
              <a:t>)</a:t>
            </a:r>
            <a:r>
              <a:rPr lang="ja-JP" altLang="en-US" sz="3500" u="sng" smtClean="0">
                <a:solidFill>
                  <a:srgbClr val="FF0609"/>
                </a:solidFill>
              </a:rPr>
              <a:t>で</a:t>
            </a:r>
            <a:r>
              <a:rPr lang="ja-JP" altLang="en-US" sz="3500" smtClean="0"/>
              <a:t>八百円です。</a:t>
            </a:r>
          </a:p>
          <a:p>
            <a:r>
              <a:rPr lang="en-US" sz="3500" dirty="0" smtClean="0"/>
              <a:t>This shirt was on sale, so I bought it for 500 yen.</a:t>
            </a:r>
          </a:p>
          <a:p>
            <a:r>
              <a:rPr lang="ja-JP" altLang="en-US" sz="3500" smtClean="0"/>
              <a:t>このシャツはセールだったから、</a:t>
            </a:r>
            <a:r>
              <a:rPr lang="en-US" altLang="ja-JP" sz="3500" dirty="0" smtClean="0"/>
              <a:t>500</a:t>
            </a:r>
            <a:r>
              <a:rPr lang="ja-JP" altLang="en-US" sz="3500" smtClean="0"/>
              <a:t>円</a:t>
            </a:r>
            <a:r>
              <a:rPr lang="ja-JP" altLang="en-US" sz="3500" u="sng" smtClean="0">
                <a:solidFill>
                  <a:srgbClr val="FF0000"/>
                </a:solidFill>
              </a:rPr>
              <a:t>で</a:t>
            </a:r>
            <a:r>
              <a:rPr lang="ja-JP" altLang="en-US" sz="3500" smtClean="0"/>
              <a:t>買った。</a:t>
            </a:r>
            <a:endParaRPr lang="en-US" sz="35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609600" y="2895600"/>
            <a:ext cx="85344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" y="3810000"/>
            <a:ext cx="85344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9600" y="4800600"/>
            <a:ext cx="853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9600" y="6248400"/>
            <a:ext cx="85344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00200"/>
            <a:ext cx="21336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600200"/>
            <a:ext cx="213360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6002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4191000"/>
            <a:ext cx="2057400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4191000"/>
            <a:ext cx="205740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86400" y="4191000"/>
            <a:ext cx="20574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762000" y="3276600"/>
            <a:ext cx="2019300" cy="7016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000"/>
              <a:t>駐車場</a:t>
            </a:r>
          </a:p>
          <a:p>
            <a:pPr algn="ctr"/>
            <a:r>
              <a:rPr lang="ja-JP" altLang="en-US" sz="2000"/>
              <a:t>（ちゅうしゃじょう）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3546475" y="3276600"/>
            <a:ext cx="1031875" cy="7016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000"/>
              <a:t>ガソリン</a:t>
            </a:r>
          </a:p>
          <a:p>
            <a:pPr algn="ctr"/>
            <a:r>
              <a:rPr lang="ja-JP" altLang="en-US" sz="2000"/>
              <a:t>スタンド</a:t>
            </a: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5719763" y="3276600"/>
            <a:ext cx="1416050" cy="7016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000"/>
              <a:t>市役所</a:t>
            </a:r>
          </a:p>
          <a:p>
            <a:pPr algn="ctr"/>
            <a:r>
              <a:rPr lang="ja-JP" altLang="en-US" sz="2000"/>
              <a:t>（しやくしょ）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976313" y="5791200"/>
            <a:ext cx="1604962" cy="7016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000"/>
              <a:t>大使館</a:t>
            </a:r>
          </a:p>
          <a:p>
            <a:pPr algn="ctr"/>
            <a:r>
              <a:rPr lang="ja-JP" altLang="en-US" sz="2000"/>
              <a:t>（たいしかん）</a:t>
            </a: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3308350" y="5791200"/>
            <a:ext cx="1658938" cy="7016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000"/>
              <a:t>映画館</a:t>
            </a:r>
          </a:p>
          <a:p>
            <a:pPr algn="ctr"/>
            <a:r>
              <a:rPr lang="ja-JP" altLang="en-US" sz="2000"/>
              <a:t>（えいがかん）</a:t>
            </a: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5486400" y="5791200"/>
            <a:ext cx="20574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000" dirty="0"/>
              <a:t>バ</a:t>
            </a:r>
            <a:r>
              <a:rPr lang="ja-JP" altLang="en-US" sz="2000"/>
              <a:t>ス</a:t>
            </a:r>
            <a:r>
              <a:rPr lang="ja-JP" altLang="en-US" sz="2000" smtClean="0"/>
              <a:t>停</a:t>
            </a:r>
            <a:r>
              <a:rPr lang="ja-JP" altLang="en-US" sz="2000" dirty="0" smtClean="0"/>
              <a:t>　（</a:t>
            </a:r>
            <a:r>
              <a:rPr lang="ja-JP" altLang="en-US" sz="2000" dirty="0"/>
              <a:t>てい）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P217 B. </a:t>
            </a:r>
            <a:r>
              <a:rPr lang="ja-JP" altLang="en-US" dirty="0" smtClean="0"/>
              <a:t>道しるべ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(</a:t>
            </a:r>
            <a:r>
              <a:rPr lang="ja-JP" altLang="en-US" dirty="0" smtClean="0"/>
              <a:t>行き方を教える時につかう言葉</a:t>
            </a:r>
            <a:r>
              <a:rPr lang="en-US" altLang="ja-JP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animBg="1"/>
      <p:bldP spid="1035" grpId="0" animBg="1"/>
      <p:bldP spid="1036" grpId="0" animBg="1"/>
      <p:bldP spid="1037" grpId="0" animBg="1"/>
      <p:bldP spid="1038" grpId="0" animBg="1"/>
      <p:bldP spid="103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文法２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 smtClean="0"/>
              <a:t>Expressing conditions leading to set consequences using the plain form + </a:t>
            </a:r>
            <a:r>
              <a:rPr lang="ja-JP" altLang="en-US" smtClean="0"/>
              <a:t>と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5334000"/>
            <a:ext cx="8534400" cy="13716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ja-JP" altLang="en-US" sz="2400" dirty="0" smtClean="0"/>
              <a:t>この道を　まっすぐ</a:t>
            </a:r>
            <a:r>
              <a:rPr lang="ja-JP" altLang="en-US" sz="2400" u="sng" dirty="0" smtClean="0">
                <a:solidFill>
                  <a:srgbClr val="FF0909"/>
                </a:solidFill>
              </a:rPr>
              <a:t>行く</a:t>
            </a:r>
            <a:r>
              <a:rPr lang="ja-JP" altLang="en-US" sz="2400" u="sng" smtClean="0">
                <a:solidFill>
                  <a:srgbClr val="FF0909"/>
                </a:solidFill>
              </a:rPr>
              <a:t>と</a:t>
            </a:r>
            <a:r>
              <a:rPr lang="ja-JP" altLang="en-US" sz="2400" smtClean="0"/>
              <a:t>、三つ</a:t>
            </a:r>
            <a:r>
              <a:rPr lang="ja-JP" altLang="en-US" sz="2400" dirty="0" smtClean="0"/>
              <a:t>目のかどに　郵便局</a:t>
            </a:r>
            <a:r>
              <a:rPr lang="ja-JP" altLang="en-US" sz="2400" u="sng" dirty="0" smtClean="0"/>
              <a:t>がありま</a:t>
            </a:r>
            <a:r>
              <a:rPr lang="ja-JP" altLang="en-US" sz="2400" u="sng" smtClean="0"/>
              <a:t>す</a:t>
            </a:r>
            <a:r>
              <a:rPr lang="ja-JP" altLang="en-US" sz="2400" smtClean="0"/>
              <a:t>。</a:t>
            </a:r>
            <a:endParaRPr lang="en-US" altLang="ja-JP" sz="2400" dirty="0" smtClean="0"/>
          </a:p>
          <a:p>
            <a:pPr eaLnBrk="1" hangingPunct="1">
              <a:lnSpc>
                <a:spcPct val="90000"/>
              </a:lnSpc>
            </a:pPr>
            <a:r>
              <a:rPr lang="ja-JP" altLang="en-US" sz="2400" smtClean="0"/>
              <a:t>そ</a:t>
            </a:r>
            <a:r>
              <a:rPr lang="ja-JP" altLang="en-US" sz="2400" dirty="0" smtClean="0"/>
              <a:t>のか</a:t>
            </a:r>
            <a:r>
              <a:rPr lang="ja-JP" altLang="en-US" sz="2400" smtClean="0"/>
              <a:t>どを右</a:t>
            </a:r>
            <a:r>
              <a:rPr lang="ja-JP" altLang="en-US" sz="2400" dirty="0" smtClean="0"/>
              <a:t>にまがって、</a:t>
            </a:r>
            <a:r>
              <a:rPr lang="ja-JP" altLang="en-US" sz="2400" smtClean="0"/>
              <a:t>もう少しま</a:t>
            </a:r>
            <a:r>
              <a:rPr lang="ja-JP" altLang="en-US" sz="2400" dirty="0" smtClean="0"/>
              <a:t>っ</a:t>
            </a:r>
            <a:r>
              <a:rPr lang="ja-JP" altLang="en-US" sz="2400" smtClean="0"/>
              <a:t>すぐ</a:t>
            </a:r>
            <a:r>
              <a:rPr lang="ja-JP" altLang="en-US" sz="2400" u="sng" smtClean="0">
                <a:solidFill>
                  <a:srgbClr val="FF0909"/>
                </a:solidFill>
              </a:rPr>
              <a:t>行</a:t>
            </a:r>
            <a:r>
              <a:rPr lang="ja-JP" altLang="en-US" sz="2400" u="sng" dirty="0" smtClean="0">
                <a:solidFill>
                  <a:srgbClr val="FF0909"/>
                </a:solidFill>
              </a:rPr>
              <a:t>くと</a:t>
            </a:r>
            <a:r>
              <a:rPr lang="ja-JP" altLang="en-US" sz="2400" smtClean="0"/>
              <a:t>、橋（はし）</a:t>
            </a:r>
            <a:r>
              <a:rPr lang="ja-JP" altLang="en-US" sz="2400" u="sng" smtClean="0"/>
              <a:t>が見</a:t>
            </a:r>
            <a:r>
              <a:rPr lang="ja-JP" altLang="en-US" sz="2400" u="sng" dirty="0" smtClean="0"/>
              <a:t>えます</a:t>
            </a:r>
            <a:r>
              <a:rPr lang="ja-JP" altLang="en-US" sz="2400" dirty="0" smtClean="0"/>
              <a:t>。そ</a:t>
            </a:r>
            <a:r>
              <a:rPr lang="ja-JP" altLang="en-US" sz="2400" smtClean="0"/>
              <a:t>の橋（はし）を</a:t>
            </a:r>
            <a:r>
              <a:rPr lang="ja-JP" altLang="en-US" sz="2400" u="sng" dirty="0" smtClean="0">
                <a:solidFill>
                  <a:srgbClr val="FF0909"/>
                </a:solidFill>
              </a:rPr>
              <a:t>わたると</a:t>
            </a:r>
            <a:r>
              <a:rPr lang="ja-JP" altLang="en-US" sz="2400" dirty="0" smtClean="0"/>
              <a:t>、左にしやくしょ</a:t>
            </a:r>
            <a:r>
              <a:rPr lang="ja-JP" altLang="en-US" sz="2400" u="sng" dirty="0" smtClean="0"/>
              <a:t>があります</a:t>
            </a:r>
            <a:r>
              <a:rPr lang="ja-JP" altLang="en-US" sz="2400" dirty="0" smtClean="0"/>
              <a:t>。</a:t>
            </a:r>
          </a:p>
        </p:txBody>
      </p:sp>
      <p:pic>
        <p:nvPicPr>
          <p:cNvPr id="24579" name="Picture 3" descr="Ch6_p301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85800"/>
            <a:ext cx="5943600" cy="4548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6" name="Line 4"/>
          <p:cNvSpPr>
            <a:spLocks noChangeShapeType="1"/>
          </p:cNvSpPr>
          <p:nvPr/>
        </p:nvSpPr>
        <p:spPr bwMode="auto">
          <a:xfrm flipV="1">
            <a:off x="4038600" y="2362200"/>
            <a:ext cx="0" cy="2133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 flipV="1">
            <a:off x="4114800" y="2438400"/>
            <a:ext cx="1676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V="1">
            <a:off x="5791200" y="2362200"/>
            <a:ext cx="6096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 flipV="1">
            <a:off x="6400800" y="1981200"/>
            <a:ext cx="762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Expressing condition leading to set consequences using </a:t>
            </a:r>
            <a:r>
              <a:rPr lang="en-US" altLang="ja-JP" dirty="0" smtClean="0">
                <a:solidFill>
                  <a:srgbClr val="FF0909"/>
                </a:solidFill>
              </a:rPr>
              <a:t>plain form+</a:t>
            </a:r>
            <a:r>
              <a:rPr lang="ja-JP" altLang="en-US" smtClean="0">
                <a:solidFill>
                  <a:srgbClr val="FF0909"/>
                </a:solidFill>
              </a:rPr>
              <a:t>と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001000" cy="4114800"/>
          </a:xfrm>
          <a:noFill/>
        </p:spPr>
        <p:txBody>
          <a:bodyPr/>
          <a:lstStyle/>
          <a:p>
            <a:pPr eaLnBrk="1" hangingPunct="1"/>
            <a:r>
              <a:rPr lang="ja-JP" altLang="en-US" sz="2800" dirty="0" smtClean="0"/>
              <a:t>この道を</a:t>
            </a:r>
            <a:r>
              <a:rPr lang="en-US" altLang="ja-JP" sz="2800" dirty="0" smtClean="0"/>
              <a:t>(go straight)</a:t>
            </a:r>
            <a:r>
              <a:rPr lang="ja-JP" altLang="en-US" sz="2800" dirty="0" smtClean="0"/>
              <a:t>＿＿＿＿＿＿と、郵便局があります。</a:t>
            </a:r>
          </a:p>
          <a:p>
            <a:pPr eaLnBrk="1" hangingPunct="1"/>
            <a:r>
              <a:rPr lang="ja-JP" altLang="en-US" sz="2800" dirty="0" smtClean="0"/>
              <a:t>そのかどを</a:t>
            </a:r>
            <a:r>
              <a:rPr lang="en-US" altLang="ja-JP" sz="2800" dirty="0" smtClean="0"/>
              <a:t>(turn right)</a:t>
            </a:r>
            <a:r>
              <a:rPr lang="ja-JP" altLang="en-US" sz="2800" dirty="0" smtClean="0"/>
              <a:t>＿＿＿＿＿＿と、橋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はし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が見えます。</a:t>
            </a:r>
          </a:p>
          <a:p>
            <a:pPr eaLnBrk="1" hangingPunct="1"/>
            <a:r>
              <a:rPr lang="ja-JP" altLang="en-US" sz="2800" dirty="0" smtClean="0"/>
              <a:t>冬に</a:t>
            </a:r>
            <a:r>
              <a:rPr lang="en-US" altLang="ja-JP" sz="2800" dirty="0" smtClean="0"/>
              <a:t>(become)</a:t>
            </a:r>
            <a:r>
              <a:rPr lang="ja-JP" altLang="en-US" sz="2800" dirty="0" smtClean="0"/>
              <a:t>＿＿＿＿と、雪がふります。</a:t>
            </a:r>
          </a:p>
          <a:p>
            <a:pPr eaLnBrk="1" hangingPunct="1"/>
            <a:r>
              <a:rPr lang="ja-JP" altLang="en-US" sz="2800" dirty="0" smtClean="0"/>
              <a:t>このボタンを</a:t>
            </a:r>
            <a:r>
              <a:rPr lang="en-US" altLang="ja-JP" sz="2800" dirty="0" smtClean="0"/>
              <a:t>(push)</a:t>
            </a:r>
            <a:r>
              <a:rPr lang="ja-JP" altLang="en-US" sz="2800" dirty="0" smtClean="0"/>
              <a:t>＿＿＿＿と、電気がつきます。</a:t>
            </a:r>
          </a:p>
          <a:p>
            <a:pPr eaLnBrk="1" hangingPunct="1"/>
            <a:r>
              <a:rPr lang="ja-JP" altLang="en-US" sz="2800" dirty="0" smtClean="0"/>
              <a:t>駅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えき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を</a:t>
            </a:r>
            <a:r>
              <a:rPr lang="en-US" altLang="ja-JP" sz="2800" dirty="0" smtClean="0"/>
              <a:t>(leave)</a:t>
            </a:r>
            <a:r>
              <a:rPr lang="ja-JP" altLang="en-US" sz="2800" dirty="0" smtClean="0"/>
              <a:t>＿＿＿＿</a:t>
            </a:r>
            <a:r>
              <a:rPr lang="ja-JP" altLang="en-US" sz="2800" smtClean="0"/>
              <a:t>と、銀</a:t>
            </a:r>
            <a:r>
              <a:rPr lang="ja-JP" altLang="en-US" sz="2800" dirty="0" smtClean="0"/>
              <a:t>行が見えます。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572000" y="1981200"/>
            <a:ext cx="172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0909"/>
                </a:solidFill>
              </a:rPr>
              <a:t>まっすぐ行く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724400" y="2971800"/>
            <a:ext cx="1616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0909"/>
                </a:solidFill>
              </a:rPr>
              <a:t>右にまがる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3657600" y="3810000"/>
            <a:ext cx="722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0909"/>
                </a:solidFill>
              </a:rPr>
              <a:t>なる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4191000" y="4419600"/>
            <a:ext cx="765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0909"/>
                </a:solidFill>
              </a:rPr>
              <a:t>おす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886200" y="4953000"/>
            <a:ext cx="752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909"/>
                </a:solidFill>
              </a:rPr>
              <a:t>出る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Plain form </a:t>
            </a:r>
            <a:r>
              <a:rPr lang="ja-JP" altLang="en-US" smtClean="0"/>
              <a:t>と </a:t>
            </a:r>
            <a:r>
              <a:rPr lang="en-US" altLang="ja-JP" dirty="0" smtClean="0"/>
              <a:t>= if, when, whenever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9221" grpId="0"/>
      <p:bldP spid="9222" grpId="0"/>
      <p:bldP spid="9223" grpId="0"/>
      <p:bldP spid="922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534400" cy="41910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ja-JP" sz="2800" dirty="0" smtClean="0"/>
              <a:t>If the main clause is </a:t>
            </a:r>
            <a:r>
              <a:rPr lang="en-US" altLang="ja-JP" sz="2800" u="sng" dirty="0" smtClean="0"/>
              <a:t>the present tense:</a:t>
            </a:r>
            <a:r>
              <a:rPr lang="en-US" altLang="ja-JP" sz="2800" dirty="0" smtClean="0"/>
              <a:t> </a:t>
            </a:r>
          </a:p>
          <a:p>
            <a:pPr eaLnBrk="1" hangingPunct="1">
              <a:lnSpc>
                <a:spcPct val="90000"/>
              </a:lnSpc>
              <a:buFont typeface="Wingdings" pitchFamily="-96" charset="2"/>
              <a:buNone/>
            </a:pPr>
            <a:r>
              <a:rPr lang="en-US" altLang="ja-JP" sz="2800" dirty="0" smtClean="0"/>
              <a:t>= the event in the main clause is the </a:t>
            </a:r>
            <a:r>
              <a:rPr lang="en-US" altLang="ja-JP" sz="2800" u="sng" dirty="0" smtClean="0">
                <a:solidFill>
                  <a:srgbClr val="FF0909"/>
                </a:solidFill>
              </a:rPr>
              <a:t>natural or automatic consequence</a:t>
            </a:r>
            <a:r>
              <a:rPr lang="en-US" altLang="ja-JP" sz="2800" dirty="0" smtClean="0"/>
              <a:t> </a:t>
            </a:r>
            <a:r>
              <a:rPr lang="en-US" altLang="ja-JP" sz="2800" dirty="0" smtClean="0">
                <a:solidFill>
                  <a:srgbClr val="FF0909"/>
                </a:solidFill>
              </a:rPr>
              <a:t>(e.g. facts or statements of habit)</a:t>
            </a:r>
            <a:r>
              <a:rPr lang="en-US" altLang="ja-JP" sz="2800" dirty="0" smtClean="0"/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2800" dirty="0" smtClean="0"/>
              <a:t>The translation is </a:t>
            </a:r>
            <a:r>
              <a:rPr lang="en-US" altLang="ja-JP" sz="2800" i="1" dirty="0" smtClean="0"/>
              <a:t>when</a:t>
            </a:r>
            <a:r>
              <a:rPr lang="en-US" altLang="ja-JP" sz="2800" dirty="0" smtClean="0"/>
              <a:t> or </a:t>
            </a:r>
            <a:r>
              <a:rPr lang="en-US" altLang="ja-JP" sz="2800" i="1" dirty="0" smtClean="0"/>
              <a:t>whenever</a:t>
            </a:r>
            <a:r>
              <a:rPr lang="en-US" altLang="ja-JP" sz="2800" dirty="0" smtClean="0"/>
              <a:t>.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altLang="ja-JP" sz="2800" dirty="0" smtClean="0"/>
          </a:p>
          <a:p>
            <a:pPr eaLnBrk="1" hangingPunct="1">
              <a:lnSpc>
                <a:spcPct val="90000"/>
              </a:lnSpc>
            </a:pPr>
            <a:r>
              <a:rPr lang="ja-JP" altLang="en-US" sz="2800" dirty="0" smtClean="0"/>
              <a:t>冬になると、雪がたくさんふります。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z="2800" dirty="0" smtClean="0"/>
              <a:t>このボタンをおすと、電気がつきます。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z="2800" dirty="0" smtClean="0"/>
              <a:t>駅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えき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を出ると、銀行が見えます。</a:t>
            </a:r>
          </a:p>
          <a:p>
            <a:pPr eaLnBrk="1" hangingPunct="1">
              <a:lnSpc>
                <a:spcPct val="90000"/>
              </a:lnSpc>
            </a:pPr>
            <a:endParaRPr lang="ja-JP" altLang="en-US" sz="2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Meaning of plain form </a:t>
            </a:r>
            <a:r>
              <a:rPr lang="ja-JP" altLang="en-US" smtClean="0"/>
              <a:t>と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8534400" cy="45720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ja-JP" sz="2800" dirty="0" smtClean="0"/>
              <a:t>The relationship between the two clauses is </a:t>
            </a:r>
            <a:r>
              <a:rPr lang="en-US" altLang="ja-JP" sz="2800" u="sng" dirty="0" smtClean="0">
                <a:solidFill>
                  <a:srgbClr val="FF0909"/>
                </a:solidFill>
              </a:rPr>
              <a:t>an inevitable or habitual cause-and-effect</a:t>
            </a:r>
            <a:r>
              <a:rPr lang="en-US" altLang="ja-JP" sz="2800" dirty="0" smtClean="0"/>
              <a:t>.</a:t>
            </a:r>
          </a:p>
          <a:p>
            <a:pPr eaLnBrk="1" hangingPunct="1">
              <a:lnSpc>
                <a:spcPct val="90000"/>
              </a:lnSpc>
              <a:buFont typeface="Wingdings" pitchFamily="-96" charset="2"/>
              <a:buNone/>
            </a:pPr>
            <a:r>
              <a:rPr lang="en-US" altLang="ja-JP" sz="2800" dirty="0" smtClean="0"/>
              <a:t>	Cf. </a:t>
            </a:r>
            <a:r>
              <a:rPr lang="ja-JP" altLang="en-US" sz="2800" dirty="0" smtClean="0"/>
              <a:t>～たら </a:t>
            </a:r>
            <a:r>
              <a:rPr lang="en-US" altLang="ja-JP" sz="2800" dirty="0" smtClean="0"/>
              <a:t>expresses </a:t>
            </a:r>
            <a:r>
              <a:rPr lang="en-US" altLang="ja-JP" sz="2800" u="sng" dirty="0" smtClean="0"/>
              <a:t>a temporal, accidental cause-and-effect</a:t>
            </a:r>
            <a:r>
              <a:rPr lang="en-US" altLang="ja-JP" sz="2800" dirty="0" smtClean="0"/>
              <a:t>.</a:t>
            </a:r>
          </a:p>
          <a:p>
            <a:pPr eaLnBrk="1" hangingPunct="1">
              <a:lnSpc>
                <a:spcPct val="90000"/>
              </a:lnSpc>
              <a:buFont typeface="Wingdings" pitchFamily="-96" charset="2"/>
              <a:buNone/>
            </a:pPr>
            <a:endParaRPr lang="en-US" altLang="ja-JP" sz="2800" dirty="0" smtClean="0"/>
          </a:p>
          <a:p>
            <a:pPr eaLnBrk="1" hangingPunct="1">
              <a:lnSpc>
                <a:spcPct val="90000"/>
              </a:lnSpc>
            </a:pPr>
            <a:r>
              <a:rPr lang="ja-JP" altLang="en-US" sz="2800" dirty="0" smtClean="0"/>
              <a:t>冬になると、スキーに行きま</a:t>
            </a:r>
            <a:r>
              <a:rPr lang="ja-JP" altLang="en-US" sz="2800" smtClean="0"/>
              <a:t>す。</a:t>
            </a:r>
            <a:endParaRPr lang="en-US" altLang="ja-JP" sz="2800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ja-JP" sz="2800" dirty="0" smtClean="0"/>
              <a:t>	(Going ski happens every winter)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z="2800" dirty="0" smtClean="0"/>
              <a:t>冬になったら、スキーに行きま</a:t>
            </a:r>
            <a:r>
              <a:rPr lang="ja-JP" altLang="en-US" sz="2800" smtClean="0"/>
              <a:t>す。</a:t>
            </a:r>
            <a:endParaRPr lang="en-US" altLang="ja-JP" sz="2800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ja-JP" sz="2800" dirty="0" smtClean="0"/>
              <a:t>	(He goes skiing this winter)</a:t>
            </a:r>
          </a:p>
          <a:p>
            <a:pPr eaLnBrk="1" hangingPunct="1">
              <a:lnSpc>
                <a:spcPct val="90000"/>
              </a:lnSpc>
            </a:pPr>
            <a:endParaRPr lang="en-US" altLang="ja-JP" sz="2800" dirty="0" smtClean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/>
          <a:lstStyle/>
          <a:p>
            <a:r>
              <a:rPr lang="en-US" altLang="ja-JP" dirty="0" smtClean="0"/>
              <a:t>Meaning of plain form </a:t>
            </a:r>
            <a:r>
              <a:rPr lang="ja-JP" altLang="en-US" smtClean="0"/>
              <a:t>と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10600" cy="46482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ja-JP" altLang="en-US" sz="2800" dirty="0" smtClean="0"/>
              <a:t>と </a:t>
            </a:r>
            <a:r>
              <a:rPr lang="en-US" altLang="ja-JP" sz="2800" dirty="0" smtClean="0"/>
              <a:t>conditional </a:t>
            </a:r>
            <a:r>
              <a:rPr lang="en-US" altLang="ja-JP" sz="2800" dirty="0" smtClean="0">
                <a:solidFill>
                  <a:srgbClr val="FF0909"/>
                </a:solidFill>
              </a:rPr>
              <a:t>cannot</a:t>
            </a:r>
            <a:r>
              <a:rPr lang="en-US" altLang="ja-JP" sz="2800" dirty="0" smtClean="0"/>
              <a:t> express </a:t>
            </a:r>
            <a:r>
              <a:rPr lang="en-US" altLang="ja-JP" sz="2800" u="sng" dirty="0" smtClean="0"/>
              <a:t>intention, desire, or a request, invitation, or command</a:t>
            </a:r>
            <a:r>
              <a:rPr lang="en-US" altLang="ja-JP" sz="2800" dirty="0" smtClean="0"/>
              <a:t> made by the speaker.</a:t>
            </a:r>
          </a:p>
          <a:p>
            <a:pPr eaLnBrk="1" hangingPunct="1">
              <a:buNone/>
            </a:pPr>
            <a:endParaRPr lang="en-US" altLang="ja-JP" sz="2800" dirty="0" smtClean="0"/>
          </a:p>
          <a:p>
            <a:pPr eaLnBrk="1" hangingPunct="1"/>
            <a:r>
              <a:rPr lang="ja-JP" altLang="en-US" sz="2800" dirty="0" smtClean="0"/>
              <a:t>　</a:t>
            </a:r>
            <a:r>
              <a:rPr lang="ja-JP" altLang="en-US" sz="2800" smtClean="0"/>
              <a:t>　橋（はし）を</a:t>
            </a:r>
            <a:r>
              <a:rPr lang="ja-JP" altLang="en-US" sz="2800" dirty="0" smtClean="0"/>
              <a:t>わたる</a:t>
            </a:r>
            <a:r>
              <a:rPr lang="ja-JP" altLang="en-US" sz="2800" dirty="0" smtClean="0">
                <a:solidFill>
                  <a:srgbClr val="FF0909"/>
                </a:solidFill>
              </a:rPr>
              <a:t>と</a:t>
            </a:r>
            <a:r>
              <a:rPr lang="ja-JP" altLang="en-US" sz="2800" dirty="0" smtClean="0"/>
              <a:t>、学校が見えます。</a:t>
            </a:r>
          </a:p>
          <a:p>
            <a:pPr eaLnBrk="1" hangingPunct="1"/>
            <a:r>
              <a:rPr lang="ja-JP" altLang="en-US" sz="2800" dirty="0" smtClean="0"/>
              <a:t>　</a:t>
            </a:r>
            <a:r>
              <a:rPr lang="ja-JP" altLang="en-US" sz="2800" smtClean="0"/>
              <a:t>　橋（はし）を</a:t>
            </a:r>
            <a:r>
              <a:rPr lang="ja-JP" altLang="en-US" sz="2800" dirty="0" smtClean="0"/>
              <a:t>わたっ</a:t>
            </a:r>
            <a:r>
              <a:rPr lang="ja-JP" altLang="en-US" sz="2800" dirty="0" smtClean="0">
                <a:solidFill>
                  <a:srgbClr val="FF0909"/>
                </a:solidFill>
              </a:rPr>
              <a:t>たら</a:t>
            </a:r>
            <a:r>
              <a:rPr lang="ja-JP" altLang="en-US" sz="2800" dirty="0" smtClean="0"/>
              <a:t>、学校が見えます。</a:t>
            </a:r>
          </a:p>
          <a:p>
            <a:pPr eaLnBrk="1" hangingPunct="1"/>
            <a:r>
              <a:rPr lang="ja-JP" altLang="en-US" sz="2800" dirty="0" smtClean="0"/>
              <a:t>　</a:t>
            </a:r>
            <a:r>
              <a:rPr lang="ja-JP" altLang="en-US" sz="2800" smtClean="0"/>
              <a:t>　橋（はし）を</a:t>
            </a:r>
            <a:r>
              <a:rPr lang="ja-JP" altLang="en-US" sz="2800" dirty="0" smtClean="0"/>
              <a:t>わたっ</a:t>
            </a:r>
            <a:r>
              <a:rPr lang="ja-JP" altLang="en-US" sz="2800" dirty="0" smtClean="0">
                <a:solidFill>
                  <a:srgbClr val="FF0909"/>
                </a:solidFill>
              </a:rPr>
              <a:t>たら</a:t>
            </a:r>
            <a:r>
              <a:rPr lang="ja-JP" altLang="en-US" sz="2800" dirty="0" smtClean="0"/>
              <a:t>、右にまがってください。</a:t>
            </a:r>
          </a:p>
          <a:p>
            <a:pPr eaLnBrk="1" hangingPunct="1"/>
            <a:r>
              <a:rPr lang="ja-JP" altLang="en-US" sz="2800" dirty="0" smtClean="0"/>
              <a:t>　</a:t>
            </a:r>
            <a:r>
              <a:rPr lang="ja-JP" altLang="en-US" sz="2800" smtClean="0"/>
              <a:t>　橋（はし）を</a:t>
            </a:r>
            <a:r>
              <a:rPr lang="ja-JP" altLang="en-US" sz="2800" dirty="0" smtClean="0"/>
              <a:t>わたる</a:t>
            </a:r>
            <a:r>
              <a:rPr lang="ja-JP" altLang="en-US" sz="2800" dirty="0" smtClean="0">
                <a:solidFill>
                  <a:srgbClr val="FF0909"/>
                </a:solidFill>
              </a:rPr>
              <a:t>と</a:t>
            </a:r>
            <a:r>
              <a:rPr lang="ja-JP" altLang="en-US" sz="2800" dirty="0" smtClean="0"/>
              <a:t>、右にまがってください。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609600" y="30480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909"/>
                </a:solidFill>
                <a:latin typeface="ＭＳ 明朝"/>
                <a:ea typeface="ＭＳ 明朝"/>
                <a:cs typeface="ＭＳ 明朝"/>
              </a:rPr>
              <a:t>○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609600" y="35814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909"/>
                </a:solidFill>
                <a:latin typeface="ＭＳ 明朝"/>
                <a:ea typeface="ＭＳ 明朝"/>
                <a:cs typeface="ＭＳ 明朝"/>
              </a:rPr>
              <a:t>○</a:t>
            </a: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609600" y="41910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909"/>
                </a:solidFill>
                <a:latin typeface="ＭＳ 明朝"/>
                <a:ea typeface="ＭＳ 明朝"/>
                <a:cs typeface="ＭＳ 明朝"/>
              </a:rPr>
              <a:t>○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685800" y="46482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909"/>
                </a:solidFill>
              </a:rPr>
              <a:t>X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Meaning of plain form </a:t>
            </a:r>
            <a:r>
              <a:rPr lang="ja-JP" altLang="en-US" smtClean="0"/>
              <a:t>と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18" grpId="0"/>
      <p:bldP spid="13319" grpId="0"/>
      <p:bldP spid="1332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0386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ja-JP" sz="2800" dirty="0" smtClean="0"/>
              <a:t>When the main clause is in </a:t>
            </a:r>
            <a:r>
              <a:rPr lang="en-US" altLang="ja-JP" sz="2800" u="sng" dirty="0" smtClean="0"/>
              <a:t>the past tense</a:t>
            </a:r>
            <a:r>
              <a:rPr lang="en-US" altLang="ja-JP" sz="2800" dirty="0" smtClean="0"/>
              <a:t>, it expresses </a:t>
            </a:r>
            <a:r>
              <a:rPr lang="en-US" altLang="ja-JP" sz="2800" u="sng" dirty="0" smtClean="0">
                <a:solidFill>
                  <a:srgbClr val="FF0909"/>
                </a:solidFill>
              </a:rPr>
              <a:t>an unexpected or surprising event resulting from the condition</a:t>
            </a:r>
            <a:r>
              <a:rPr lang="en-US" altLang="ja-JP" sz="2800" dirty="0" smtClean="0"/>
              <a:t>. Interchangeable with </a:t>
            </a:r>
            <a:r>
              <a:rPr lang="ja-JP" altLang="en-US" sz="2800" dirty="0" smtClean="0"/>
              <a:t>たら</a:t>
            </a:r>
            <a:r>
              <a:rPr lang="en-US" altLang="ja-JP" sz="2800" dirty="0" smtClean="0"/>
              <a:t>.</a:t>
            </a:r>
          </a:p>
          <a:p>
            <a:pPr eaLnBrk="1" hangingPunct="1">
              <a:buNone/>
            </a:pPr>
            <a:endParaRPr lang="en-US" altLang="ja-JP" sz="2800" dirty="0" smtClean="0"/>
          </a:p>
          <a:p>
            <a:pPr eaLnBrk="1" hangingPunct="1"/>
            <a:r>
              <a:rPr lang="ja-JP" altLang="en-US" sz="2800" dirty="0" smtClean="0"/>
              <a:t>家に帰る</a:t>
            </a:r>
            <a:r>
              <a:rPr lang="ja-JP" altLang="en-US" sz="2800" u="sng" dirty="0" smtClean="0">
                <a:solidFill>
                  <a:srgbClr val="FF0909"/>
                </a:solidFill>
              </a:rPr>
              <a:t>と</a:t>
            </a:r>
            <a:r>
              <a:rPr lang="ja-JP" altLang="en-US" sz="2800" dirty="0" smtClean="0"/>
              <a:t>、母が</a:t>
            </a:r>
            <a:r>
              <a:rPr lang="ja-JP" altLang="en-US" sz="2800" u="sng" dirty="0" smtClean="0"/>
              <a:t>来ていた</a:t>
            </a:r>
            <a:r>
              <a:rPr lang="ja-JP" altLang="en-US" sz="2800" dirty="0" smtClean="0"/>
              <a:t>。</a:t>
            </a:r>
          </a:p>
          <a:p>
            <a:pPr eaLnBrk="1" hangingPunct="1"/>
            <a:r>
              <a:rPr lang="ja-JP" altLang="en-US" sz="2800" dirty="0" smtClean="0"/>
              <a:t>家に帰っ</a:t>
            </a:r>
            <a:r>
              <a:rPr lang="ja-JP" altLang="en-US" sz="2800" u="sng" dirty="0" smtClean="0">
                <a:solidFill>
                  <a:srgbClr val="FF0909"/>
                </a:solidFill>
              </a:rPr>
              <a:t>たら</a:t>
            </a:r>
            <a:r>
              <a:rPr lang="ja-JP" altLang="en-US" sz="2800" dirty="0" smtClean="0"/>
              <a:t>、母が</a:t>
            </a:r>
            <a:r>
              <a:rPr lang="ja-JP" altLang="en-US" sz="2800" u="sng" dirty="0" smtClean="0"/>
              <a:t>来ていた</a:t>
            </a:r>
            <a:r>
              <a:rPr lang="ja-JP" altLang="en-US" sz="2800" dirty="0" smtClean="0"/>
              <a:t>。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Meaning of plain form</a:t>
            </a:r>
            <a:r>
              <a:rPr lang="ja-JP" altLang="en-US" smtClean="0"/>
              <a:t>と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文法３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 smtClean="0"/>
              <a:t>Expressing chronology </a:t>
            </a:r>
          </a:p>
          <a:p>
            <a:pPr marL="342900" indent="-342900"/>
            <a:r>
              <a:rPr lang="en-US" dirty="0" smtClean="0"/>
              <a:t>using the </a:t>
            </a:r>
            <a:r>
              <a:rPr lang="ja-JP" altLang="en-US" smtClean="0"/>
              <a:t>て</a:t>
            </a:r>
            <a:r>
              <a:rPr lang="en-US" altLang="ja-JP" dirty="0" smtClean="0"/>
              <a:t>-form of the verb +</a:t>
            </a:r>
            <a:r>
              <a:rPr lang="ja-JP" altLang="en-US" smtClean="0"/>
              <a:t>から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Expressing chronology</a:t>
            </a:r>
            <a:br>
              <a:rPr lang="en-US" altLang="ja-JP" dirty="0" smtClean="0"/>
            </a:br>
            <a:r>
              <a:rPr lang="en-US" altLang="ja-JP" dirty="0" smtClean="0"/>
              <a:t>using </a:t>
            </a:r>
            <a:r>
              <a:rPr lang="en-US" altLang="ja-JP" dirty="0" smtClean="0">
                <a:solidFill>
                  <a:srgbClr val="FF0909"/>
                </a:solidFill>
              </a:rPr>
              <a:t>V</a:t>
            </a:r>
            <a:r>
              <a:rPr lang="ja-JP" altLang="en-US" smtClean="0">
                <a:solidFill>
                  <a:srgbClr val="FF0909"/>
                </a:solidFill>
              </a:rPr>
              <a:t>てから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990600"/>
          </a:xfrm>
        </p:spPr>
        <p:txBody>
          <a:bodyPr/>
          <a:lstStyle/>
          <a:p>
            <a:r>
              <a:rPr lang="ja-JP" altLang="en-US" smtClean="0"/>
              <a:t>シャワーを</a:t>
            </a:r>
            <a:r>
              <a:rPr lang="ja-JP" altLang="en-US" smtClean="0">
                <a:solidFill>
                  <a:srgbClr val="FF0000"/>
                </a:solidFill>
              </a:rPr>
              <a:t>あび</a:t>
            </a:r>
            <a:r>
              <a:rPr lang="ja-JP" altLang="en-US" u="sng" smtClean="0">
                <a:solidFill>
                  <a:srgbClr val="FF0000"/>
                </a:solidFill>
              </a:rPr>
              <a:t>てから</a:t>
            </a:r>
            <a:r>
              <a:rPr lang="ja-JP" altLang="en-US" smtClean="0"/>
              <a:t>、朝ごはんを食べます。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743200"/>
            <a:ext cx="3048000" cy="2743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667000"/>
            <a:ext cx="2800350" cy="28003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>
            <a:off x="4038600" y="3962400"/>
            <a:ext cx="914400" cy="304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8534400" cy="30480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ja-JP" altLang="en-US" sz="2800" dirty="0" smtClean="0"/>
              <a:t>授業</a:t>
            </a:r>
            <a:r>
              <a:rPr lang="ja-JP" altLang="en-US" sz="2800" smtClean="0"/>
              <a:t>が（おわ</a:t>
            </a:r>
            <a:r>
              <a:rPr lang="ja-JP" altLang="en-US" sz="2800" dirty="0" smtClean="0"/>
              <a:t>る）＿＿＿＿、どこに行くつもりですか。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z="2800" dirty="0" smtClean="0"/>
              <a:t>きのう、家に（帰る）＿＿＿＿、何をしました</a:t>
            </a:r>
            <a:r>
              <a:rPr lang="ja-JP" altLang="en-US" sz="2800" smtClean="0"/>
              <a:t>か。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altLang="ja-JP" sz="2800" dirty="0" smtClean="0"/>
          </a:p>
          <a:p>
            <a:pPr>
              <a:lnSpc>
                <a:spcPct val="90000"/>
              </a:lnSpc>
            </a:pPr>
            <a:r>
              <a:rPr lang="en-US" altLang="ja-JP" sz="2800" dirty="0" smtClean="0"/>
              <a:t>V</a:t>
            </a:r>
            <a:r>
              <a:rPr lang="ja-JP" altLang="en-US" sz="2800" smtClean="0"/>
              <a:t>てから　＝　</a:t>
            </a:r>
            <a:r>
              <a:rPr lang="en-US" altLang="ja-JP" sz="2800" dirty="0" smtClean="0"/>
              <a:t>V</a:t>
            </a:r>
            <a:r>
              <a:rPr lang="ja-JP" altLang="en-US" sz="2800" smtClean="0"/>
              <a:t>た後で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z="2800" smtClean="0"/>
              <a:t>授業が</a:t>
            </a:r>
            <a:r>
              <a:rPr lang="ja-JP" altLang="en-US" sz="2800" smtClean="0">
                <a:solidFill>
                  <a:srgbClr val="FF0000"/>
                </a:solidFill>
              </a:rPr>
              <a:t>おわった後で</a:t>
            </a:r>
            <a:r>
              <a:rPr lang="ja-JP" altLang="en-US" sz="2800" smtClean="0"/>
              <a:t>、どこに行くつもりですか。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z="2800" smtClean="0"/>
              <a:t>きのう、家に</a:t>
            </a:r>
            <a:r>
              <a:rPr lang="ja-JP" altLang="en-US" sz="2800" smtClean="0">
                <a:solidFill>
                  <a:srgbClr val="FF0000"/>
                </a:solidFill>
              </a:rPr>
              <a:t>帰った後で</a:t>
            </a:r>
            <a:r>
              <a:rPr lang="ja-JP" altLang="en-US" sz="2800" smtClean="0"/>
              <a:t>、何をしましたか。</a:t>
            </a:r>
          </a:p>
          <a:p>
            <a:pPr eaLnBrk="1" hangingPunct="1">
              <a:lnSpc>
                <a:spcPct val="90000"/>
              </a:lnSpc>
            </a:pPr>
            <a:endParaRPr lang="ja-JP" altLang="en-US" sz="2800" dirty="0" smtClean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124200" y="2057400"/>
            <a:ext cx="1584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FF0909"/>
                </a:solidFill>
              </a:rPr>
              <a:t>終わってから</a:t>
            </a:r>
            <a:endParaRPr lang="ja-JP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657600" y="2514600"/>
            <a:ext cx="1330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FF0909"/>
                </a:solidFill>
              </a:rPr>
              <a:t>帰ってから</a:t>
            </a:r>
            <a:endParaRPr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V</a:t>
            </a:r>
            <a:r>
              <a:rPr lang="ja-JP" altLang="en-US" smtClean="0"/>
              <a:t>てから＝</a:t>
            </a:r>
            <a:r>
              <a:rPr lang="en-US" altLang="ja-JP" dirty="0" smtClean="0"/>
              <a:t>after doing 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/>
      <p:bldP spid="1029" grpId="0"/>
      <p:bldP spid="10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8600"/>
            <a:ext cx="2133600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28600"/>
            <a:ext cx="198120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228600"/>
            <a:ext cx="1981200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2743200"/>
            <a:ext cx="167640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2743200"/>
            <a:ext cx="1676400" cy="126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2895600"/>
            <a:ext cx="18161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77000" y="2514600"/>
            <a:ext cx="12700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8200" y="5029200"/>
            <a:ext cx="17399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24200" y="4953000"/>
            <a:ext cx="1485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60" name="Rectangle 16"/>
          <p:cNvSpPr>
            <a:spLocks noChangeArrowheads="1"/>
          </p:cNvSpPr>
          <p:nvPr/>
        </p:nvSpPr>
        <p:spPr bwMode="auto">
          <a:xfrm>
            <a:off x="1295400" y="1905000"/>
            <a:ext cx="1165225" cy="396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000"/>
              <a:t>道（みち）</a:t>
            </a:r>
          </a:p>
        </p:txBody>
      </p:sp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3505200" y="1828800"/>
            <a:ext cx="1563688" cy="396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000"/>
              <a:t>道路（どうろ）</a:t>
            </a:r>
          </a:p>
        </p:txBody>
      </p:sp>
      <p:sp>
        <p:nvSpPr>
          <p:cNvPr id="6162" name="Rectangle 18"/>
          <p:cNvSpPr>
            <a:spLocks noChangeArrowheads="1"/>
          </p:cNvSpPr>
          <p:nvPr/>
        </p:nvSpPr>
        <p:spPr bwMode="auto">
          <a:xfrm>
            <a:off x="5334000" y="1828800"/>
            <a:ext cx="1993900" cy="7016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000"/>
              <a:t>横断歩道</a:t>
            </a:r>
          </a:p>
          <a:p>
            <a:pPr algn="ctr"/>
            <a:r>
              <a:rPr lang="ja-JP" altLang="en-US" sz="2000"/>
              <a:t>（おうだんほどう）</a:t>
            </a:r>
          </a:p>
        </p:txBody>
      </p:sp>
      <p:sp>
        <p:nvSpPr>
          <p:cNvPr id="6163" name="Rectangle 19"/>
          <p:cNvSpPr>
            <a:spLocks noChangeArrowheads="1"/>
          </p:cNvSpPr>
          <p:nvPr/>
        </p:nvSpPr>
        <p:spPr bwMode="auto">
          <a:xfrm>
            <a:off x="2057400" y="4114800"/>
            <a:ext cx="1487488" cy="7016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000"/>
              <a:t>交差点</a:t>
            </a:r>
          </a:p>
          <a:p>
            <a:pPr algn="ctr"/>
            <a:r>
              <a:rPr lang="ja-JP" altLang="en-US" sz="2000"/>
              <a:t>（こうさてん）</a:t>
            </a:r>
          </a:p>
        </p:txBody>
      </p: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5867400" y="4267200"/>
            <a:ext cx="1141412" cy="396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000"/>
              <a:t>橋（はし）</a:t>
            </a:r>
          </a:p>
        </p:txBody>
      </p:sp>
      <p:sp>
        <p:nvSpPr>
          <p:cNvPr id="6165" name="Rectangle 21"/>
          <p:cNvSpPr>
            <a:spLocks noChangeArrowheads="1"/>
          </p:cNvSpPr>
          <p:nvPr/>
        </p:nvSpPr>
        <p:spPr bwMode="auto">
          <a:xfrm>
            <a:off x="3581400" y="6248400"/>
            <a:ext cx="1792287" cy="396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000"/>
              <a:t>信号（しんごう）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0" grpId="0" animBg="1"/>
      <p:bldP spid="6161" grpId="0" animBg="1"/>
      <p:bldP spid="6162" grpId="0" animBg="1"/>
      <p:bldP spid="6163" grpId="0" animBg="1"/>
      <p:bldP spid="6164" grpId="0" animBg="1"/>
      <p:bldP spid="616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V</a:t>
            </a:r>
            <a:r>
              <a:rPr lang="ja-JP" altLang="en-US" smtClean="0"/>
              <a:t>てから　</a:t>
            </a:r>
            <a:r>
              <a:rPr lang="en-US" altLang="ja-JP" dirty="0" err="1" smtClean="0"/>
              <a:t>vs</a:t>
            </a:r>
            <a:r>
              <a:rPr lang="ja-JP" altLang="en-US" smtClean="0"/>
              <a:t>　</a:t>
            </a:r>
            <a:r>
              <a:rPr lang="en-US" altLang="ja-JP" dirty="0" smtClean="0"/>
              <a:t>V</a:t>
            </a:r>
            <a:r>
              <a:rPr lang="ja-JP" altLang="en-US" smtClean="0"/>
              <a:t>た後で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50292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Because </a:t>
            </a:r>
            <a:r>
              <a:rPr lang="ja-JP" altLang="en-US" sz="2400" smtClean="0"/>
              <a:t>から</a:t>
            </a:r>
            <a:r>
              <a:rPr lang="en-US" altLang="ja-JP" sz="2400" dirty="0" smtClean="0"/>
              <a:t> originates in the particle </a:t>
            </a:r>
            <a:r>
              <a:rPr lang="ja-JP" altLang="en-US" sz="2400" smtClean="0"/>
              <a:t>から</a:t>
            </a:r>
            <a:r>
              <a:rPr lang="en-US" altLang="ja-JP" sz="2400" dirty="0" smtClean="0"/>
              <a:t>(from), the event in the </a:t>
            </a:r>
            <a:r>
              <a:rPr lang="ja-JP" altLang="en-US" sz="2400" smtClean="0"/>
              <a:t>てから</a:t>
            </a:r>
            <a:r>
              <a:rPr lang="en-US" altLang="ja-JP" sz="2400" dirty="0" smtClean="0"/>
              <a:t>clause tends to signal the beginning point at which the action in the main  clause starts.</a:t>
            </a:r>
          </a:p>
          <a:p>
            <a:r>
              <a:rPr lang="ja-JP" altLang="en-US" sz="2400" b="1" u="sng" smtClean="0">
                <a:solidFill>
                  <a:srgbClr val="FF0000"/>
                </a:solidFill>
              </a:rPr>
              <a:t>～てから</a:t>
            </a:r>
            <a:endParaRPr lang="en-US" altLang="ja-JP" sz="2400" b="1" u="sng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sz="2000" smtClean="0"/>
              <a:t>～てから</a:t>
            </a:r>
            <a:r>
              <a:rPr lang="en-US" altLang="ja-JP" sz="2000" dirty="0" smtClean="0"/>
              <a:t> indicates </a:t>
            </a:r>
            <a:r>
              <a:rPr lang="en-US" altLang="ja-JP" sz="2000" u="sng" dirty="0" smtClean="0"/>
              <a:t>when the action in the main clause begins</a:t>
            </a:r>
            <a:r>
              <a:rPr lang="en-US" altLang="ja-JP" sz="2000" dirty="0" smtClean="0"/>
              <a:t>.</a:t>
            </a:r>
          </a:p>
          <a:p>
            <a:pPr lvl="1"/>
            <a:r>
              <a:rPr lang="ja-JP" altLang="en-US" sz="3200" smtClean="0"/>
              <a:t>日本に行ってから、勉強する</a:t>
            </a:r>
            <a:endParaRPr lang="en-US" altLang="ja-JP" sz="3200" dirty="0" smtClean="0"/>
          </a:p>
          <a:p>
            <a:pPr lvl="1"/>
            <a:r>
              <a:rPr lang="en-US" altLang="ja-JP" sz="2000" dirty="0" smtClean="0"/>
              <a:t>The speaker will start studying Japanese once he/she arrives in Japan.</a:t>
            </a:r>
          </a:p>
          <a:p>
            <a:r>
              <a:rPr lang="ja-JP" altLang="en-US" sz="2400" b="1" u="sng" smtClean="0">
                <a:solidFill>
                  <a:srgbClr val="FF0000"/>
                </a:solidFill>
              </a:rPr>
              <a:t>～後で</a:t>
            </a:r>
            <a:endParaRPr lang="en-US" altLang="ja-JP" sz="2400" b="1" u="sng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sz="2000" smtClean="0"/>
              <a:t>後で</a:t>
            </a:r>
            <a:r>
              <a:rPr lang="en-US" altLang="ja-JP" sz="2000" dirty="0" smtClean="0"/>
              <a:t> merely indicates </a:t>
            </a:r>
            <a:r>
              <a:rPr lang="en-US" altLang="ja-JP" sz="2000" u="sng" dirty="0" smtClean="0"/>
              <a:t>the sequence of two events</a:t>
            </a:r>
            <a:r>
              <a:rPr lang="en-US" altLang="ja-JP" sz="2000" dirty="0" smtClean="0"/>
              <a:t>.</a:t>
            </a:r>
          </a:p>
          <a:p>
            <a:pPr lvl="1"/>
            <a:r>
              <a:rPr lang="ja-JP" altLang="en-US" sz="3200" smtClean="0"/>
              <a:t>日本に行った後で、勉強する</a:t>
            </a:r>
            <a:endParaRPr lang="en-US" altLang="ja-JP" sz="3200" dirty="0" smtClean="0"/>
          </a:p>
          <a:p>
            <a:pPr lvl="1"/>
            <a:r>
              <a:rPr lang="en-US" sz="2000" dirty="0" smtClean="0"/>
              <a:t>The speaker will study Japanese after he/she goes to Japan.</a:t>
            </a:r>
          </a:p>
          <a:p>
            <a:pPr lvl="1"/>
            <a:r>
              <a:rPr lang="en-US" sz="2000" dirty="0" smtClean="0"/>
              <a:t>(The act of going to Japan precedes the act of studying Japanese.)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V</a:t>
            </a:r>
            <a:r>
              <a:rPr lang="ja-JP" altLang="en-US" smtClean="0"/>
              <a:t>てから　</a:t>
            </a:r>
            <a:r>
              <a:rPr lang="en-US" altLang="ja-JP" dirty="0" err="1" smtClean="0"/>
              <a:t>vs</a:t>
            </a:r>
            <a:r>
              <a:rPr lang="ja-JP" altLang="en-US" smtClean="0"/>
              <a:t>　</a:t>
            </a:r>
            <a:r>
              <a:rPr lang="en-US" altLang="ja-JP" dirty="0" smtClean="0"/>
              <a:t>V</a:t>
            </a:r>
            <a:r>
              <a:rPr lang="ja-JP" altLang="en-US" smtClean="0"/>
              <a:t>た後で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400" smtClean="0"/>
              <a:t>～てから</a:t>
            </a:r>
            <a:r>
              <a:rPr lang="en-US" altLang="ja-JP" sz="2400" dirty="0" smtClean="0"/>
              <a:t> can be used when the event in the main clause continues after the vent in the </a:t>
            </a:r>
            <a:r>
              <a:rPr lang="ja-JP" altLang="en-US" sz="2400" smtClean="0"/>
              <a:t>～てから</a:t>
            </a:r>
            <a:r>
              <a:rPr lang="en-US" altLang="ja-JP" sz="2400" dirty="0" smtClean="0"/>
              <a:t> clause has taken place. </a:t>
            </a:r>
            <a:r>
              <a:rPr lang="ja-JP" altLang="en-US" sz="2400" smtClean="0"/>
              <a:t>～後で</a:t>
            </a:r>
            <a:r>
              <a:rPr lang="en-US" altLang="ja-JP" sz="2400" dirty="0" smtClean="0"/>
              <a:t> </a:t>
            </a:r>
            <a:r>
              <a:rPr lang="en-US" sz="2400" dirty="0" smtClean="0"/>
              <a:t>cannot be used in this case because it does not indicate continuity.</a:t>
            </a:r>
          </a:p>
          <a:p>
            <a:r>
              <a:rPr lang="ja-JP" altLang="en-US" smtClean="0"/>
              <a:t>大学に入ってから、ずっと一人で住んでいる。</a:t>
            </a:r>
            <a:endParaRPr lang="en-US" altLang="ja-JP" dirty="0" smtClean="0"/>
          </a:p>
          <a:p>
            <a:r>
              <a:rPr lang="ja-JP" altLang="en-US" smtClean="0"/>
              <a:t>大学に入った後で、ずっと一人で住んでいる。</a:t>
            </a:r>
            <a:endParaRPr lang="en-US" altLang="ja-JP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altLang="ja-JP" sz="2400" dirty="0" smtClean="0"/>
              <a:t>I have lived alone since entering college.</a:t>
            </a:r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4038600"/>
            <a:ext cx="7924800" cy="0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05000"/>
            <a:ext cx="8534400" cy="4419600"/>
          </a:xfrm>
          <a:noFill/>
        </p:spPr>
        <p:txBody>
          <a:bodyPr/>
          <a:lstStyle/>
          <a:p>
            <a:pPr eaLnBrk="1" hangingPunct="1"/>
            <a:r>
              <a:rPr lang="en-US" altLang="ja-JP" dirty="0" smtClean="0"/>
              <a:t>In the main clause, </a:t>
            </a:r>
            <a:r>
              <a:rPr lang="en-US" altLang="ja-JP" dirty="0" smtClean="0">
                <a:solidFill>
                  <a:srgbClr val="FF0909"/>
                </a:solidFill>
              </a:rPr>
              <a:t>an uncontrollable event cannot come</a:t>
            </a:r>
            <a:r>
              <a:rPr lang="en-US" altLang="ja-JP" dirty="0" smtClean="0"/>
              <a:t>.</a:t>
            </a:r>
          </a:p>
          <a:p>
            <a:pPr eaLnBrk="1" hangingPunct="1"/>
            <a:r>
              <a:rPr lang="ja-JP" altLang="en-US" smtClean="0"/>
              <a:t>　道</a:t>
            </a:r>
            <a:r>
              <a:rPr lang="ja-JP" altLang="en-US" dirty="0" smtClean="0"/>
              <a:t>を　わたっ</a:t>
            </a:r>
            <a:r>
              <a:rPr lang="ja-JP" altLang="en-US" dirty="0" smtClean="0">
                <a:solidFill>
                  <a:srgbClr val="FF0000"/>
                </a:solidFill>
              </a:rPr>
              <a:t>てから</a:t>
            </a:r>
            <a:r>
              <a:rPr lang="ja-JP" altLang="en-US" dirty="0" smtClean="0"/>
              <a:t>、川が　見えます。</a:t>
            </a:r>
          </a:p>
          <a:p>
            <a:pPr eaLnBrk="1" hangingPunct="1"/>
            <a:r>
              <a:rPr lang="ja-JP" altLang="en-US" dirty="0" smtClean="0"/>
              <a:t>　道を　わたっ</a:t>
            </a:r>
            <a:r>
              <a:rPr lang="ja-JP" altLang="en-US" dirty="0" smtClean="0">
                <a:solidFill>
                  <a:srgbClr val="FF0000"/>
                </a:solidFill>
              </a:rPr>
              <a:t>た後で</a:t>
            </a:r>
            <a:r>
              <a:rPr lang="ja-JP" altLang="en-US" dirty="0" smtClean="0"/>
              <a:t>、川が　見えます。</a:t>
            </a:r>
          </a:p>
          <a:p>
            <a:pPr eaLnBrk="1" hangingPunct="1"/>
            <a:r>
              <a:rPr lang="ja-JP" altLang="en-US" dirty="0" smtClean="0"/>
              <a:t>　道を　わたっ</a:t>
            </a:r>
            <a:r>
              <a:rPr lang="ja-JP" altLang="en-US" dirty="0" smtClean="0">
                <a:solidFill>
                  <a:srgbClr val="FF0000"/>
                </a:solidFill>
              </a:rPr>
              <a:t>てから</a:t>
            </a:r>
            <a:r>
              <a:rPr lang="ja-JP" altLang="en-US" dirty="0" smtClean="0"/>
              <a:t>、右に　まがっ</a:t>
            </a:r>
            <a:r>
              <a:rPr lang="ja-JP" altLang="en-US" u="sng" dirty="0" smtClean="0"/>
              <a:t>てください</a:t>
            </a:r>
            <a:r>
              <a:rPr lang="ja-JP" altLang="en-US" dirty="0" smtClean="0"/>
              <a:t>。</a:t>
            </a:r>
          </a:p>
          <a:p>
            <a:pPr eaLnBrk="1" hangingPunct="1"/>
            <a:r>
              <a:rPr lang="ja-JP" altLang="en-US" dirty="0" smtClean="0"/>
              <a:t>　信号（しんごう）が　青</a:t>
            </a:r>
            <a:r>
              <a:rPr lang="en-US" altLang="ja-JP" dirty="0" smtClean="0"/>
              <a:t>(</a:t>
            </a:r>
            <a:r>
              <a:rPr lang="ja-JP" altLang="en-US" dirty="0" smtClean="0"/>
              <a:t>あお</a:t>
            </a:r>
            <a:r>
              <a:rPr lang="en-US" altLang="ja-JP" dirty="0" smtClean="0"/>
              <a:t>)</a:t>
            </a:r>
            <a:r>
              <a:rPr lang="ja-JP" altLang="en-US" dirty="0" smtClean="0"/>
              <a:t>に　なっ</a:t>
            </a:r>
            <a:r>
              <a:rPr lang="ja-JP" altLang="en-US" dirty="0" smtClean="0">
                <a:solidFill>
                  <a:srgbClr val="FF0000"/>
                </a:solidFill>
              </a:rPr>
              <a:t>てか</a:t>
            </a:r>
            <a:r>
              <a:rPr lang="ja-JP" altLang="en-US" smtClean="0">
                <a:solidFill>
                  <a:srgbClr val="FF0000"/>
                </a:solidFill>
              </a:rPr>
              <a:t>ら</a:t>
            </a:r>
            <a:r>
              <a:rPr lang="ja-JP" altLang="en-US" smtClean="0"/>
              <a:t>、</a:t>
            </a:r>
            <a:endParaRPr lang="en-US" altLang="ja-JP" dirty="0" smtClean="0"/>
          </a:p>
          <a:p>
            <a:pPr eaLnBrk="1" hangingPunct="1">
              <a:buNone/>
            </a:pPr>
            <a:r>
              <a:rPr lang="en-US" altLang="ja-JP" dirty="0" smtClean="0"/>
              <a:t>	</a:t>
            </a:r>
            <a:r>
              <a:rPr lang="ja-JP" altLang="en-US" smtClean="0"/>
              <a:t>　道を</a:t>
            </a:r>
            <a:r>
              <a:rPr lang="ja-JP" altLang="en-US" dirty="0" smtClean="0"/>
              <a:t>　わたっ</a:t>
            </a:r>
            <a:r>
              <a:rPr lang="ja-JP" altLang="en-US" u="sng" dirty="0" smtClean="0"/>
              <a:t>たほうがいいです</a:t>
            </a:r>
            <a:r>
              <a:rPr lang="ja-JP" altLang="en-US" dirty="0" smtClean="0"/>
              <a:t>。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33400" y="31242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909"/>
                </a:solidFill>
              </a:rPr>
              <a:t>X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533400" y="3657600"/>
            <a:ext cx="49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0909"/>
                </a:solidFill>
                <a:latin typeface="ＭＳ 明朝"/>
                <a:ea typeface="ＭＳ 明朝"/>
                <a:cs typeface="ＭＳ 明朝"/>
              </a:rPr>
              <a:t>○</a:t>
            </a:r>
            <a:endParaRPr lang="en-US" altLang="ja-JP" dirty="0">
              <a:solidFill>
                <a:srgbClr val="FF0909"/>
              </a:solidFill>
              <a:latin typeface="ＭＳ 明朝"/>
              <a:ea typeface="ＭＳ 明朝"/>
              <a:cs typeface="ＭＳ 明朝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533400" y="41910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909"/>
                </a:solidFill>
                <a:latin typeface="ＭＳ 明朝"/>
                <a:ea typeface="ＭＳ 明朝"/>
                <a:cs typeface="ＭＳ 明朝"/>
              </a:rPr>
              <a:t>○</a:t>
            </a: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533400" y="48006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909"/>
                </a:solidFill>
                <a:latin typeface="ＭＳ 明朝"/>
                <a:ea typeface="ＭＳ 明朝"/>
                <a:cs typeface="ＭＳ 明朝"/>
              </a:rPr>
              <a:t>○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V</a:t>
            </a:r>
            <a:r>
              <a:rPr lang="ja-JP" altLang="en-US" smtClean="0"/>
              <a:t>てから　</a:t>
            </a:r>
            <a:r>
              <a:rPr lang="en-US" altLang="ja-JP" dirty="0" err="1" smtClean="0"/>
              <a:t>vs</a:t>
            </a:r>
            <a:r>
              <a:rPr lang="ja-JP" altLang="en-US" smtClean="0"/>
              <a:t>　</a:t>
            </a:r>
            <a:r>
              <a:rPr lang="en-US" altLang="ja-JP" dirty="0" smtClean="0"/>
              <a:t>V</a:t>
            </a:r>
            <a:r>
              <a:rPr lang="ja-JP" altLang="en-US" smtClean="0"/>
              <a:t>た後で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49" grpId="0"/>
      <p:bldP spid="6150" grpId="0"/>
      <p:bldP spid="615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8534400" cy="4572000"/>
          </a:xfrm>
          <a:noFill/>
        </p:spPr>
        <p:txBody>
          <a:bodyPr>
            <a:normAutofit/>
          </a:bodyPr>
          <a:lstStyle/>
          <a:p>
            <a:pPr marL="609600" indent="-609600" eaLnBrk="1" hangingPunct="1">
              <a:buFont typeface="Wingdings" pitchFamily="-96" charset="2"/>
              <a:buNone/>
            </a:pPr>
            <a:r>
              <a:rPr lang="en-US" altLang="ja-JP" sz="2400" dirty="0" smtClean="0"/>
              <a:t>Ex. </a:t>
            </a:r>
            <a:r>
              <a:rPr lang="ja-JP" altLang="en-US" sz="2400" dirty="0" smtClean="0"/>
              <a:t>シャワーをあびた後、朝ごはんを食べます。</a:t>
            </a:r>
          </a:p>
          <a:p>
            <a:pPr marL="609600" indent="-609600" eaLnBrk="1" hangingPunct="1">
              <a:buFont typeface="Wingdings" pitchFamily="-96" charset="2"/>
              <a:buNone/>
            </a:pPr>
            <a:r>
              <a:rPr lang="ja-JP" altLang="en-US" sz="2400" dirty="0" smtClean="0"/>
              <a:t>　　→シャワーをあびてから、朝ごはんを食べます。</a:t>
            </a:r>
          </a:p>
          <a:p>
            <a:pPr marL="609600" indent="-609600" eaLnBrk="1" hangingPunct="1">
              <a:buFont typeface="Arial" charset="0"/>
              <a:buNone/>
            </a:pPr>
            <a:r>
              <a:rPr lang="ja-JP" altLang="en-US" sz="2400" dirty="0" smtClean="0"/>
              <a:t>しやくしょに行く前に、郵便局に行きます。</a:t>
            </a:r>
          </a:p>
          <a:p>
            <a:pPr marL="609600" indent="-609600" eaLnBrk="1" hangingPunct="1">
              <a:buFont typeface="Arial" charset="0"/>
              <a:buNone/>
            </a:pPr>
            <a:r>
              <a:rPr lang="ja-JP" altLang="en-US" sz="2400" dirty="0" smtClean="0"/>
              <a:t>→</a:t>
            </a:r>
          </a:p>
          <a:p>
            <a:pPr marL="609600" indent="-609600" eaLnBrk="1" hangingPunct="1">
              <a:buFont typeface="Arial" charset="0"/>
              <a:buNone/>
            </a:pPr>
            <a:r>
              <a:rPr lang="ja-JP" altLang="en-US" sz="2400" dirty="0" smtClean="0"/>
              <a:t>そのビルの</a:t>
            </a:r>
            <a:r>
              <a:rPr lang="ja-JP" altLang="en-US" sz="2400" smtClean="0"/>
              <a:t>前を通（とお）っ</a:t>
            </a:r>
            <a:r>
              <a:rPr lang="ja-JP" altLang="en-US" sz="2400" dirty="0" smtClean="0"/>
              <a:t>た後で</a:t>
            </a:r>
            <a:r>
              <a:rPr lang="ja-JP" altLang="en-US" sz="2400" smtClean="0"/>
              <a:t>、右に</a:t>
            </a:r>
            <a:r>
              <a:rPr lang="ja-JP" altLang="en-US" sz="2400" dirty="0" smtClean="0"/>
              <a:t>まがります。</a:t>
            </a:r>
          </a:p>
          <a:p>
            <a:pPr marL="609600" indent="-609600" eaLnBrk="1" hangingPunct="1">
              <a:buFont typeface="Arial" charset="0"/>
              <a:buNone/>
            </a:pPr>
            <a:r>
              <a:rPr lang="ja-JP" altLang="en-US" sz="2400" dirty="0" smtClean="0"/>
              <a:t>→</a:t>
            </a:r>
          </a:p>
          <a:p>
            <a:pPr marL="609600" indent="-609600" eaLnBrk="1" hangingPunct="1">
              <a:buFont typeface="Arial" charset="0"/>
              <a:buNone/>
            </a:pPr>
            <a:r>
              <a:rPr lang="ja-JP" altLang="en-US" sz="2400" dirty="0" smtClean="0"/>
              <a:t>ドライブに行く前に、ガソリンスタンド</a:t>
            </a:r>
            <a:r>
              <a:rPr lang="ja-JP" altLang="en-US" sz="2400" smtClean="0"/>
              <a:t>で車に</a:t>
            </a:r>
            <a:r>
              <a:rPr lang="ja-JP" altLang="en-US" sz="2400" dirty="0" smtClean="0"/>
              <a:t>ガソリ</a:t>
            </a:r>
            <a:r>
              <a:rPr lang="ja-JP" altLang="en-US" sz="2400" smtClean="0"/>
              <a:t>ンを入</a:t>
            </a:r>
            <a:r>
              <a:rPr lang="ja-JP" altLang="en-US" sz="2400" dirty="0" smtClean="0"/>
              <a:t>れます。</a:t>
            </a:r>
          </a:p>
          <a:p>
            <a:pPr marL="609600" indent="-609600" eaLnBrk="1" hangingPunct="1">
              <a:buFont typeface="Arial" charset="0"/>
              <a:buNone/>
            </a:pPr>
            <a:r>
              <a:rPr lang="ja-JP" altLang="en-US" sz="2400" dirty="0" smtClean="0"/>
              <a:t>→</a:t>
            </a:r>
          </a:p>
          <a:p>
            <a:pPr marL="609600" indent="-609600" eaLnBrk="1" hangingPunct="1">
              <a:buFont typeface="Arial" charset="0"/>
              <a:buNone/>
            </a:pPr>
            <a:r>
              <a:rPr lang="ja-JP" altLang="en-US" sz="2400" dirty="0" smtClean="0"/>
              <a:t>しんごうが青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あお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になったら、おうだんほどうを　わたります。</a:t>
            </a:r>
          </a:p>
          <a:p>
            <a:pPr marL="609600" indent="-609600" eaLnBrk="1" hangingPunct="1">
              <a:buFont typeface="Arial" charset="0"/>
              <a:buNone/>
            </a:pPr>
            <a:r>
              <a:rPr lang="ja-JP" altLang="en-US" sz="2400" dirty="0" smtClean="0"/>
              <a:t>→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762000" y="3151188"/>
            <a:ext cx="5835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ja-JP" altLang="en-US">
                <a:solidFill>
                  <a:srgbClr val="FF0909"/>
                </a:solidFill>
              </a:rPr>
              <a:t>郵便局に行ってから、しやくしょに行きます 。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838200" y="4191000"/>
            <a:ext cx="52196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ja-JP" altLang="en-US">
                <a:solidFill>
                  <a:srgbClr val="FF0909"/>
                </a:solidFill>
              </a:rPr>
              <a:t>そのビルの前</a:t>
            </a:r>
            <a:r>
              <a:rPr kumimoji="0" lang="ja-JP" altLang="en-US" smtClean="0">
                <a:solidFill>
                  <a:srgbClr val="FF0909"/>
                </a:solidFill>
              </a:rPr>
              <a:t>を</a:t>
            </a:r>
            <a:r>
              <a:rPr lang="ja-JP" altLang="en-US" smtClean="0">
                <a:solidFill>
                  <a:srgbClr val="FF0909"/>
                </a:solidFill>
              </a:rPr>
              <a:t>通</a:t>
            </a:r>
            <a:r>
              <a:rPr kumimoji="0" lang="ja-JP" altLang="en-US" smtClean="0">
                <a:solidFill>
                  <a:srgbClr val="FF0909"/>
                </a:solidFill>
              </a:rPr>
              <a:t>っ</a:t>
            </a:r>
            <a:r>
              <a:rPr kumimoji="0" lang="ja-JP" altLang="en-US">
                <a:solidFill>
                  <a:srgbClr val="FF0909"/>
                </a:solidFill>
              </a:rPr>
              <a:t>てから、</a:t>
            </a:r>
            <a:r>
              <a:rPr kumimoji="0" lang="ja-JP" altLang="en-US" smtClean="0">
                <a:solidFill>
                  <a:srgbClr val="FF0909"/>
                </a:solidFill>
              </a:rPr>
              <a:t>右（みぎ）に</a:t>
            </a:r>
            <a:r>
              <a:rPr kumimoji="0" lang="ja-JP" altLang="en-US">
                <a:solidFill>
                  <a:srgbClr val="FF0909"/>
                </a:solidFill>
              </a:rPr>
              <a:t>まがります。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838200" y="5029200"/>
            <a:ext cx="66495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ja-JP" altLang="en-US">
                <a:solidFill>
                  <a:srgbClr val="FF0909"/>
                </a:solidFill>
              </a:rPr>
              <a:t>ガソリンスタンドで</a:t>
            </a:r>
            <a:r>
              <a:rPr kumimoji="0" lang="ja-JP" altLang="en-US" smtClean="0">
                <a:solidFill>
                  <a:srgbClr val="FF0909"/>
                </a:solidFill>
              </a:rPr>
              <a:t>車に</a:t>
            </a:r>
            <a:r>
              <a:rPr kumimoji="0" lang="ja-JP" altLang="en-US">
                <a:solidFill>
                  <a:srgbClr val="FF0909"/>
                </a:solidFill>
              </a:rPr>
              <a:t>ガソリンを入れてから、ドライブに行きます。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838200" y="5867400"/>
            <a:ext cx="5727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343A1B"/>
              </a:buClr>
              <a:buSzPct val="90000"/>
              <a:buFont typeface="Arial" charset="0"/>
              <a:buNone/>
            </a:pPr>
            <a:r>
              <a:rPr kumimoji="0" lang="ja-JP" altLang="en-US" dirty="0">
                <a:solidFill>
                  <a:srgbClr val="FF0909"/>
                </a:solidFill>
              </a:rPr>
              <a:t>しんごう</a:t>
            </a:r>
            <a:r>
              <a:rPr kumimoji="0" lang="ja-JP" altLang="en-US">
                <a:solidFill>
                  <a:srgbClr val="FF0909"/>
                </a:solidFill>
              </a:rPr>
              <a:t>が</a:t>
            </a:r>
            <a:r>
              <a:rPr kumimoji="0" lang="ja-JP" altLang="en-US" smtClean="0">
                <a:solidFill>
                  <a:srgbClr val="FF0909"/>
                </a:solidFill>
              </a:rPr>
              <a:t>青に</a:t>
            </a:r>
            <a:r>
              <a:rPr kumimoji="0" lang="ja-JP" altLang="en-US" dirty="0">
                <a:solidFill>
                  <a:srgbClr val="FF0909"/>
                </a:solidFill>
              </a:rPr>
              <a:t>なってから、おうだんほど</a:t>
            </a:r>
            <a:r>
              <a:rPr kumimoji="0" lang="ja-JP" altLang="en-US">
                <a:solidFill>
                  <a:srgbClr val="FF0909"/>
                </a:solidFill>
              </a:rPr>
              <a:t>う</a:t>
            </a:r>
            <a:r>
              <a:rPr kumimoji="0" lang="ja-JP" altLang="en-US" smtClean="0">
                <a:solidFill>
                  <a:srgbClr val="FF0909"/>
                </a:solidFill>
              </a:rPr>
              <a:t>をわ</a:t>
            </a:r>
            <a:r>
              <a:rPr kumimoji="0" lang="ja-JP" altLang="en-US" dirty="0">
                <a:solidFill>
                  <a:srgbClr val="FF0909"/>
                </a:solidFill>
              </a:rPr>
              <a:t>たります。</a:t>
            </a:r>
            <a:endParaRPr lang="ja-JP" altLang="en-US" dirty="0">
              <a:solidFill>
                <a:srgbClr val="FF0909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Change the sentences using </a:t>
            </a:r>
            <a:r>
              <a:rPr lang="ja-JP" altLang="en-US" smtClean="0"/>
              <a:t>てから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7174" grpId="0"/>
      <p:bldP spid="7176" grpId="0"/>
      <p:bldP spid="717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5181600"/>
            <a:ext cx="8534400" cy="13716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ja-JP" altLang="en-US" sz="2800" dirty="0" smtClean="0"/>
              <a:t>この道を　まっすぐ行って、３つ目の交差点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こうさてん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を　右</a:t>
            </a:r>
            <a:r>
              <a:rPr lang="en-US" altLang="ja-JP" sz="2800" dirty="0" smtClean="0"/>
              <a:t>(</a:t>
            </a:r>
            <a:r>
              <a:rPr lang="ja-JP" altLang="en-US" sz="2800" dirty="0" smtClean="0"/>
              <a:t>みぎ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に　</a:t>
            </a:r>
            <a:r>
              <a:rPr lang="ja-JP" altLang="en-US" sz="2800" u="sng" dirty="0" smtClean="0">
                <a:solidFill>
                  <a:srgbClr val="FF0000"/>
                </a:solidFill>
              </a:rPr>
              <a:t>まがって</a:t>
            </a:r>
            <a:r>
              <a:rPr lang="ja-JP" altLang="en-US" sz="2800" u="sng" dirty="0" smtClean="0">
                <a:solidFill>
                  <a:srgbClr val="FF0909"/>
                </a:solidFill>
              </a:rPr>
              <a:t>から</a:t>
            </a:r>
            <a:r>
              <a:rPr lang="ja-JP" altLang="en-US" sz="2800" dirty="0" smtClean="0"/>
              <a:t>、もう少し　まっすぐ　行ってください。</a:t>
            </a:r>
          </a:p>
        </p:txBody>
      </p:sp>
      <p:pic>
        <p:nvPicPr>
          <p:cNvPr id="18435" name="Picture 3" descr="Ch6_p301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533400"/>
            <a:ext cx="5943600" cy="4548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2" name="Line 4"/>
          <p:cNvSpPr>
            <a:spLocks noChangeShapeType="1"/>
          </p:cNvSpPr>
          <p:nvPr/>
        </p:nvSpPr>
        <p:spPr bwMode="auto">
          <a:xfrm flipV="1">
            <a:off x="4038600" y="2362200"/>
            <a:ext cx="0" cy="2133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 flipV="1">
            <a:off x="4114800" y="2438400"/>
            <a:ext cx="1676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 flipV="1">
            <a:off x="5791200" y="2362200"/>
            <a:ext cx="6096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 flipV="1">
            <a:off x="6400800" y="1981200"/>
            <a:ext cx="762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Expressing chronology</a:t>
            </a:r>
            <a:br>
              <a:rPr lang="en-US" altLang="ja-JP" dirty="0" smtClean="0"/>
            </a:br>
            <a:r>
              <a:rPr lang="en-US" altLang="ja-JP" dirty="0" smtClean="0"/>
              <a:t>using </a:t>
            </a:r>
            <a:r>
              <a:rPr lang="en-US" altLang="ja-JP" dirty="0" smtClean="0">
                <a:solidFill>
                  <a:srgbClr val="FF0909"/>
                </a:solidFill>
              </a:rPr>
              <a:t>V</a:t>
            </a:r>
            <a:r>
              <a:rPr lang="ja-JP" altLang="en-US" smtClean="0">
                <a:solidFill>
                  <a:srgbClr val="FF0909"/>
                </a:solidFill>
              </a:rPr>
              <a:t>てから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文法４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 smtClean="0"/>
              <a:t>Expressing presuppositions</a:t>
            </a:r>
          </a:p>
          <a:p>
            <a:pPr marL="342900" indent="-342900"/>
            <a:r>
              <a:rPr lang="en-US" dirty="0" smtClean="0"/>
              <a:t>Using the plain form + </a:t>
            </a:r>
            <a:r>
              <a:rPr lang="ja-JP" altLang="en-US" smtClean="0"/>
              <a:t>はず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228600" y="1600200"/>
            <a:ext cx="8686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343A1B"/>
              </a:buClr>
              <a:buSzPct val="90000"/>
              <a:buFont typeface="Wingdings" pitchFamily="-111" charset="2"/>
              <a:buNone/>
            </a:pPr>
            <a:r>
              <a:rPr lang="en-US" altLang="ja-JP" sz="3200" dirty="0"/>
              <a:t>X</a:t>
            </a:r>
            <a:r>
              <a:rPr lang="ja-JP" altLang="en-US" sz="3200" dirty="0" smtClean="0"/>
              <a:t>：</a:t>
            </a:r>
            <a:r>
              <a:rPr lang="en-US" altLang="ja-JP" sz="3200" dirty="0" smtClean="0"/>
              <a:t>House</a:t>
            </a:r>
            <a:r>
              <a:rPr lang="ja-JP" altLang="en-US" sz="3200" dirty="0" smtClean="0"/>
              <a:t>、</a:t>
            </a:r>
            <a:r>
              <a:rPr lang="ja-JP" altLang="en-US" sz="3200" dirty="0"/>
              <a:t>もう始まってる？</a:t>
            </a:r>
            <a:endParaRPr lang="en-US" altLang="ja-JP" sz="3200" dirty="0"/>
          </a:p>
          <a:p>
            <a:pPr marL="342900" indent="-342900">
              <a:spcBef>
                <a:spcPct val="20000"/>
              </a:spcBef>
              <a:buClr>
                <a:srgbClr val="343A1B"/>
              </a:buClr>
              <a:buSzPct val="90000"/>
              <a:buFont typeface="Wingdings" pitchFamily="-111" charset="2"/>
              <a:buNone/>
            </a:pPr>
            <a:r>
              <a:rPr lang="en-US" altLang="ja-JP" sz="3200" dirty="0"/>
              <a:t>Y</a:t>
            </a:r>
            <a:r>
              <a:rPr lang="ja-JP" altLang="en-US" sz="3200" dirty="0"/>
              <a:t>：今</a:t>
            </a:r>
            <a:r>
              <a:rPr lang="ja-JP" altLang="en-US" sz="3200" dirty="0" smtClean="0"/>
              <a:t>、</a:t>
            </a:r>
            <a:r>
              <a:rPr lang="en-US" altLang="ja-JP" sz="3200" dirty="0" smtClean="0"/>
              <a:t>8</a:t>
            </a:r>
            <a:r>
              <a:rPr lang="ja-JP" altLang="en-US" sz="3200" dirty="0" smtClean="0"/>
              <a:t>時</a:t>
            </a:r>
            <a:r>
              <a:rPr lang="ja-JP" altLang="en-US" sz="3200" dirty="0"/>
              <a:t>１０分だから、</a:t>
            </a:r>
            <a:endParaRPr lang="en-US" altLang="ja-JP" sz="3200" dirty="0"/>
          </a:p>
          <a:p>
            <a:pPr marL="342900" indent="-342900">
              <a:spcBef>
                <a:spcPct val="20000"/>
              </a:spcBef>
              <a:buClr>
                <a:srgbClr val="343A1B"/>
              </a:buClr>
              <a:buSzPct val="90000"/>
              <a:buFont typeface="Wingdings" pitchFamily="-111" charset="2"/>
              <a:buNone/>
            </a:pPr>
            <a:r>
              <a:rPr lang="en-US" altLang="ja-JP" sz="3200" dirty="0"/>
              <a:t>    </a:t>
            </a:r>
            <a:r>
              <a:rPr lang="ja-JP" altLang="en-US" sz="3200" dirty="0"/>
              <a:t>もう</a:t>
            </a:r>
            <a:r>
              <a:rPr lang="ja-JP" altLang="en-US" sz="3200" u="sng" dirty="0"/>
              <a:t>始まってる</a:t>
            </a:r>
            <a:r>
              <a:rPr lang="ja-JP" altLang="en-US" sz="3200" dirty="0">
                <a:solidFill>
                  <a:srgbClr val="FF0309"/>
                </a:solidFill>
              </a:rPr>
              <a:t>はずだ</a:t>
            </a:r>
            <a:r>
              <a:rPr lang="ja-JP" altLang="en-US" sz="3200" dirty="0"/>
              <a:t>よ。</a:t>
            </a:r>
            <a:endParaRPr lang="en-US" altLang="ja-JP" sz="3200" dirty="0"/>
          </a:p>
          <a:p>
            <a:pPr marL="342900" indent="-342900">
              <a:spcBef>
                <a:spcPct val="20000"/>
              </a:spcBef>
              <a:buClr>
                <a:srgbClr val="343A1B"/>
              </a:buClr>
              <a:buSzPct val="90000"/>
              <a:buFont typeface="Wingdings" pitchFamily="-111" charset="2"/>
              <a:buNone/>
            </a:pPr>
            <a:endParaRPr lang="en-US" altLang="ja-JP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2057400"/>
            <a:ext cx="2743200" cy="2057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〜</a:t>
            </a:r>
            <a:r>
              <a:rPr kumimoji="1" lang="ja-JP" altLang="en-US" smtClean="0"/>
              <a:t>はず</a:t>
            </a:r>
            <a:r>
              <a:rPr kumimoji="1" lang="en-US" altLang="ja-JP" dirty="0" smtClean="0"/>
              <a:t> = is supposed to, should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rgbClr val="343A1B"/>
              </a:buClr>
              <a:buSzPct val="90000"/>
              <a:buNone/>
            </a:pPr>
            <a:r>
              <a:rPr lang="ja-JP" altLang="en-US" sz="2800" dirty="0" smtClean="0"/>
              <a:t>はず</a:t>
            </a:r>
            <a:r>
              <a:rPr lang="en-US" altLang="ja-JP" sz="2800" dirty="0" smtClean="0"/>
              <a:t> indicates </a:t>
            </a:r>
            <a:r>
              <a:rPr lang="en-US" altLang="ja-JP" sz="2800" dirty="0" smtClean="0">
                <a:solidFill>
                  <a:srgbClr val="FF0000"/>
                </a:solidFill>
              </a:rPr>
              <a:t>the speaker’s judgment </a:t>
            </a:r>
            <a:r>
              <a:rPr lang="en-US" altLang="ja-JP" sz="2800" dirty="0" smtClean="0"/>
              <a:t>about the </a:t>
            </a:r>
            <a:r>
              <a:rPr lang="en-US" altLang="ja-JP" sz="2800" dirty="0" smtClean="0">
                <a:solidFill>
                  <a:srgbClr val="008000"/>
                </a:solidFill>
              </a:rPr>
              <a:t>likelihood</a:t>
            </a:r>
            <a:r>
              <a:rPr lang="en-US" altLang="ja-JP" sz="2800" dirty="0" smtClean="0"/>
              <a:t> of an </a:t>
            </a:r>
            <a:r>
              <a:rPr lang="en-US" altLang="ja-JP" sz="2800" dirty="0" smtClean="0">
                <a:solidFill>
                  <a:srgbClr val="FF0000"/>
                </a:solidFill>
              </a:rPr>
              <a:t>somebody’s action/event happening </a:t>
            </a:r>
          </a:p>
          <a:p>
            <a:pPr>
              <a:buClr>
                <a:srgbClr val="343A1B"/>
              </a:buClr>
              <a:buSzPct val="90000"/>
            </a:pPr>
            <a:r>
              <a:rPr lang="en-US" altLang="ja-JP" sz="2800" dirty="0"/>
              <a:t>The judgment is based on </a:t>
            </a:r>
            <a:r>
              <a:rPr lang="en-US" altLang="ja-JP" sz="2800" dirty="0" smtClean="0"/>
              <a:t>objective </a:t>
            </a:r>
            <a:r>
              <a:rPr lang="en-US" altLang="ja-JP" sz="2800" dirty="0"/>
              <a:t>information or knowledge</a:t>
            </a:r>
            <a:r>
              <a:rPr lang="en-US" altLang="ja-JP" sz="2800" dirty="0" smtClean="0"/>
              <a:t>.</a:t>
            </a:r>
            <a:endParaRPr lang="en-US" altLang="ja-JP" sz="2800" dirty="0"/>
          </a:p>
          <a:p>
            <a:pPr>
              <a:buClr>
                <a:srgbClr val="343A1B"/>
              </a:buClr>
              <a:buSzPct val="90000"/>
            </a:pPr>
            <a:r>
              <a:rPr lang="en-US" altLang="ja-JP" sz="2800" dirty="0"/>
              <a:t>I</a:t>
            </a:r>
            <a:r>
              <a:rPr lang="en-US" altLang="ja-JP" sz="2800" dirty="0" smtClean="0"/>
              <a:t>f speaker’s interpretation is correct….</a:t>
            </a:r>
          </a:p>
          <a:p>
            <a:pPr marL="0" indent="0">
              <a:buNone/>
            </a:pPr>
            <a:endParaRPr lang="en-US" altLang="ja-JP" sz="2800" dirty="0"/>
          </a:p>
          <a:p>
            <a:endParaRPr lang="en-US" altLang="ja-JP" sz="2800" dirty="0" smtClean="0"/>
          </a:p>
          <a:p>
            <a:endParaRPr lang="ja-JP" altLang="en-US" sz="2800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/>
          <a:lstStyle/>
          <a:p>
            <a:r>
              <a:rPr kumimoji="1" lang="en-US" altLang="ja-JP" dirty="0" smtClean="0"/>
              <a:t>〜</a:t>
            </a:r>
            <a:r>
              <a:rPr kumimoji="1" lang="ja-JP" altLang="en-US" dirty="0" smtClean="0"/>
              <a:t>はずだ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7772400" cy="609600"/>
          </a:xfrm>
          <a:noFill/>
          <a:ln/>
        </p:spPr>
        <p:txBody>
          <a:bodyPr/>
          <a:lstStyle/>
          <a:p>
            <a:r>
              <a:rPr kumimoji="1" lang="ja-JP" altLang="en-US" sz="2800" dirty="0"/>
              <a:t>はず</a:t>
            </a:r>
            <a:r>
              <a:rPr kumimoji="1" lang="en-US" altLang="ja-JP" sz="2800" dirty="0"/>
              <a:t> is a </a:t>
            </a:r>
            <a:r>
              <a:rPr kumimoji="1" lang="en-US" altLang="ja-JP" sz="2800" dirty="0" smtClean="0"/>
              <a:t>noun, </a:t>
            </a:r>
            <a:r>
              <a:rPr kumimoji="1" lang="en-US" altLang="ja-JP" sz="2800" dirty="0"/>
              <a:t>but it never stands on its own.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/>
          <a:lstStyle/>
          <a:p>
            <a:r>
              <a:rPr kumimoji="1" lang="en-US" altLang="ja-JP" dirty="0" smtClean="0"/>
              <a:t>〜</a:t>
            </a:r>
            <a:r>
              <a:rPr kumimoji="1" lang="ja-JP" altLang="en-US" dirty="0" smtClean="0"/>
              <a:t>はず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09800"/>
            <a:ext cx="762952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514600" y="3352800"/>
            <a:ext cx="228600" cy="304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657600" y="3352800"/>
            <a:ext cx="228600" cy="304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/>
          <a:lstStyle/>
          <a:p>
            <a:r>
              <a:rPr lang="en-US" altLang="ja-JP" sz="4000">
                <a:cs typeface="ＭＳ Ｐゴシック" charset="0"/>
              </a:rPr>
              <a:t>○</a:t>
            </a:r>
            <a:r>
              <a:rPr lang="ja-JP" altLang="en-US" sz="4000">
                <a:cs typeface="ＭＳ Ｐゴシック" charset="0"/>
              </a:rPr>
              <a:t>ですか？</a:t>
            </a:r>
            <a:r>
              <a:rPr lang="en-US" altLang="ja-JP" sz="4000">
                <a:cs typeface="ＭＳ Ｐゴシック" charset="0"/>
              </a:rPr>
              <a:t>×</a:t>
            </a:r>
            <a:r>
              <a:rPr lang="ja-JP" altLang="en-US" sz="4000">
                <a:cs typeface="ＭＳ Ｐゴシック" charset="0"/>
              </a:rPr>
              <a:t>ですか？</a:t>
            </a:r>
            <a:endParaRPr lang="en-US" altLang="ja-JP">
              <a:cs typeface="ＭＳ Ｐゴシック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286000"/>
            <a:ext cx="7620000" cy="48006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ja-JP" altLang="en-US" dirty="0">
                <a:cs typeface="ＭＳ Ｐゴシック" charset="0"/>
              </a:rPr>
              <a:t>　田中さんは来るはずです。</a:t>
            </a:r>
          </a:p>
          <a:p>
            <a:pPr marL="609600" indent="-609600">
              <a:buFontTx/>
              <a:buNone/>
            </a:pPr>
            <a:r>
              <a:rPr lang="ja-JP" altLang="en-US" dirty="0">
                <a:cs typeface="ＭＳ Ｐゴシック" charset="0"/>
              </a:rPr>
              <a:t>　</a:t>
            </a:r>
            <a:endParaRPr lang="en-US" altLang="ja-JP" dirty="0">
              <a:cs typeface="ＭＳ Ｐゴシック" charset="0"/>
            </a:endParaRPr>
          </a:p>
          <a:p>
            <a:pPr marL="609600" indent="-609600">
              <a:buFontTx/>
              <a:buNone/>
            </a:pPr>
            <a:r>
              <a:rPr lang="ja-JP" altLang="en-US" dirty="0">
                <a:cs typeface="ＭＳ Ｐゴシック" charset="0"/>
              </a:rPr>
              <a:t>　バスはもうすぐ来るはずです。</a:t>
            </a:r>
          </a:p>
          <a:p>
            <a:pPr marL="609600" indent="-609600">
              <a:buFontTx/>
              <a:buNone/>
            </a:pPr>
            <a:r>
              <a:rPr lang="ja-JP" altLang="en-US" dirty="0">
                <a:cs typeface="ＭＳ Ｐゴシック" charset="0"/>
              </a:rPr>
              <a:t>　</a:t>
            </a:r>
            <a:endParaRPr lang="en-US" altLang="ja-JP" dirty="0">
              <a:cs typeface="ＭＳ Ｐゴシック" charset="0"/>
            </a:endParaRPr>
          </a:p>
          <a:p>
            <a:pPr marL="609600" indent="-609600">
              <a:buFontTx/>
              <a:buNone/>
            </a:pPr>
            <a:r>
              <a:rPr lang="ja-JP" altLang="en-US" dirty="0">
                <a:cs typeface="ＭＳ Ｐゴシック" charset="0"/>
              </a:rPr>
              <a:t>　私は行くはずです。</a:t>
            </a:r>
          </a:p>
          <a:p>
            <a:pPr marL="609600" indent="-609600">
              <a:buFontTx/>
              <a:buNone/>
            </a:pPr>
            <a:r>
              <a:rPr lang="ja-JP" altLang="en-US" dirty="0">
                <a:cs typeface="ＭＳ Ｐゴシック" charset="0"/>
              </a:rPr>
              <a:t>　</a:t>
            </a:r>
            <a:endParaRPr lang="en-US" altLang="ja-JP" dirty="0">
              <a:cs typeface="ＭＳ Ｐゴシック" charset="0"/>
            </a:endParaRPr>
          </a:p>
          <a:p>
            <a:pPr marL="609600" indent="-609600">
              <a:buFontTx/>
              <a:buNone/>
            </a:pPr>
            <a:r>
              <a:rPr lang="ja-JP" altLang="en-US" dirty="0">
                <a:cs typeface="ＭＳ Ｐゴシック" charset="0"/>
              </a:rPr>
              <a:t>　図書館では食べ物を食べないはずです。</a:t>
            </a:r>
          </a:p>
          <a:p>
            <a:pPr marL="609600" indent="-609600">
              <a:buFontTx/>
              <a:buAutoNum type="arabicPeriod"/>
            </a:pPr>
            <a:endParaRPr lang="ja-JP" altLang="en-US" dirty="0">
              <a:cs typeface="ＭＳ Ｐゴシック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685800" y="2300288"/>
            <a:ext cx="539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  <a:cs typeface="ＭＳ Ｐゴシック" charset="0"/>
              </a:rPr>
              <a:t>○</a:t>
            </a:r>
            <a:endParaRPr lang="en-US" altLang="ja-JP" dirty="0"/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 flipV="1">
            <a:off x="685800" y="3505200"/>
            <a:ext cx="3873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  <a:cs typeface="ＭＳ Ｐゴシック" charset="0"/>
              </a:rPr>
              <a:t>○</a:t>
            </a:r>
            <a:endParaRPr lang="en-US" altLang="ja-JP" dirty="0"/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685800" y="4648200"/>
            <a:ext cx="420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  <a:cs typeface="ＭＳ Ｐゴシック" charset="0"/>
              </a:rPr>
              <a:t>X</a:t>
            </a:r>
            <a:endParaRPr lang="en-US" altLang="ja-JP" dirty="0"/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685800" y="5791200"/>
            <a:ext cx="4206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  <a:cs typeface="ＭＳ Ｐゴシック" charset="0"/>
              </a:rPr>
              <a:t>X</a:t>
            </a:r>
            <a:endParaRPr lang="en-US" altLang="ja-JP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1447800"/>
            <a:ext cx="8229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はず</a:t>
            </a:r>
            <a:r>
              <a:rPr lang="en-US" altLang="ja-JP" sz="2400" dirty="0"/>
              <a:t> indicates </a:t>
            </a:r>
            <a:r>
              <a:rPr lang="en-US" altLang="ja-JP" sz="2400" dirty="0">
                <a:solidFill>
                  <a:srgbClr val="FF0000"/>
                </a:solidFill>
              </a:rPr>
              <a:t>the speaker’s judgment </a:t>
            </a:r>
            <a:r>
              <a:rPr lang="en-US" altLang="ja-JP" sz="2400" dirty="0"/>
              <a:t>about the </a:t>
            </a:r>
            <a:r>
              <a:rPr lang="en-US" altLang="ja-JP" sz="2400" dirty="0">
                <a:solidFill>
                  <a:srgbClr val="008000"/>
                </a:solidFill>
              </a:rPr>
              <a:t>likelihood</a:t>
            </a:r>
            <a:r>
              <a:rPr lang="en-US" altLang="ja-JP" sz="2400" dirty="0"/>
              <a:t> of an </a:t>
            </a:r>
            <a:r>
              <a:rPr lang="en-US" altLang="ja-JP" sz="2400" dirty="0">
                <a:solidFill>
                  <a:srgbClr val="FF0000"/>
                </a:solidFill>
              </a:rPr>
              <a:t>somebody’s action/event happening </a:t>
            </a:r>
          </a:p>
          <a:p>
            <a:endParaRPr kumimoji="1" lang="ja-JP" alt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7927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  <p:bldP spid="54277" grpId="0"/>
      <p:bldP spid="54278" grpId="0"/>
      <p:bldP spid="542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8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P218 C. </a:t>
            </a:r>
            <a:r>
              <a:rPr lang="ja-JP" altLang="en-US" dirty="0" smtClean="0"/>
              <a:t>方向（ほうこう）</a:t>
            </a:r>
            <a:endParaRPr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752600"/>
            <a:ext cx="6401838" cy="473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458200" cy="5897563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buFontTx/>
              <a:buNone/>
            </a:pPr>
            <a:r>
              <a:rPr lang="en-US" altLang="ja-JP" dirty="0">
                <a:latin typeface="Arial"/>
                <a:ea typeface="Osaka" charset="0"/>
                <a:cs typeface="Osaka" charset="0"/>
              </a:rPr>
              <a:t> </a:t>
            </a:r>
            <a:endParaRPr lang="en-US" altLang="ja-JP" dirty="0">
              <a:latin typeface="Osaka" charset="0"/>
              <a:ea typeface="Osaka" charset="0"/>
              <a:cs typeface="Osaka" charset="0"/>
            </a:endParaRP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altLang="ja-JP" dirty="0">
                <a:ea typeface="Osaka" charset="0"/>
                <a:cs typeface="Osaka" charset="0"/>
              </a:rPr>
              <a:t>Information about </a:t>
            </a:r>
            <a:r>
              <a:rPr lang="ja-JP" altLang="en-US" dirty="0">
                <a:ea typeface="Osaka" charset="0"/>
                <a:cs typeface="Osaka" charset="0"/>
              </a:rPr>
              <a:t>スミスさん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altLang="ja-JP" dirty="0">
                <a:ea typeface="Osaka" charset="0"/>
                <a:cs typeface="Osaka" charset="0"/>
              </a:rPr>
              <a:t>1. works for a computer company and also goes to </a:t>
            </a:r>
            <a:r>
              <a:rPr lang="en-US" altLang="ja-JP" dirty="0" smtClean="0">
                <a:ea typeface="Osaka" charset="0"/>
                <a:cs typeface="Osaka" charset="0"/>
              </a:rPr>
              <a:t>Princeton </a:t>
            </a:r>
            <a:r>
              <a:rPr lang="en-US" altLang="ja-JP" dirty="0">
                <a:ea typeface="Osaka" charset="0"/>
                <a:cs typeface="Osaka" charset="0"/>
              </a:rPr>
              <a:t>University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altLang="ja-JP" dirty="0">
                <a:ea typeface="Osaka" charset="0"/>
                <a:cs typeface="Osaka" charset="0"/>
              </a:rPr>
              <a:t>2. lived in China for two years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altLang="ja-JP" dirty="0">
                <a:ea typeface="Osaka" charset="0"/>
                <a:cs typeface="Osaka" charset="0"/>
              </a:rPr>
              <a:t>3. tennis club member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altLang="ja-JP" dirty="0">
                <a:ea typeface="Osaka" charset="0"/>
                <a:cs typeface="Osaka" charset="0"/>
              </a:rPr>
              <a:t> 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altLang="ja-JP" dirty="0">
                <a:ea typeface="Osaka" charset="0"/>
                <a:cs typeface="Osaka" charset="0"/>
              </a:rPr>
              <a:t>Questions: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altLang="ja-JP" dirty="0">
                <a:ea typeface="Osaka" charset="0"/>
                <a:cs typeface="Osaka" charset="0"/>
              </a:rPr>
              <a:t>1.  </a:t>
            </a:r>
            <a:r>
              <a:rPr lang="en-US" altLang="ja-JP" dirty="0" smtClean="0">
                <a:ea typeface="Osaka" charset="0"/>
                <a:cs typeface="Osaka" charset="0"/>
              </a:rPr>
              <a:t>Is he good at tennis?</a:t>
            </a:r>
            <a:endParaRPr lang="en-US" altLang="ja-JP" dirty="0">
              <a:ea typeface="Osaka" charset="0"/>
              <a:cs typeface="Osaka" charset="0"/>
            </a:endParaRP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altLang="ja-JP" dirty="0">
                <a:ea typeface="Osaka" charset="0"/>
                <a:cs typeface="Osaka" charset="0"/>
              </a:rPr>
              <a:t>2.  </a:t>
            </a:r>
            <a:r>
              <a:rPr lang="en-US" altLang="ja-JP" dirty="0" smtClean="0">
                <a:ea typeface="Osaka" charset="0"/>
                <a:cs typeface="Osaka" charset="0"/>
              </a:rPr>
              <a:t>How is his Chinese?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dirty="0" smtClean="0">
                <a:ea typeface="Osaka" charset="0"/>
                <a:cs typeface="Osaka" charset="0"/>
              </a:rPr>
              <a:t>3.  Is he busy?</a:t>
            </a:r>
            <a:r>
              <a:rPr lang="en-US" altLang="ja-JP" dirty="0" smtClean="0">
                <a:cs typeface="ＭＳ Ｐゴシック" charset="0"/>
              </a:rPr>
              <a:t> </a:t>
            </a:r>
            <a:endParaRPr lang="en-US" altLang="ja-JP" dirty="0">
              <a:cs typeface="ＭＳ Ｐゴシック" charset="0"/>
            </a:endParaRPr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733800"/>
            <a:ext cx="2535238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1295400"/>
            <a:ext cx="8458200" cy="228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90573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P239 Activity 1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515333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8821" y="3429000"/>
            <a:ext cx="4525179" cy="281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P241 Activity 2</a:t>
            </a:r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425" y="3486150"/>
            <a:ext cx="673417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447800"/>
            <a:ext cx="71818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Ch6_p301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01118"/>
            <a:ext cx="5029200" cy="384859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</p:pic>
      <p:sp>
        <p:nvSpPr>
          <p:cNvPr id="1208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4191000"/>
            <a:ext cx="8686800" cy="26670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-111" charset="2"/>
              <a:buNone/>
            </a:pPr>
            <a:r>
              <a:rPr kumimoji="1" lang="en-US" altLang="ja-JP" sz="2400" dirty="0" smtClean="0"/>
              <a:t>X</a:t>
            </a:r>
            <a:r>
              <a:rPr kumimoji="1" lang="ja-JP" altLang="en-US" sz="2400" dirty="0"/>
              <a:t>：あのう、すみません。郵便局に行きたいんですが、どう行ったらいいですか。</a:t>
            </a:r>
            <a:endParaRPr kumimoji="1" lang="en-US" altLang="ja-JP" sz="2400" dirty="0"/>
          </a:p>
          <a:p>
            <a:pPr>
              <a:lnSpc>
                <a:spcPct val="90000"/>
              </a:lnSpc>
              <a:buFont typeface="Wingdings" pitchFamily="-111" charset="2"/>
              <a:buNone/>
            </a:pPr>
            <a:r>
              <a:rPr kumimoji="1" lang="en-US" altLang="ja-JP" sz="2400" dirty="0"/>
              <a:t>Y</a:t>
            </a:r>
            <a:r>
              <a:rPr kumimoji="1" lang="ja-JP" altLang="en-US" sz="2400" dirty="0"/>
              <a:t>：郵便局ですか。えーと、この道をまっすぐ行っ</a:t>
            </a:r>
            <a:r>
              <a:rPr kumimoji="1" lang="ja-JP" altLang="en-US" sz="2400" dirty="0">
                <a:solidFill>
                  <a:srgbClr val="008000"/>
                </a:solidFill>
              </a:rPr>
              <a:t>て</a:t>
            </a:r>
            <a:r>
              <a:rPr kumimoji="1" lang="ja-JP" altLang="en-US" sz="2400" dirty="0"/>
              <a:t>、二つ目の角をまがる</a:t>
            </a:r>
            <a:r>
              <a:rPr kumimoji="1" lang="ja-JP" altLang="en-US" sz="2400" dirty="0">
                <a:solidFill>
                  <a:srgbClr val="008000"/>
                </a:solidFill>
              </a:rPr>
              <a:t>と</a:t>
            </a:r>
            <a:r>
              <a:rPr kumimoji="1" lang="ja-JP" altLang="en-US" sz="2400" dirty="0"/>
              <a:t>、右側に</a:t>
            </a:r>
            <a:r>
              <a:rPr kumimoji="1" lang="ja-JP" altLang="en-US" sz="2400" u="sng" dirty="0"/>
              <a:t>ある</a:t>
            </a:r>
            <a:r>
              <a:rPr kumimoji="1" lang="ja-JP" altLang="en-US" sz="2400" dirty="0">
                <a:solidFill>
                  <a:srgbClr val="FF0309"/>
                </a:solidFill>
              </a:rPr>
              <a:t>はずです</a:t>
            </a:r>
            <a:r>
              <a:rPr kumimoji="1" lang="ja-JP" altLang="en-US" sz="2400" dirty="0"/>
              <a:t>よ。</a:t>
            </a:r>
            <a:endParaRPr kumimoji="1" lang="en-US" altLang="ja-JP" sz="2400" dirty="0"/>
          </a:p>
          <a:p>
            <a:pPr>
              <a:lnSpc>
                <a:spcPct val="90000"/>
              </a:lnSpc>
              <a:buFont typeface="Wingdings" pitchFamily="-111" charset="2"/>
              <a:buNone/>
            </a:pPr>
            <a:r>
              <a:rPr kumimoji="1" lang="en-US" altLang="ja-JP" sz="2400" dirty="0"/>
              <a:t>X</a:t>
            </a:r>
            <a:r>
              <a:rPr kumimoji="1" lang="ja-JP" altLang="en-US" sz="2400" dirty="0"/>
              <a:t>：二つ目の角を右ですね。どうもありがとうございました。</a:t>
            </a:r>
            <a:endParaRPr kumimoji="1" lang="en-US" altLang="ja-JP" sz="2400" dirty="0"/>
          </a:p>
          <a:p>
            <a:pPr>
              <a:lnSpc>
                <a:spcPct val="90000"/>
              </a:lnSpc>
              <a:buFont typeface="Wingdings" pitchFamily="-111" charset="2"/>
              <a:buNone/>
            </a:pPr>
            <a:r>
              <a:rPr kumimoji="1" lang="en-US" altLang="ja-JP" sz="2400" dirty="0"/>
              <a:t>Y</a:t>
            </a:r>
            <a:r>
              <a:rPr kumimoji="1" lang="ja-JP" altLang="en-US" sz="2400" dirty="0"/>
              <a:t>：いいえ</a:t>
            </a:r>
            <a:r>
              <a:rPr kumimoji="1" lang="ja-JP" altLang="en-US" sz="2400" dirty="0" smtClean="0"/>
              <a:t>。</a:t>
            </a:r>
            <a:endParaRPr kumimoji="1" lang="en-US" altLang="ja-JP" sz="2400" dirty="0"/>
          </a:p>
        </p:txBody>
      </p:sp>
    </p:spTree>
    <p:extLst>
      <p:ext uri="{BB962C8B-B14F-4D97-AF65-F5344CB8AC3E}">
        <p14:creationId xmlns="" xmlns:p14="http://schemas.microsoft.com/office/powerpoint/2010/main" val="334988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Ch6_p301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040" y="201118"/>
            <a:ext cx="7902360" cy="6047282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</p:pic>
      <p:sp>
        <p:nvSpPr>
          <p:cNvPr id="1208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6248400"/>
            <a:ext cx="8686800" cy="457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-111" charset="2"/>
              <a:buNone/>
            </a:pPr>
            <a:r>
              <a:rPr kumimoji="1" lang="en-US" altLang="ja-JP" sz="2400" dirty="0" smtClean="0"/>
              <a:t>(</a:t>
            </a:r>
            <a:r>
              <a:rPr kumimoji="1" lang="en-US" altLang="ja-JP" sz="2400" dirty="0"/>
              <a:t>1) </a:t>
            </a:r>
            <a:r>
              <a:rPr kumimoji="1" lang="ja-JP" altLang="en-US" sz="2400" dirty="0" smtClean="0"/>
              <a:t>体育館</a:t>
            </a:r>
            <a:r>
              <a:rPr kumimoji="1" lang="ja-JP" altLang="en-US" sz="2400" dirty="0"/>
              <a:t>　</a:t>
            </a:r>
            <a:r>
              <a:rPr kumimoji="1" lang="en-US" altLang="ja-JP" sz="2400" dirty="0"/>
              <a:t>(2) </a:t>
            </a:r>
            <a:r>
              <a:rPr kumimoji="1" lang="ja-JP" altLang="en-US" sz="2400" dirty="0"/>
              <a:t>大使</a:t>
            </a:r>
            <a:r>
              <a:rPr kumimoji="1" lang="ja-JP" altLang="en-US" sz="2400" dirty="0" smtClean="0"/>
              <a:t>館（たいしかん）</a:t>
            </a:r>
            <a:r>
              <a:rPr kumimoji="1" lang="ja-JP" altLang="en-US" sz="2400" dirty="0"/>
              <a:t>　</a:t>
            </a:r>
            <a:r>
              <a:rPr kumimoji="1" lang="en-US" altLang="ja-JP" sz="2400" dirty="0"/>
              <a:t>(3) </a:t>
            </a:r>
            <a:r>
              <a:rPr kumimoji="1" lang="ja-JP" altLang="en-US" sz="2400" dirty="0"/>
              <a:t>映画館　</a:t>
            </a:r>
            <a:r>
              <a:rPr kumimoji="1" lang="en-US" altLang="ja-JP" sz="2400" dirty="0"/>
              <a:t>(4) others</a:t>
            </a:r>
          </a:p>
        </p:txBody>
      </p:sp>
    </p:spTree>
    <p:extLst>
      <p:ext uri="{BB962C8B-B14F-4D97-AF65-F5344CB8AC3E}">
        <p14:creationId xmlns="" xmlns:p14="http://schemas.microsoft.com/office/powerpoint/2010/main" val="337702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文法５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 smtClean="0"/>
              <a:t>Expressing conditions originated by others</a:t>
            </a:r>
          </a:p>
          <a:p>
            <a:pPr marL="342900" indent="-342900"/>
            <a:r>
              <a:rPr lang="en-US" dirty="0" smtClean="0"/>
              <a:t>Using </a:t>
            </a:r>
            <a:r>
              <a:rPr lang="ja-JP" altLang="en-US" smtClean="0"/>
              <a:t>～（の）なら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4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715375" cy="4953000"/>
          </a:xfrm>
          <a:noFill/>
        </p:spPr>
        <p:txBody>
          <a:bodyPr>
            <a:normAutofit/>
          </a:bodyPr>
          <a:lstStyle/>
          <a:p>
            <a:r>
              <a:rPr lang="ja-JP" altLang="en-US" sz="2800" dirty="0" smtClean="0"/>
              <a:t>なら </a:t>
            </a:r>
            <a:r>
              <a:rPr lang="en-US" altLang="ja-JP" sz="2800" dirty="0" smtClean="0"/>
              <a:t>is used when the speaker postulates something from a previous context as a condition.</a:t>
            </a:r>
          </a:p>
          <a:p>
            <a:r>
              <a:rPr lang="en-US" altLang="ja-JP" sz="2800" dirty="0" smtClean="0"/>
              <a:t>“If it is the case that </a:t>
            </a:r>
            <a:r>
              <a:rPr lang="ja-JP" altLang="en-US" sz="2800" dirty="0" smtClean="0"/>
              <a:t>～</a:t>
            </a:r>
            <a:r>
              <a:rPr lang="en-US" altLang="ja-JP" sz="2800" dirty="0" smtClean="0"/>
              <a:t>; since </a:t>
            </a:r>
            <a:r>
              <a:rPr lang="ja-JP" altLang="en-US" sz="2800" dirty="0" smtClean="0"/>
              <a:t>～</a:t>
            </a:r>
            <a:r>
              <a:rPr lang="en-US" altLang="ja-JP" sz="2800" dirty="0" smtClean="0"/>
              <a:t>”</a:t>
            </a:r>
          </a:p>
          <a:p>
            <a:pPr eaLnBrk="1" hangingPunct="1">
              <a:lnSpc>
                <a:spcPct val="90000"/>
              </a:lnSpc>
              <a:buFont typeface="Wingdings" pitchFamily="-105" charset="2"/>
              <a:buNone/>
            </a:pPr>
            <a:endParaRPr lang="en-US" altLang="ja-JP" sz="2800" dirty="0" smtClean="0"/>
          </a:p>
          <a:p>
            <a:pPr eaLnBrk="1" hangingPunct="1">
              <a:lnSpc>
                <a:spcPct val="90000"/>
              </a:lnSpc>
              <a:buFont typeface="Wingdings" pitchFamily="-105" charset="2"/>
              <a:buNone/>
            </a:pPr>
            <a:r>
              <a:rPr lang="en-US" altLang="ja-JP" sz="2800" dirty="0" smtClean="0"/>
              <a:t>X</a:t>
            </a:r>
            <a:r>
              <a:rPr lang="ja-JP" altLang="en-US" sz="2800" dirty="0" smtClean="0"/>
              <a:t>：プリンストンで、おいしいコーヒーはどこで飲めますか。</a:t>
            </a:r>
          </a:p>
          <a:p>
            <a:pPr eaLnBrk="1" hangingPunct="1">
              <a:lnSpc>
                <a:spcPct val="90000"/>
              </a:lnSpc>
              <a:buFont typeface="Wingdings" pitchFamily="-105" charset="2"/>
              <a:buNone/>
            </a:pPr>
            <a:r>
              <a:rPr lang="ja-JP" altLang="en-US" sz="2800" dirty="0" smtClean="0"/>
              <a:t>Ｙ：ああ、</a:t>
            </a:r>
            <a:r>
              <a:rPr lang="ja-JP" altLang="en-US" sz="2800" u="sng" dirty="0" smtClean="0">
                <a:solidFill>
                  <a:srgbClr val="FF0000"/>
                </a:solidFill>
              </a:rPr>
              <a:t>おいしいコーヒーなら</a:t>
            </a:r>
            <a:r>
              <a:rPr lang="ja-JP" altLang="en-US" sz="2800" dirty="0" smtClean="0"/>
              <a:t>、</a:t>
            </a:r>
            <a:r>
              <a:rPr lang="en-US" altLang="ja-JP" sz="2800" dirty="0" smtClean="0"/>
              <a:t>Small World</a:t>
            </a:r>
            <a:r>
              <a:rPr lang="ja-JP" altLang="en-US" sz="2800" dirty="0" smtClean="0"/>
              <a:t>がいいですよ。</a:t>
            </a:r>
          </a:p>
          <a:p>
            <a:pPr eaLnBrk="1" hangingPunct="1">
              <a:lnSpc>
                <a:spcPct val="90000"/>
              </a:lnSpc>
              <a:buFont typeface="Wingdings" pitchFamily="-105" charset="2"/>
              <a:buNone/>
            </a:pPr>
            <a:endParaRPr lang="en-US" altLang="ja-JP" sz="2800" dirty="0" smtClean="0"/>
          </a:p>
          <a:p>
            <a:pPr eaLnBrk="1" hangingPunct="1">
              <a:lnSpc>
                <a:spcPct val="90000"/>
              </a:lnSpc>
              <a:buFont typeface="Wingdings" pitchFamily="-105" charset="2"/>
              <a:buNone/>
            </a:pPr>
            <a:r>
              <a:rPr lang="en-US" altLang="ja-JP" sz="2800" dirty="0" smtClean="0"/>
              <a:t>X</a:t>
            </a:r>
            <a:r>
              <a:rPr lang="ja-JP" altLang="en-US" sz="2800" dirty="0" smtClean="0"/>
              <a:t>：今度の週末、友達とレストランに行きたいんですけど。</a:t>
            </a:r>
          </a:p>
          <a:p>
            <a:pPr eaLnBrk="1" hangingPunct="1">
              <a:lnSpc>
                <a:spcPct val="90000"/>
              </a:lnSpc>
              <a:buFont typeface="Wingdings" pitchFamily="-105" charset="2"/>
              <a:buNone/>
            </a:pPr>
            <a:r>
              <a:rPr lang="en-US" altLang="ja-JP" sz="2800" dirty="0" smtClean="0"/>
              <a:t>Y</a:t>
            </a:r>
            <a:r>
              <a:rPr lang="ja-JP" altLang="en-US" sz="2800" dirty="0" smtClean="0"/>
              <a:t>：</a:t>
            </a:r>
            <a:r>
              <a:rPr lang="ja-JP" altLang="en-US" sz="2800" u="sng" dirty="0" smtClean="0">
                <a:solidFill>
                  <a:srgbClr val="FF0000"/>
                </a:solidFill>
              </a:rPr>
              <a:t>おいしいレストランに行きたいなら</a:t>
            </a:r>
            <a:r>
              <a:rPr lang="ja-JP" altLang="en-US" sz="2800" dirty="0" smtClean="0"/>
              <a:t>、「あじへい」がいいですよ。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Plain+</a:t>
            </a:r>
            <a:r>
              <a:rPr lang="ja-JP" altLang="en-US" smtClean="0"/>
              <a:t>なら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534400" cy="4895850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ja-JP" altLang="en-US" sz="2800" dirty="0" smtClean="0"/>
              <a:t>なら </a:t>
            </a:r>
            <a:r>
              <a:rPr lang="en-US" altLang="ja-JP" sz="2800" dirty="0" smtClean="0"/>
              <a:t>is preceded by a plain form.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2800" dirty="0" smtClean="0"/>
              <a:t>The copula </a:t>
            </a:r>
            <a:r>
              <a:rPr lang="ja-JP" altLang="en-US" sz="2800" dirty="0" smtClean="0"/>
              <a:t>だ </a:t>
            </a:r>
            <a:r>
              <a:rPr lang="en-US" altLang="ja-JP" sz="2800" dirty="0" smtClean="0"/>
              <a:t>is omitted.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z="2800" dirty="0" smtClean="0"/>
              <a:t>の／ん</a:t>
            </a:r>
            <a:r>
              <a:rPr lang="en-US" altLang="ja-JP" sz="2800" dirty="0" smtClean="0"/>
              <a:t> is optional (to emphasize the sense of condition).</a:t>
            </a:r>
          </a:p>
          <a:p>
            <a:pPr eaLnBrk="1" hangingPunct="1">
              <a:lnSpc>
                <a:spcPct val="90000"/>
              </a:lnSpc>
            </a:pPr>
            <a:endParaRPr lang="en-US" altLang="ja-JP" sz="2400" dirty="0" smtClean="0"/>
          </a:p>
          <a:p>
            <a:pPr eaLnBrk="1" hangingPunct="1">
              <a:lnSpc>
                <a:spcPct val="90000"/>
              </a:lnSpc>
            </a:pPr>
            <a:r>
              <a:rPr lang="ja-JP" altLang="en-US" sz="2400" dirty="0" smtClean="0"/>
              <a:t>病気です→			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z="2400" dirty="0" smtClean="0"/>
              <a:t>病気じゃありません→	　　　　</a:t>
            </a:r>
            <a:endParaRPr lang="en-US" altLang="ja-JP" sz="2400" dirty="0" smtClean="0"/>
          </a:p>
          <a:p>
            <a:pPr eaLnBrk="1" hangingPunct="1">
              <a:lnSpc>
                <a:spcPct val="90000"/>
              </a:lnSpc>
            </a:pPr>
            <a:r>
              <a:rPr lang="ja-JP" altLang="en-US" sz="2400" dirty="0" smtClean="0"/>
              <a:t>上手でした→</a:t>
            </a:r>
            <a:endParaRPr lang="en-US" altLang="ja-JP" sz="2400" dirty="0" smtClean="0"/>
          </a:p>
          <a:p>
            <a:pPr eaLnBrk="1" hangingPunct="1">
              <a:lnSpc>
                <a:spcPct val="90000"/>
              </a:lnSpc>
            </a:pPr>
            <a:r>
              <a:rPr lang="ja-JP" altLang="en-US" sz="2400" dirty="0" smtClean="0"/>
              <a:t>上手じゃありませんでした →</a:t>
            </a:r>
          </a:p>
        </p:txBody>
      </p:sp>
      <p:sp>
        <p:nvSpPr>
          <p:cNvPr id="118790" name="Rectangle 6"/>
          <p:cNvSpPr>
            <a:spLocks noChangeArrowheads="1"/>
          </p:cNvSpPr>
          <p:nvPr/>
        </p:nvSpPr>
        <p:spPr bwMode="auto">
          <a:xfrm>
            <a:off x="2325414" y="3836277"/>
            <a:ext cx="299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rgbClr val="FF0612"/>
                </a:solidFill>
              </a:rPr>
              <a:t>病気</a:t>
            </a:r>
            <a:r>
              <a:rPr lang="en-US" altLang="ja-JP" sz="2400" dirty="0">
                <a:solidFill>
                  <a:srgbClr val="FF0612"/>
                </a:solidFill>
              </a:rPr>
              <a:t>(</a:t>
            </a:r>
            <a:r>
              <a:rPr lang="ja-JP" altLang="en-US" sz="2400" dirty="0">
                <a:solidFill>
                  <a:srgbClr val="FF0612"/>
                </a:solidFill>
              </a:rPr>
              <a:t>なの</a:t>
            </a:r>
            <a:r>
              <a:rPr lang="en-US" altLang="ja-JP" sz="2400" dirty="0">
                <a:solidFill>
                  <a:srgbClr val="FF0612"/>
                </a:solidFill>
              </a:rPr>
              <a:t>/</a:t>
            </a:r>
            <a:r>
              <a:rPr lang="ja-JP" altLang="en-US" sz="2400" dirty="0">
                <a:solidFill>
                  <a:srgbClr val="FF0612"/>
                </a:solidFill>
              </a:rPr>
              <a:t>なん</a:t>
            </a:r>
            <a:r>
              <a:rPr lang="en-US" altLang="ja-JP" sz="2400" dirty="0">
                <a:solidFill>
                  <a:srgbClr val="FF0612"/>
                </a:solidFill>
              </a:rPr>
              <a:t>)</a:t>
            </a:r>
            <a:r>
              <a:rPr lang="ja-JP" altLang="en-US" sz="2400" dirty="0">
                <a:solidFill>
                  <a:srgbClr val="FF0612"/>
                </a:solidFill>
              </a:rPr>
              <a:t>なら　</a:t>
            </a:r>
          </a:p>
        </p:txBody>
      </p:sp>
      <p:sp>
        <p:nvSpPr>
          <p:cNvPr id="118792" name="Rectangle 8"/>
          <p:cNvSpPr>
            <a:spLocks noChangeArrowheads="1"/>
          </p:cNvSpPr>
          <p:nvPr/>
        </p:nvSpPr>
        <p:spPr bwMode="auto">
          <a:xfrm>
            <a:off x="3675856" y="4206164"/>
            <a:ext cx="32993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rgbClr val="FF0612"/>
                </a:solidFill>
              </a:rPr>
              <a:t>病気じゃない</a:t>
            </a:r>
            <a:r>
              <a:rPr lang="en-US" altLang="ja-JP" sz="2400" dirty="0">
                <a:solidFill>
                  <a:srgbClr val="FF0612"/>
                </a:solidFill>
              </a:rPr>
              <a:t>(</a:t>
            </a:r>
            <a:r>
              <a:rPr lang="ja-JP" altLang="en-US" sz="2400" dirty="0">
                <a:solidFill>
                  <a:srgbClr val="FF0612"/>
                </a:solidFill>
              </a:rPr>
              <a:t>の</a:t>
            </a:r>
            <a:r>
              <a:rPr lang="en-US" altLang="ja-JP" sz="2400" dirty="0">
                <a:solidFill>
                  <a:srgbClr val="FF0612"/>
                </a:solidFill>
              </a:rPr>
              <a:t>/</a:t>
            </a:r>
            <a:r>
              <a:rPr lang="ja-JP" altLang="en-US" sz="2400" dirty="0">
                <a:solidFill>
                  <a:srgbClr val="FF0612"/>
                </a:solidFill>
              </a:rPr>
              <a:t>ん</a:t>
            </a:r>
            <a:r>
              <a:rPr lang="en-US" altLang="ja-JP" sz="2400" dirty="0">
                <a:solidFill>
                  <a:srgbClr val="FF0612"/>
                </a:solidFill>
              </a:rPr>
              <a:t>)</a:t>
            </a:r>
            <a:r>
              <a:rPr lang="ja-JP" altLang="en-US" sz="2400" dirty="0">
                <a:solidFill>
                  <a:srgbClr val="FF0612"/>
                </a:solidFill>
              </a:rPr>
              <a:t>なら</a:t>
            </a:r>
          </a:p>
        </p:txBody>
      </p:sp>
      <p:sp>
        <p:nvSpPr>
          <p:cNvPr id="118804" name="Rectangle 20"/>
          <p:cNvSpPr>
            <a:spLocks noChangeArrowheads="1"/>
          </p:cNvSpPr>
          <p:nvPr/>
        </p:nvSpPr>
        <p:spPr bwMode="auto">
          <a:xfrm>
            <a:off x="2504090" y="4667829"/>
            <a:ext cx="3050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rgbClr val="FF0612"/>
                </a:solidFill>
              </a:rPr>
              <a:t>上手だった</a:t>
            </a:r>
            <a:r>
              <a:rPr lang="en-US" altLang="ja-JP" sz="2400" dirty="0">
                <a:solidFill>
                  <a:srgbClr val="FF0612"/>
                </a:solidFill>
              </a:rPr>
              <a:t>(</a:t>
            </a:r>
            <a:r>
              <a:rPr lang="ja-JP" altLang="en-US" sz="2400" dirty="0">
                <a:solidFill>
                  <a:srgbClr val="FF0612"/>
                </a:solidFill>
              </a:rPr>
              <a:t>の</a:t>
            </a:r>
            <a:r>
              <a:rPr lang="en-US" altLang="ja-JP" sz="2400" dirty="0">
                <a:solidFill>
                  <a:srgbClr val="FF0612"/>
                </a:solidFill>
              </a:rPr>
              <a:t>/</a:t>
            </a:r>
            <a:r>
              <a:rPr lang="ja-JP" altLang="en-US" sz="2400" dirty="0">
                <a:solidFill>
                  <a:srgbClr val="FF0612"/>
                </a:solidFill>
              </a:rPr>
              <a:t>ん</a:t>
            </a:r>
            <a:r>
              <a:rPr lang="en-US" altLang="ja-JP" sz="2400" dirty="0">
                <a:solidFill>
                  <a:srgbClr val="FF0612"/>
                </a:solidFill>
              </a:rPr>
              <a:t>)</a:t>
            </a:r>
            <a:r>
              <a:rPr lang="ja-JP" altLang="en-US" sz="2400" dirty="0">
                <a:solidFill>
                  <a:srgbClr val="FF0612"/>
                </a:solidFill>
              </a:rPr>
              <a:t>なら</a:t>
            </a:r>
          </a:p>
        </p:txBody>
      </p:sp>
      <p:sp>
        <p:nvSpPr>
          <p:cNvPr id="118805" name="Rectangle 21"/>
          <p:cNvSpPr>
            <a:spLocks noChangeArrowheads="1"/>
          </p:cNvSpPr>
          <p:nvPr/>
        </p:nvSpPr>
        <p:spPr bwMode="auto">
          <a:xfrm>
            <a:off x="4572000" y="5129494"/>
            <a:ext cx="38475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rgbClr val="FF0612"/>
                </a:solidFill>
              </a:rPr>
              <a:t>上手じゃなかった</a:t>
            </a:r>
            <a:r>
              <a:rPr lang="en-US" altLang="ja-JP" sz="2400" dirty="0">
                <a:solidFill>
                  <a:srgbClr val="FF0612"/>
                </a:solidFill>
              </a:rPr>
              <a:t>(</a:t>
            </a:r>
            <a:r>
              <a:rPr lang="ja-JP" altLang="en-US" sz="2400" dirty="0">
                <a:solidFill>
                  <a:srgbClr val="FF0612"/>
                </a:solidFill>
              </a:rPr>
              <a:t>の</a:t>
            </a:r>
            <a:r>
              <a:rPr lang="en-US" altLang="ja-JP" sz="2400" dirty="0">
                <a:solidFill>
                  <a:srgbClr val="FF0612"/>
                </a:solidFill>
              </a:rPr>
              <a:t>/</a:t>
            </a:r>
            <a:r>
              <a:rPr lang="ja-JP" altLang="en-US" sz="2400" dirty="0">
                <a:solidFill>
                  <a:srgbClr val="FF0612"/>
                </a:solidFill>
              </a:rPr>
              <a:t>ん</a:t>
            </a:r>
            <a:r>
              <a:rPr lang="en-US" altLang="ja-JP" sz="2400" dirty="0">
                <a:solidFill>
                  <a:srgbClr val="FF0612"/>
                </a:solidFill>
              </a:rPr>
              <a:t>)</a:t>
            </a:r>
            <a:r>
              <a:rPr lang="ja-JP" altLang="en-US" sz="2400" dirty="0">
                <a:solidFill>
                  <a:srgbClr val="FF0612"/>
                </a:solidFill>
              </a:rPr>
              <a:t>なら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Formation of (</a:t>
            </a:r>
            <a:r>
              <a:rPr lang="ja-JP" altLang="en-US" smtClean="0"/>
              <a:t>の</a:t>
            </a:r>
            <a:r>
              <a:rPr lang="en-US" altLang="ja-JP" dirty="0" smtClean="0"/>
              <a:t>)</a:t>
            </a:r>
            <a:r>
              <a:rPr lang="ja-JP" altLang="en-US" smtClean="0"/>
              <a:t>なら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0" grpId="0"/>
      <p:bldP spid="118792" grpId="0"/>
      <p:bldP spid="118804" grpId="0"/>
      <p:bldP spid="11880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8915400" cy="3962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ja-JP" altLang="en-US" sz="2800" smtClean="0"/>
              <a:t>寒いです→			</a:t>
            </a:r>
            <a:endParaRPr lang="en-US" altLang="ja-JP" sz="2800" dirty="0" smtClean="0"/>
          </a:p>
          <a:p>
            <a:pPr eaLnBrk="1" hangingPunct="1">
              <a:lnSpc>
                <a:spcPct val="90000"/>
              </a:lnSpc>
            </a:pPr>
            <a:r>
              <a:rPr lang="ja-JP" altLang="en-US" sz="2800" smtClean="0"/>
              <a:t>寒くありません→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z="2800" smtClean="0"/>
              <a:t>寒かったです→		</a:t>
            </a:r>
            <a:endParaRPr lang="en-US" altLang="ja-JP" sz="2800" dirty="0" smtClean="0"/>
          </a:p>
          <a:p>
            <a:pPr eaLnBrk="1" hangingPunct="1">
              <a:lnSpc>
                <a:spcPct val="90000"/>
              </a:lnSpc>
            </a:pPr>
            <a:r>
              <a:rPr lang="ja-JP" altLang="en-US" sz="2800" smtClean="0"/>
              <a:t>寒くありませんでした→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z="2800" smtClean="0"/>
              <a:t>来ます→			</a:t>
            </a:r>
            <a:endParaRPr lang="en-US" altLang="ja-JP" sz="2800" dirty="0" smtClean="0"/>
          </a:p>
          <a:p>
            <a:pPr eaLnBrk="1" hangingPunct="1">
              <a:lnSpc>
                <a:spcPct val="90000"/>
              </a:lnSpc>
            </a:pPr>
            <a:r>
              <a:rPr lang="ja-JP" altLang="en-US" sz="2800" smtClean="0"/>
              <a:t>来ません→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z="2800" smtClean="0"/>
              <a:t>来ました→			</a:t>
            </a:r>
            <a:endParaRPr lang="en-US" altLang="ja-JP" sz="2800" dirty="0" smtClean="0"/>
          </a:p>
          <a:p>
            <a:pPr eaLnBrk="1" hangingPunct="1">
              <a:lnSpc>
                <a:spcPct val="90000"/>
              </a:lnSpc>
            </a:pPr>
            <a:r>
              <a:rPr lang="ja-JP" altLang="en-US" sz="2800" smtClean="0"/>
              <a:t>来ませんでした→</a:t>
            </a:r>
          </a:p>
        </p:txBody>
      </p:sp>
      <p:sp>
        <p:nvSpPr>
          <p:cNvPr id="118796" name="Rectangle 12"/>
          <p:cNvSpPr>
            <a:spLocks noChangeArrowheads="1"/>
          </p:cNvSpPr>
          <p:nvPr/>
        </p:nvSpPr>
        <p:spPr bwMode="auto">
          <a:xfrm>
            <a:off x="3286125" y="1071563"/>
            <a:ext cx="2205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0612"/>
                </a:solidFill>
              </a:rPr>
              <a:t>寒い</a:t>
            </a:r>
            <a:r>
              <a:rPr lang="en-US" altLang="ja-JP">
                <a:solidFill>
                  <a:srgbClr val="FF0612"/>
                </a:solidFill>
              </a:rPr>
              <a:t>(</a:t>
            </a:r>
            <a:r>
              <a:rPr lang="ja-JP" altLang="en-US">
                <a:solidFill>
                  <a:srgbClr val="FF0612"/>
                </a:solidFill>
              </a:rPr>
              <a:t>の</a:t>
            </a:r>
            <a:r>
              <a:rPr lang="en-US" altLang="ja-JP">
                <a:solidFill>
                  <a:srgbClr val="FF0612"/>
                </a:solidFill>
              </a:rPr>
              <a:t>/</a:t>
            </a:r>
            <a:r>
              <a:rPr lang="ja-JP" altLang="en-US">
                <a:solidFill>
                  <a:srgbClr val="FF0612"/>
                </a:solidFill>
              </a:rPr>
              <a:t>ん</a:t>
            </a:r>
            <a:r>
              <a:rPr lang="en-US" altLang="ja-JP">
                <a:solidFill>
                  <a:srgbClr val="FF0612"/>
                </a:solidFill>
              </a:rPr>
              <a:t>)</a:t>
            </a:r>
            <a:r>
              <a:rPr lang="ja-JP" altLang="en-US">
                <a:solidFill>
                  <a:srgbClr val="FF0612"/>
                </a:solidFill>
              </a:rPr>
              <a:t>なら</a:t>
            </a:r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3340647" y="2618510"/>
            <a:ext cx="23391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rgbClr val="FF0612"/>
                </a:solidFill>
              </a:rPr>
              <a:t>寒かった</a:t>
            </a:r>
            <a:r>
              <a:rPr lang="en-US" altLang="ja-JP" sz="2000" dirty="0">
                <a:solidFill>
                  <a:srgbClr val="FF0612"/>
                </a:solidFill>
              </a:rPr>
              <a:t>(</a:t>
            </a:r>
            <a:r>
              <a:rPr lang="ja-JP" altLang="en-US" sz="2000" dirty="0">
                <a:solidFill>
                  <a:srgbClr val="FF0612"/>
                </a:solidFill>
              </a:rPr>
              <a:t>の</a:t>
            </a:r>
            <a:r>
              <a:rPr lang="en-US" altLang="ja-JP" sz="2000" dirty="0">
                <a:solidFill>
                  <a:srgbClr val="FF0612"/>
                </a:solidFill>
              </a:rPr>
              <a:t>/</a:t>
            </a:r>
            <a:r>
              <a:rPr lang="ja-JP" altLang="en-US" sz="2000" dirty="0">
                <a:solidFill>
                  <a:srgbClr val="FF0612"/>
                </a:solidFill>
              </a:rPr>
              <a:t>ん</a:t>
            </a:r>
            <a:r>
              <a:rPr lang="en-US" altLang="ja-JP" sz="2000" dirty="0">
                <a:solidFill>
                  <a:srgbClr val="FF0612"/>
                </a:solidFill>
              </a:rPr>
              <a:t>)</a:t>
            </a:r>
            <a:r>
              <a:rPr lang="ja-JP" altLang="en-US" sz="2000" dirty="0">
                <a:solidFill>
                  <a:srgbClr val="FF0612"/>
                </a:solidFill>
              </a:rPr>
              <a:t>なら</a:t>
            </a: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3352800" y="2209800"/>
            <a:ext cx="22621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rgbClr val="FF0612"/>
                </a:solidFill>
              </a:rPr>
              <a:t>寒くない</a:t>
            </a:r>
            <a:r>
              <a:rPr lang="en-US" altLang="ja-JP" sz="2000" dirty="0">
                <a:solidFill>
                  <a:srgbClr val="FF0612"/>
                </a:solidFill>
              </a:rPr>
              <a:t>(</a:t>
            </a:r>
            <a:r>
              <a:rPr lang="ja-JP" altLang="en-US" sz="2000" dirty="0">
                <a:solidFill>
                  <a:srgbClr val="FF0612"/>
                </a:solidFill>
              </a:rPr>
              <a:t>の</a:t>
            </a:r>
            <a:r>
              <a:rPr lang="en-US" altLang="ja-JP" sz="2000" dirty="0">
                <a:solidFill>
                  <a:srgbClr val="FF0612"/>
                </a:solidFill>
              </a:rPr>
              <a:t>/</a:t>
            </a:r>
            <a:r>
              <a:rPr lang="ja-JP" altLang="en-US" sz="2000" dirty="0">
                <a:solidFill>
                  <a:srgbClr val="FF0612"/>
                </a:solidFill>
              </a:rPr>
              <a:t>ん</a:t>
            </a:r>
            <a:r>
              <a:rPr lang="en-US" altLang="ja-JP" sz="2000" dirty="0">
                <a:solidFill>
                  <a:srgbClr val="FF0612"/>
                </a:solidFill>
              </a:rPr>
              <a:t>)</a:t>
            </a:r>
            <a:r>
              <a:rPr lang="ja-JP" altLang="en-US" sz="2000" dirty="0">
                <a:solidFill>
                  <a:srgbClr val="FF0612"/>
                </a:solidFill>
              </a:rPr>
              <a:t>なら</a:t>
            </a:r>
          </a:p>
        </p:txBody>
      </p:sp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4388644" y="3119438"/>
            <a:ext cx="27206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rgbClr val="FF0612"/>
                </a:solidFill>
              </a:rPr>
              <a:t>寒くなかった</a:t>
            </a:r>
            <a:r>
              <a:rPr lang="en-US" altLang="ja-JP" sz="2000" dirty="0">
                <a:solidFill>
                  <a:srgbClr val="FF0612"/>
                </a:solidFill>
              </a:rPr>
              <a:t>(</a:t>
            </a:r>
            <a:r>
              <a:rPr lang="ja-JP" altLang="en-US" sz="2000" dirty="0">
                <a:solidFill>
                  <a:srgbClr val="FF0612"/>
                </a:solidFill>
              </a:rPr>
              <a:t>の</a:t>
            </a:r>
            <a:r>
              <a:rPr lang="en-US" altLang="ja-JP" sz="2000" dirty="0">
                <a:solidFill>
                  <a:srgbClr val="FF0612"/>
                </a:solidFill>
              </a:rPr>
              <a:t>/</a:t>
            </a:r>
            <a:r>
              <a:rPr lang="ja-JP" altLang="en-US" sz="2000" dirty="0">
                <a:solidFill>
                  <a:srgbClr val="FF0612"/>
                </a:solidFill>
              </a:rPr>
              <a:t>ん</a:t>
            </a:r>
            <a:r>
              <a:rPr lang="en-US" altLang="ja-JP" sz="2000" dirty="0">
                <a:solidFill>
                  <a:srgbClr val="FF0612"/>
                </a:solidFill>
              </a:rPr>
              <a:t>)</a:t>
            </a:r>
            <a:r>
              <a:rPr lang="ja-JP" altLang="en-US" sz="2000" dirty="0">
                <a:solidFill>
                  <a:srgbClr val="FF0612"/>
                </a:solidFill>
              </a:rPr>
              <a:t>なら</a:t>
            </a:r>
          </a:p>
        </p:txBody>
      </p:sp>
      <p:sp>
        <p:nvSpPr>
          <p:cNvPr id="118800" name="Rectangle 16"/>
          <p:cNvSpPr>
            <a:spLocks noChangeArrowheads="1"/>
          </p:cNvSpPr>
          <p:nvPr/>
        </p:nvSpPr>
        <p:spPr bwMode="auto">
          <a:xfrm>
            <a:off x="2428602" y="3581400"/>
            <a:ext cx="17540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rgbClr val="FF0612"/>
                </a:solidFill>
              </a:rPr>
              <a:t>くる</a:t>
            </a:r>
            <a:r>
              <a:rPr lang="en-US" altLang="ja-JP" sz="2000" dirty="0">
                <a:solidFill>
                  <a:srgbClr val="FF0612"/>
                </a:solidFill>
              </a:rPr>
              <a:t>(</a:t>
            </a:r>
            <a:r>
              <a:rPr lang="ja-JP" altLang="en-US" sz="2000" dirty="0">
                <a:solidFill>
                  <a:srgbClr val="FF0612"/>
                </a:solidFill>
              </a:rPr>
              <a:t>の</a:t>
            </a:r>
            <a:r>
              <a:rPr lang="en-US" altLang="ja-JP" sz="2000" dirty="0">
                <a:solidFill>
                  <a:srgbClr val="FF0612"/>
                </a:solidFill>
              </a:rPr>
              <a:t>/</a:t>
            </a:r>
            <a:r>
              <a:rPr lang="ja-JP" altLang="en-US" sz="2000" dirty="0">
                <a:solidFill>
                  <a:srgbClr val="FF0612"/>
                </a:solidFill>
              </a:rPr>
              <a:t>ん</a:t>
            </a:r>
            <a:r>
              <a:rPr lang="en-US" altLang="ja-JP" sz="2000" dirty="0">
                <a:solidFill>
                  <a:srgbClr val="FF0612"/>
                </a:solidFill>
              </a:rPr>
              <a:t>)</a:t>
            </a:r>
            <a:r>
              <a:rPr lang="ja-JP" altLang="en-US" sz="2000" dirty="0">
                <a:solidFill>
                  <a:srgbClr val="FF0612"/>
                </a:solidFill>
              </a:rPr>
              <a:t>なら</a:t>
            </a:r>
          </a:p>
        </p:txBody>
      </p:sp>
      <p:sp>
        <p:nvSpPr>
          <p:cNvPr id="118801" name="Rectangle 17"/>
          <p:cNvSpPr>
            <a:spLocks noChangeArrowheads="1"/>
          </p:cNvSpPr>
          <p:nvPr/>
        </p:nvSpPr>
        <p:spPr bwMode="auto">
          <a:xfrm>
            <a:off x="2470745" y="4514193"/>
            <a:ext cx="18357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rgbClr val="FF0612"/>
                </a:solidFill>
              </a:rPr>
              <a:t>きた</a:t>
            </a:r>
            <a:r>
              <a:rPr lang="en-US" altLang="ja-JP" sz="2000" dirty="0">
                <a:solidFill>
                  <a:srgbClr val="FF0612"/>
                </a:solidFill>
              </a:rPr>
              <a:t>(</a:t>
            </a:r>
            <a:r>
              <a:rPr lang="ja-JP" altLang="en-US" sz="2000" dirty="0">
                <a:solidFill>
                  <a:srgbClr val="FF0612"/>
                </a:solidFill>
              </a:rPr>
              <a:t>の</a:t>
            </a:r>
            <a:r>
              <a:rPr lang="en-US" altLang="ja-JP" sz="2000" dirty="0">
                <a:solidFill>
                  <a:srgbClr val="FF0612"/>
                </a:solidFill>
              </a:rPr>
              <a:t>/</a:t>
            </a:r>
            <a:r>
              <a:rPr lang="ja-JP" altLang="en-US" sz="2000" dirty="0">
                <a:solidFill>
                  <a:srgbClr val="FF0612"/>
                </a:solidFill>
              </a:rPr>
              <a:t>ん</a:t>
            </a:r>
            <a:r>
              <a:rPr lang="en-US" altLang="ja-JP" sz="2000" dirty="0">
                <a:solidFill>
                  <a:srgbClr val="FF0612"/>
                </a:solidFill>
              </a:rPr>
              <a:t>)</a:t>
            </a:r>
            <a:r>
              <a:rPr lang="ja-JP" altLang="en-US" sz="2000" dirty="0">
                <a:solidFill>
                  <a:srgbClr val="FF0612"/>
                </a:solidFill>
              </a:rPr>
              <a:t>なら</a:t>
            </a:r>
          </a:p>
        </p:txBody>
      </p:sp>
      <p:sp>
        <p:nvSpPr>
          <p:cNvPr id="118802" name="Rectangle 18"/>
          <p:cNvSpPr>
            <a:spLocks noChangeArrowheads="1"/>
          </p:cNvSpPr>
          <p:nvPr/>
        </p:nvSpPr>
        <p:spPr bwMode="auto">
          <a:xfrm>
            <a:off x="2514600" y="4033837"/>
            <a:ext cx="20601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rgbClr val="FF0612"/>
                </a:solidFill>
              </a:rPr>
              <a:t>こない</a:t>
            </a:r>
            <a:r>
              <a:rPr lang="en-US" altLang="ja-JP" sz="2000" dirty="0">
                <a:solidFill>
                  <a:srgbClr val="FF0612"/>
                </a:solidFill>
              </a:rPr>
              <a:t>(</a:t>
            </a:r>
            <a:r>
              <a:rPr lang="ja-JP" altLang="en-US" sz="2000" dirty="0">
                <a:solidFill>
                  <a:srgbClr val="FF0612"/>
                </a:solidFill>
              </a:rPr>
              <a:t>の</a:t>
            </a:r>
            <a:r>
              <a:rPr lang="en-US" altLang="ja-JP" sz="2000" dirty="0">
                <a:solidFill>
                  <a:srgbClr val="FF0612"/>
                </a:solidFill>
              </a:rPr>
              <a:t>/</a:t>
            </a:r>
            <a:r>
              <a:rPr lang="ja-JP" altLang="en-US" sz="2000" dirty="0">
                <a:solidFill>
                  <a:srgbClr val="FF0612"/>
                </a:solidFill>
              </a:rPr>
              <a:t>ん</a:t>
            </a:r>
            <a:r>
              <a:rPr lang="en-US" altLang="ja-JP" sz="2000" dirty="0">
                <a:solidFill>
                  <a:srgbClr val="FF0612"/>
                </a:solidFill>
              </a:rPr>
              <a:t>)</a:t>
            </a:r>
            <a:r>
              <a:rPr lang="ja-JP" altLang="en-US" sz="2000" dirty="0">
                <a:solidFill>
                  <a:srgbClr val="FF0612"/>
                </a:solidFill>
              </a:rPr>
              <a:t>なら</a:t>
            </a:r>
          </a:p>
        </p:txBody>
      </p:sp>
      <p:sp>
        <p:nvSpPr>
          <p:cNvPr id="118803" name="Rectangle 19"/>
          <p:cNvSpPr>
            <a:spLocks noChangeArrowheads="1"/>
          </p:cNvSpPr>
          <p:nvPr/>
        </p:nvSpPr>
        <p:spPr bwMode="auto">
          <a:xfrm>
            <a:off x="3454921" y="4953000"/>
            <a:ext cx="25186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rgbClr val="FF0612"/>
                </a:solidFill>
              </a:rPr>
              <a:t>こなかった</a:t>
            </a:r>
            <a:r>
              <a:rPr lang="en-US" altLang="ja-JP" sz="2000" dirty="0">
                <a:solidFill>
                  <a:srgbClr val="FF0612"/>
                </a:solidFill>
              </a:rPr>
              <a:t>(</a:t>
            </a:r>
            <a:r>
              <a:rPr lang="ja-JP" altLang="en-US" sz="2000" dirty="0">
                <a:solidFill>
                  <a:srgbClr val="FF0612"/>
                </a:solidFill>
              </a:rPr>
              <a:t>の</a:t>
            </a:r>
            <a:r>
              <a:rPr lang="en-US" altLang="ja-JP" sz="2000" dirty="0">
                <a:solidFill>
                  <a:srgbClr val="FF0612"/>
                </a:solidFill>
              </a:rPr>
              <a:t>/</a:t>
            </a:r>
            <a:r>
              <a:rPr lang="ja-JP" altLang="en-US" sz="2000" dirty="0">
                <a:solidFill>
                  <a:srgbClr val="FF0612"/>
                </a:solidFill>
              </a:rPr>
              <a:t>ん</a:t>
            </a:r>
            <a:r>
              <a:rPr lang="en-US" altLang="ja-JP" sz="2000" dirty="0">
                <a:solidFill>
                  <a:srgbClr val="FF0612"/>
                </a:solidFill>
              </a:rPr>
              <a:t>)</a:t>
            </a:r>
            <a:r>
              <a:rPr lang="ja-JP" altLang="en-US" sz="2000" dirty="0">
                <a:solidFill>
                  <a:srgbClr val="FF0612"/>
                </a:solidFill>
              </a:rPr>
              <a:t>なら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Formation of (</a:t>
            </a:r>
            <a:r>
              <a:rPr lang="ja-JP" altLang="en-US" smtClean="0"/>
              <a:t>の</a:t>
            </a:r>
            <a:r>
              <a:rPr lang="en-US" altLang="ja-JP" dirty="0" smtClean="0"/>
              <a:t>)</a:t>
            </a:r>
            <a:r>
              <a:rPr lang="ja-JP" altLang="en-US" smtClean="0"/>
              <a:t>なら</a:t>
            </a:r>
            <a:endParaRPr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514600" y="1752600"/>
            <a:ext cx="18806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rgbClr val="FF0612"/>
                </a:solidFill>
              </a:rPr>
              <a:t>寒い</a:t>
            </a:r>
            <a:r>
              <a:rPr lang="en-US" altLang="ja-JP" sz="2000" dirty="0">
                <a:solidFill>
                  <a:srgbClr val="FF0612"/>
                </a:solidFill>
              </a:rPr>
              <a:t>(</a:t>
            </a:r>
            <a:r>
              <a:rPr lang="ja-JP" altLang="en-US" sz="2000" dirty="0">
                <a:solidFill>
                  <a:srgbClr val="FF0612"/>
                </a:solidFill>
              </a:rPr>
              <a:t>の</a:t>
            </a:r>
            <a:r>
              <a:rPr lang="en-US" altLang="ja-JP" sz="2000" dirty="0">
                <a:solidFill>
                  <a:srgbClr val="FF0612"/>
                </a:solidFill>
              </a:rPr>
              <a:t>/</a:t>
            </a:r>
            <a:r>
              <a:rPr lang="ja-JP" altLang="en-US" sz="2000" dirty="0">
                <a:solidFill>
                  <a:srgbClr val="FF0612"/>
                </a:solidFill>
              </a:rPr>
              <a:t>ん</a:t>
            </a:r>
            <a:r>
              <a:rPr lang="en-US" altLang="ja-JP" sz="2000" dirty="0">
                <a:solidFill>
                  <a:srgbClr val="FF0612"/>
                </a:solidFill>
              </a:rPr>
              <a:t>)</a:t>
            </a:r>
            <a:r>
              <a:rPr lang="ja-JP" altLang="en-US" sz="2000" dirty="0">
                <a:solidFill>
                  <a:srgbClr val="FF0612"/>
                </a:solidFill>
              </a:rPr>
              <a:t>なら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6" grpId="0"/>
      <p:bldP spid="118797" grpId="0"/>
      <p:bldP spid="118798" grpId="0"/>
      <p:bldP spid="118799" grpId="0"/>
      <p:bldP spid="118800" grpId="0"/>
      <p:bldP spid="118801" grpId="0"/>
      <p:bldP spid="118802" grpId="0"/>
      <p:bldP spid="118803" grpId="0"/>
      <p:bldP spid="1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4"/>
          <p:cNvSpPr>
            <a:spLocks noGrp="1" noChangeArrowheads="1"/>
          </p:cNvSpPr>
          <p:nvPr>
            <p:ph idx="1"/>
          </p:nvPr>
        </p:nvSpPr>
        <p:spPr>
          <a:xfrm>
            <a:off x="228600" y="1571625"/>
            <a:ext cx="8634413" cy="5286375"/>
          </a:xfrm>
          <a:noFill/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Wingdings" pitchFamily="-105" charset="2"/>
              <a:buNone/>
            </a:pPr>
            <a:r>
              <a:rPr lang="ja-JP" altLang="en-US" sz="2800" dirty="0" smtClean="0"/>
              <a:t>例：</a:t>
            </a:r>
            <a:r>
              <a:rPr lang="en-US" altLang="ja-JP" sz="2800" dirty="0" smtClean="0"/>
              <a:t>X</a:t>
            </a:r>
            <a:r>
              <a:rPr lang="ja-JP" altLang="en-US" sz="2800" dirty="0" smtClean="0"/>
              <a:t>：口座（こうざ）をひらきたいんです。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-105" charset="2"/>
              <a:buNone/>
            </a:pPr>
            <a:r>
              <a:rPr lang="ja-JP" altLang="en-US" sz="2800" dirty="0" smtClean="0"/>
              <a:t>　　</a:t>
            </a:r>
            <a:r>
              <a:rPr lang="en-US" altLang="ja-JP" sz="2800" dirty="0" smtClean="0"/>
              <a:t>Y</a:t>
            </a:r>
            <a:r>
              <a:rPr lang="ja-JP" altLang="en-US" sz="2800" dirty="0" smtClean="0"/>
              <a:t>：口座をひらきたい</a:t>
            </a:r>
            <a:r>
              <a:rPr lang="ja-JP" altLang="en-US" sz="2800" u="sng" dirty="0" smtClean="0">
                <a:solidFill>
                  <a:srgbClr val="FF0000"/>
                </a:solidFill>
              </a:rPr>
              <a:t>のなら</a:t>
            </a:r>
            <a:r>
              <a:rPr lang="ja-JP" altLang="en-US" sz="2800" dirty="0" smtClean="0"/>
              <a:t>、はんこを作ったほうがいいですよ。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-105" charset="2"/>
              <a:buNone/>
            </a:pPr>
            <a:r>
              <a:rPr lang="en-US" altLang="ja-JP" sz="2800" dirty="0" smtClean="0"/>
              <a:t>&lt;Situation&gt;</a:t>
            </a:r>
          </a:p>
          <a:p>
            <a:pPr marL="533400" indent="-5334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ja-JP" altLang="en-US" sz="2800" dirty="0" smtClean="0"/>
              <a:t>はんこを作らなくてはいけないんです。</a:t>
            </a:r>
          </a:p>
          <a:p>
            <a:pPr marL="533400" indent="-5334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ja-JP" altLang="en-US" sz="2800" dirty="0" smtClean="0"/>
              <a:t>ドルを円にかえなければいけないんです。</a:t>
            </a:r>
          </a:p>
          <a:p>
            <a:pPr marL="533400" indent="-5334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ja-JP" altLang="en-US" sz="2800" dirty="0" smtClean="0"/>
              <a:t>セクションをかえたいんです。</a:t>
            </a:r>
          </a:p>
          <a:p>
            <a:pPr marL="533400" indent="-5334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ja-JP" altLang="en-US" sz="2800" dirty="0" smtClean="0"/>
              <a:t>いい辞書（じしょ）を買いたいんです。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2400" dirty="0" smtClean="0"/>
              <a:t>Make suggestions or requests</a:t>
            </a:r>
            <a:br>
              <a:rPr lang="en-US" altLang="ja-JP" sz="2400" dirty="0" smtClean="0"/>
            </a:br>
            <a:r>
              <a:rPr lang="en-US" altLang="ja-JP" sz="2400" dirty="0" smtClean="0"/>
              <a:t>using </a:t>
            </a:r>
            <a:r>
              <a:rPr lang="ja-JP" altLang="en-US" sz="2400" smtClean="0"/>
              <a:t>なら </a:t>
            </a:r>
            <a:r>
              <a:rPr lang="en-US" altLang="ja-JP" sz="2400" dirty="0" smtClean="0"/>
              <a:t>and 〜</a:t>
            </a:r>
            <a:r>
              <a:rPr lang="ja-JP" altLang="en-US" sz="2400" smtClean="0"/>
              <a:t>たほうがいいです</a:t>
            </a:r>
            <a:r>
              <a:rPr lang="en-US" altLang="ja-JP" sz="2400" dirty="0" smtClean="0"/>
              <a:t>, 〜</a:t>
            </a:r>
            <a:r>
              <a:rPr lang="ja-JP" altLang="en-US" sz="2400" smtClean="0"/>
              <a:t>たらどうですか</a:t>
            </a:r>
            <a:r>
              <a:rPr lang="en-US" altLang="ja-JP" sz="2400" dirty="0" smtClean="0"/>
              <a:t>, or 〜</a:t>
            </a:r>
            <a:r>
              <a:rPr lang="ja-JP" altLang="en-US" sz="2400" smtClean="0"/>
              <a:t>て下さい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3733800" cy="4800600"/>
          </a:xfrm>
          <a:noFill/>
        </p:spPr>
        <p:txBody>
          <a:bodyPr/>
          <a:lstStyle/>
          <a:p>
            <a:pPr>
              <a:buFont typeface="Wingdings" pitchFamily="-80" charset="2"/>
              <a:buNone/>
            </a:pPr>
            <a:endParaRPr lang="en-US" altLang="ja-JP"/>
          </a:p>
          <a:p>
            <a:pPr>
              <a:buFont typeface="Wingdings" pitchFamily="-80" charset="2"/>
              <a:buNone/>
            </a:pPr>
            <a:endParaRPr lang="en-US" altLang="ja-JP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495800" y="1524000"/>
            <a:ext cx="3733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43A1B"/>
              </a:buClr>
              <a:buSzPct val="90000"/>
              <a:buFont typeface="Wingdings" pitchFamily="-80" charset="2"/>
              <a:buNone/>
            </a:pPr>
            <a:endParaRPr kumimoji="0" lang="en-US" altLang="ja-JP" sz="3200"/>
          </a:p>
          <a:p>
            <a:pPr marL="342900" indent="-342900">
              <a:spcBef>
                <a:spcPct val="20000"/>
              </a:spcBef>
              <a:buClr>
                <a:srgbClr val="343A1B"/>
              </a:buClr>
              <a:buSzPct val="90000"/>
              <a:buFont typeface="Wingdings" pitchFamily="-80" charset="2"/>
              <a:buNone/>
            </a:pPr>
            <a:endParaRPr kumimoji="0" lang="en-US" altLang="ja-JP" sz="3200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 flipH="1">
            <a:off x="1143000" y="2209800"/>
            <a:ext cx="457200" cy="365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2209800" y="2209800"/>
            <a:ext cx="533400" cy="365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4876800" y="30480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>
            <a:off x="4876800" y="35052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>
            <a:off x="2743200" y="3352800"/>
            <a:ext cx="757238" cy="985838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AutoShape 12"/>
          <p:cNvSpPr>
            <a:spLocks noChangeArrowheads="1"/>
          </p:cNvSpPr>
          <p:nvPr/>
        </p:nvSpPr>
        <p:spPr bwMode="auto">
          <a:xfrm>
            <a:off x="381000" y="3352800"/>
            <a:ext cx="757238" cy="985838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5943600" y="3505200"/>
            <a:ext cx="812800" cy="4762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銀行</a:t>
            </a:r>
          </a:p>
        </p:txBody>
      </p:sp>
      <p:sp>
        <p:nvSpPr>
          <p:cNvPr id="12302" name="AutoShape 14"/>
          <p:cNvSpPr>
            <a:spLocks noChangeArrowheads="1"/>
          </p:cNvSpPr>
          <p:nvPr/>
        </p:nvSpPr>
        <p:spPr bwMode="auto">
          <a:xfrm>
            <a:off x="6096000" y="1981200"/>
            <a:ext cx="757238" cy="98583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303" name="Picture 15" descr="L09_Page_20"/>
          <p:cNvPicPr>
            <a:picLocks noChangeAspect="1" noChangeArrowheads="1"/>
          </p:cNvPicPr>
          <p:nvPr/>
        </p:nvPicPr>
        <p:blipFill>
          <a:blip r:embed="rId3" cstate="print"/>
          <a:srcRect l="22052" t="24174" r="64102" b="14458"/>
          <a:stretch>
            <a:fillRect/>
          </a:stretch>
        </p:blipFill>
        <p:spPr bwMode="auto">
          <a:xfrm>
            <a:off x="6858000" y="3505200"/>
            <a:ext cx="3889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4" name="AutoShape 16"/>
          <p:cNvSpPr>
            <a:spLocks noChangeArrowheads="1"/>
          </p:cNvSpPr>
          <p:nvPr/>
        </p:nvSpPr>
        <p:spPr bwMode="auto">
          <a:xfrm>
            <a:off x="7315200" y="3124200"/>
            <a:ext cx="757238" cy="985838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Line 17"/>
          <p:cNvSpPr>
            <a:spLocks noChangeShapeType="1"/>
          </p:cNvSpPr>
          <p:nvPr/>
        </p:nvSpPr>
        <p:spPr bwMode="auto">
          <a:xfrm flipV="1">
            <a:off x="1905000" y="2590800"/>
            <a:ext cx="0" cy="2590800"/>
          </a:xfrm>
          <a:prstGeom prst="line">
            <a:avLst/>
          </a:prstGeom>
          <a:noFill/>
          <a:ln w="38100">
            <a:solidFill>
              <a:srgbClr val="FF060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306" name="Picture 18" descr="L09_Page_20"/>
          <p:cNvPicPr>
            <a:picLocks noChangeAspect="1" noChangeArrowheads="1"/>
          </p:cNvPicPr>
          <p:nvPr/>
        </p:nvPicPr>
        <p:blipFill>
          <a:blip r:embed="rId3" cstate="print"/>
          <a:srcRect l="36496" t="18614" r="48975" b="14439"/>
          <a:stretch>
            <a:fillRect/>
          </a:stretch>
        </p:blipFill>
        <p:spPr bwMode="auto">
          <a:xfrm>
            <a:off x="2386013" y="2743200"/>
            <a:ext cx="3270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7" name="Picture 19" descr="L09_Page_20"/>
          <p:cNvPicPr>
            <a:picLocks noChangeAspect="1" noChangeArrowheads="1"/>
          </p:cNvPicPr>
          <p:nvPr/>
        </p:nvPicPr>
        <p:blipFill>
          <a:blip r:embed="rId3" cstate="print"/>
          <a:srcRect l="36496" t="18614" r="48975" b="14439"/>
          <a:stretch>
            <a:fillRect/>
          </a:stretch>
        </p:blipFill>
        <p:spPr bwMode="auto">
          <a:xfrm>
            <a:off x="2286000" y="1600200"/>
            <a:ext cx="3270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8" name="Picture 20" descr="L09_Page_20"/>
          <p:cNvPicPr>
            <a:picLocks noChangeAspect="1" noChangeArrowheads="1"/>
          </p:cNvPicPr>
          <p:nvPr/>
        </p:nvPicPr>
        <p:blipFill>
          <a:blip r:embed="rId3" cstate="print"/>
          <a:srcRect l="36496" t="18614" r="48975" b="14439"/>
          <a:stretch>
            <a:fillRect/>
          </a:stretch>
        </p:blipFill>
        <p:spPr bwMode="auto">
          <a:xfrm>
            <a:off x="2667000" y="4191000"/>
            <a:ext cx="3270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9" name="Rectangle 21"/>
          <p:cNvSpPr>
            <a:spLocks noChangeArrowheads="1"/>
          </p:cNvSpPr>
          <p:nvPr/>
        </p:nvSpPr>
        <p:spPr bwMode="auto">
          <a:xfrm>
            <a:off x="3048000" y="3657600"/>
            <a:ext cx="1681163" cy="396875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ja-JP" altLang="en-US" sz="2000"/>
              <a:t>右（みぎ）　　　</a:t>
            </a:r>
          </a:p>
        </p:txBody>
      </p:sp>
      <p:sp>
        <p:nvSpPr>
          <p:cNvPr id="12310" name="Rectangle 22"/>
          <p:cNvSpPr>
            <a:spLocks noChangeArrowheads="1"/>
          </p:cNvSpPr>
          <p:nvPr/>
        </p:nvSpPr>
        <p:spPr bwMode="auto">
          <a:xfrm>
            <a:off x="9525" y="3657600"/>
            <a:ext cx="1360488" cy="396875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ja-JP" altLang="en-US" sz="2000"/>
              <a:t>左（ひだり）</a:t>
            </a:r>
          </a:p>
        </p:txBody>
      </p:sp>
      <p:sp>
        <p:nvSpPr>
          <p:cNvPr id="12311" name="Rectangle 23"/>
          <p:cNvSpPr>
            <a:spLocks noChangeArrowheads="1"/>
          </p:cNvSpPr>
          <p:nvPr/>
        </p:nvSpPr>
        <p:spPr bwMode="auto">
          <a:xfrm>
            <a:off x="1457325" y="5181600"/>
            <a:ext cx="1066800" cy="396875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ja-JP" altLang="en-US" sz="2000"/>
              <a:t>まっすぐ</a:t>
            </a:r>
          </a:p>
        </p:txBody>
      </p:sp>
      <p:sp>
        <p:nvSpPr>
          <p:cNvPr id="12312" name="Rectangle 24"/>
          <p:cNvSpPr>
            <a:spLocks noChangeArrowheads="1"/>
          </p:cNvSpPr>
          <p:nvPr/>
        </p:nvSpPr>
        <p:spPr bwMode="auto">
          <a:xfrm>
            <a:off x="6208713" y="2362200"/>
            <a:ext cx="1943100" cy="396875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ja-JP" altLang="en-US" sz="2000"/>
              <a:t>むかい側（がわ）</a:t>
            </a:r>
          </a:p>
        </p:txBody>
      </p:sp>
      <p:sp>
        <p:nvSpPr>
          <p:cNvPr id="12313" name="Rectangle 25"/>
          <p:cNvSpPr>
            <a:spLocks noChangeArrowheads="1"/>
          </p:cNvSpPr>
          <p:nvPr/>
        </p:nvSpPr>
        <p:spPr bwMode="auto">
          <a:xfrm>
            <a:off x="7318375" y="3886200"/>
            <a:ext cx="1825625" cy="396875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ja-JP" altLang="en-US" sz="2000"/>
              <a:t>こちら側（がわ）</a:t>
            </a:r>
          </a:p>
        </p:txBody>
      </p:sp>
      <p:sp>
        <p:nvSpPr>
          <p:cNvPr id="12314" name="Rectangle 26"/>
          <p:cNvSpPr>
            <a:spLocks noChangeArrowheads="1"/>
          </p:cNvSpPr>
          <p:nvPr/>
        </p:nvSpPr>
        <p:spPr bwMode="auto">
          <a:xfrm>
            <a:off x="2971800" y="4572000"/>
            <a:ext cx="1630363" cy="396875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ja-JP" altLang="en-US" sz="2000"/>
              <a:t>手前（てまえ）</a:t>
            </a:r>
          </a:p>
        </p:txBody>
      </p:sp>
      <p:sp>
        <p:nvSpPr>
          <p:cNvPr id="12315" name="Rectangle 27"/>
          <p:cNvSpPr>
            <a:spLocks noChangeArrowheads="1"/>
          </p:cNvSpPr>
          <p:nvPr/>
        </p:nvSpPr>
        <p:spPr bwMode="auto">
          <a:xfrm>
            <a:off x="2676525" y="1981200"/>
            <a:ext cx="1101725" cy="396875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ja-JP" altLang="en-US" sz="2000"/>
              <a:t>先（さき）</a:t>
            </a:r>
          </a:p>
        </p:txBody>
      </p:sp>
      <p:sp>
        <p:nvSpPr>
          <p:cNvPr id="12316" name="Rectangle 28"/>
          <p:cNvSpPr>
            <a:spLocks noChangeArrowheads="1"/>
          </p:cNvSpPr>
          <p:nvPr/>
        </p:nvSpPr>
        <p:spPr bwMode="auto">
          <a:xfrm>
            <a:off x="2752725" y="2895600"/>
            <a:ext cx="1552575" cy="396875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ja-JP" altLang="en-US" sz="2000"/>
              <a:t>すぐ先（さき）</a:t>
            </a:r>
          </a:p>
        </p:txBody>
      </p:sp>
      <p:sp>
        <p:nvSpPr>
          <p:cNvPr id="12317" name="Rectangle 29"/>
          <p:cNvSpPr>
            <a:spLocks noChangeArrowheads="1"/>
          </p:cNvSpPr>
          <p:nvPr/>
        </p:nvSpPr>
        <p:spPr bwMode="auto">
          <a:xfrm>
            <a:off x="6019800" y="4724400"/>
            <a:ext cx="2192338" cy="396875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ja-JP" sz="2000"/>
              <a:t>X</a:t>
            </a:r>
            <a:r>
              <a:rPr lang="ja-JP" altLang="en-US" sz="2000"/>
              <a:t>と</a:t>
            </a:r>
            <a:r>
              <a:rPr lang="en-US" altLang="ja-JP" sz="2000"/>
              <a:t>Y</a:t>
            </a:r>
            <a:r>
              <a:rPr lang="ja-JP" altLang="en-US" sz="2000"/>
              <a:t>の間（あいだ）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28600" y="304800"/>
            <a:ext cx="8686800" cy="11430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ja-JP" altLang="en-US" sz="4000" dirty="0" smtClean="0"/>
              <a:t>方向（ほうこう）</a:t>
            </a:r>
            <a:r>
              <a:rPr lang="en-US" altLang="ja-JP" sz="4000" dirty="0" smtClean="0"/>
              <a:t>Direction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S PGothic" pitchFamily="34" charset="-128"/>
              <a:ea typeface="MS PGothic" pitchFamily="34" charset="-128"/>
              <a:cs typeface="+mj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P218 C. </a:t>
            </a:r>
            <a:r>
              <a:rPr lang="ja-JP" altLang="en-US" dirty="0" smtClean="0"/>
              <a:t>方向（ほうこう）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5" grpId="0" animBg="1"/>
      <p:bldP spid="12309" grpId="0" animBg="1"/>
      <p:bldP spid="12310" grpId="0" animBg="1"/>
      <p:bldP spid="12311" grpId="0" animBg="1"/>
      <p:bldP spid="12312" grpId="0" animBg="1"/>
      <p:bldP spid="12313" grpId="0" animBg="1"/>
      <p:bldP spid="12314" grpId="0" animBg="1"/>
      <p:bldP spid="12315" grpId="0" animBg="1"/>
      <p:bldP spid="12316" grpId="0" animBg="1"/>
      <p:bldP spid="1231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200" dirty="0" smtClean="0"/>
              <a:t>Make suggestions or requests</a:t>
            </a:r>
            <a:br>
              <a:rPr lang="en-US" altLang="ja-JP" sz="2200" dirty="0" smtClean="0"/>
            </a:br>
            <a:r>
              <a:rPr lang="en-US" altLang="ja-JP" sz="2200" dirty="0" smtClean="0"/>
              <a:t>using </a:t>
            </a:r>
            <a:r>
              <a:rPr lang="ja-JP" altLang="en-US" sz="2200" smtClean="0"/>
              <a:t>なら </a:t>
            </a:r>
            <a:r>
              <a:rPr lang="en-US" altLang="ja-JP" sz="2200" dirty="0" smtClean="0"/>
              <a:t>and 〜</a:t>
            </a:r>
            <a:r>
              <a:rPr lang="ja-JP" altLang="en-US" sz="2200" smtClean="0"/>
              <a:t>たほうがいいです</a:t>
            </a:r>
            <a:r>
              <a:rPr lang="en-US" altLang="ja-JP" sz="2200" dirty="0" smtClean="0"/>
              <a:t>, 〜</a:t>
            </a:r>
            <a:r>
              <a:rPr lang="ja-JP" altLang="en-US" sz="2200" smtClean="0"/>
              <a:t>たらどうですか</a:t>
            </a:r>
            <a:r>
              <a:rPr lang="en-US" altLang="ja-JP" sz="2200" dirty="0" smtClean="0"/>
              <a:t>, or 〜</a:t>
            </a:r>
            <a:r>
              <a:rPr lang="ja-JP" altLang="en-US" sz="2200" smtClean="0"/>
              <a:t>て下さい</a:t>
            </a:r>
            <a:r>
              <a:rPr lang="en-US" altLang="ja-JP" sz="2200" dirty="0" smtClean="0"/>
              <a:t/>
            </a:r>
            <a:br>
              <a:rPr lang="en-US" altLang="ja-JP" sz="2200" dirty="0" smtClean="0"/>
            </a:br>
            <a:r>
              <a:rPr lang="ja-JP" altLang="en-US" sz="2200" smtClean="0"/>
              <a:t>（カジュアルスピーチ）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/>
              <a:t>w</a:t>
            </a:r>
            <a:r>
              <a:rPr lang="en-US" altLang="ja-JP" sz="2800" dirty="0" smtClean="0"/>
              <a:t>ant to buy a cell phone /which one is good?</a:t>
            </a:r>
          </a:p>
          <a:p>
            <a:pPr>
              <a:buNone/>
            </a:pPr>
            <a:r>
              <a:rPr lang="ja-JP" altLang="en-US" sz="2800" dirty="0" smtClean="0"/>
              <a:t>Ｘ：けいたい電話が</a:t>
            </a:r>
            <a:r>
              <a:rPr lang="ja-JP" altLang="en-US" sz="2800" dirty="0"/>
              <a:t>買いたい</a:t>
            </a:r>
            <a:r>
              <a:rPr lang="ja-JP" altLang="en-US" sz="2800" u="sng" dirty="0" smtClean="0"/>
              <a:t>んだけど</a:t>
            </a:r>
            <a:r>
              <a:rPr lang="ja-JP" altLang="en-US" sz="2800" dirty="0" smtClean="0"/>
              <a:t>、</a:t>
            </a:r>
            <a:endParaRPr lang="en-US" altLang="ja-JP" sz="2800" dirty="0" smtClean="0"/>
          </a:p>
          <a:p>
            <a:pPr>
              <a:buNone/>
            </a:pPr>
            <a:r>
              <a:rPr lang="ja-JP" altLang="en-US" sz="2800" dirty="0" smtClean="0"/>
              <a:t>　　どれがいいか</a:t>
            </a:r>
            <a:r>
              <a:rPr lang="ja-JP" altLang="en-US" sz="2800" u="sng" dirty="0" smtClean="0"/>
              <a:t>分からないんだ</a:t>
            </a:r>
            <a:r>
              <a:rPr lang="ja-JP" altLang="en-US" sz="2800" dirty="0" smtClean="0"/>
              <a:t>。</a:t>
            </a:r>
            <a:endParaRPr lang="en-US" altLang="ja-JP" sz="2800" dirty="0" smtClean="0"/>
          </a:p>
          <a:p>
            <a:pPr>
              <a:buNone/>
            </a:pPr>
            <a:r>
              <a:rPr lang="ja-JP" altLang="en-US" sz="2800" dirty="0" smtClean="0"/>
              <a:t>Ｙ：けいたい</a:t>
            </a:r>
            <a:r>
              <a:rPr lang="ja-JP" altLang="en-US" sz="2800" dirty="0" smtClean="0">
                <a:solidFill>
                  <a:srgbClr val="FF0000"/>
                </a:solidFill>
              </a:rPr>
              <a:t>なら</a:t>
            </a:r>
            <a:r>
              <a:rPr lang="ja-JP" altLang="en-US" sz="2800" dirty="0" smtClean="0"/>
              <a:t>、</a:t>
            </a:r>
            <a:r>
              <a:rPr lang="en-US" altLang="ja-JP" sz="2800" dirty="0" smtClean="0"/>
              <a:t>iPhone</a:t>
            </a:r>
            <a:r>
              <a:rPr lang="ja-JP" altLang="en-US" sz="2800" dirty="0" smtClean="0"/>
              <a:t>がいいよ。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 smtClean="0"/>
              <a:t>don’t have money /what I should do?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 smtClean="0"/>
              <a:t>have to park my car / where the parking is?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 smtClean="0"/>
              <a:t>want to get a job for which I can use Japanese / what I should do?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道を聞く・教える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26670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ja-JP" altLang="en-US" dirty="0" smtClean="0"/>
              <a:t>Ｘ：あのう、すみません。しやくしょに行きたいんですが。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Ｙ</a:t>
            </a:r>
            <a:r>
              <a:rPr lang="ja-JP" altLang="en-US" dirty="0" smtClean="0"/>
              <a:t>：ああ、しやくしょ</a:t>
            </a:r>
            <a:r>
              <a:rPr lang="ja-JP" altLang="en-US" dirty="0" smtClean="0">
                <a:solidFill>
                  <a:srgbClr val="FF0000"/>
                </a:solidFill>
              </a:rPr>
              <a:t>なら</a:t>
            </a:r>
            <a:r>
              <a:rPr lang="ja-JP" altLang="en-US" dirty="0" smtClean="0"/>
              <a:t>、この道をまっすぐ行くと、二つ目のこうさてんの右にありますよ。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Ｘ</a:t>
            </a:r>
            <a:r>
              <a:rPr lang="ja-JP" altLang="en-US" dirty="0" smtClean="0"/>
              <a:t>：二つ目のこうさてんの右ですね。どうもありがとうございました。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Ｙ</a:t>
            </a:r>
            <a:r>
              <a:rPr lang="ja-JP" altLang="en-US" dirty="0" smtClean="0"/>
              <a:t>：いいえ。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267200"/>
            <a:ext cx="91486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2400" dirty="0" smtClean="0"/>
              <a:t>Want to go to Small World  </a:t>
            </a:r>
          </a:p>
          <a:p>
            <a:pPr marL="285750" indent="-285750">
              <a:buFont typeface="Wingdings"/>
              <a:buChar char="à"/>
            </a:pPr>
            <a:r>
              <a:rPr lang="en-US" sz="2400" dirty="0">
                <a:sym typeface="Wingdings" pitchFamily="2" charset="2"/>
              </a:rPr>
              <a:t>G</a:t>
            </a:r>
            <a:r>
              <a:rPr lang="en-US" sz="2400" dirty="0" smtClean="0">
                <a:sym typeface="Wingdings" pitchFamily="2" charset="2"/>
              </a:rPr>
              <a:t>o straight 500m on this road, and you can see it on the right side</a:t>
            </a:r>
          </a:p>
          <a:p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smtClean="0">
                <a:sym typeface="Wingdings" pitchFamily="2" charset="2"/>
              </a:rPr>
              <a:t>    of the road.</a:t>
            </a:r>
          </a:p>
          <a:p>
            <a:r>
              <a:rPr lang="en-US" sz="2400" dirty="0" smtClean="0">
                <a:sym typeface="Wingdings" pitchFamily="2" charset="2"/>
              </a:rPr>
              <a:t>(2) Want to go to the embassy</a:t>
            </a:r>
          </a:p>
          <a:p>
            <a:pPr marL="285750" indent="-285750">
              <a:buFont typeface="Wingdings"/>
              <a:buChar char="à"/>
            </a:pPr>
            <a:r>
              <a:rPr lang="en-US" sz="2400" dirty="0" smtClean="0">
                <a:sym typeface="Wingdings" pitchFamily="2" charset="2"/>
              </a:rPr>
              <a:t>Cross the bridge over there, and the embassy is right after the bridge.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93842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905000"/>
            <a:ext cx="8458200" cy="4114800"/>
          </a:xfrm>
          <a:noFill/>
        </p:spPr>
        <p:txBody>
          <a:bodyPr>
            <a:normAutofit lnSpcReduction="10000"/>
          </a:bodyPr>
          <a:lstStyle/>
          <a:p>
            <a:r>
              <a:rPr lang="ja-JP" altLang="en-US" dirty="0" smtClean="0"/>
              <a:t>「て」「てから」「たら」「</a:t>
            </a:r>
            <a:r>
              <a:rPr lang="ja-JP" altLang="en-US" smtClean="0"/>
              <a:t>と」「はず」「なら」を</a:t>
            </a:r>
            <a:r>
              <a:rPr lang="ja-JP" altLang="en-US" dirty="0" smtClean="0"/>
              <a:t>上手に使う。</a:t>
            </a:r>
            <a:endParaRPr lang="en-US" altLang="ja-JP" dirty="0" smtClean="0"/>
          </a:p>
          <a:p>
            <a:r>
              <a:rPr lang="ja-JP" altLang="en-US" dirty="0" smtClean="0"/>
              <a:t>「その角を」や「その道を」の「その」を上手に使う。</a:t>
            </a:r>
            <a:endParaRPr lang="en-US" altLang="ja-JP" dirty="0" smtClean="0"/>
          </a:p>
          <a:p>
            <a:r>
              <a:rPr lang="ja-JP" altLang="en-US" dirty="0" smtClean="0"/>
              <a:t>聞いた情報</a:t>
            </a:r>
            <a:r>
              <a:rPr lang="en-US" altLang="ja-JP" dirty="0" smtClean="0"/>
              <a:t>(</a:t>
            </a:r>
            <a:r>
              <a:rPr lang="ja-JP" altLang="en-US" dirty="0" smtClean="0"/>
              <a:t>じょうほう</a:t>
            </a:r>
            <a:r>
              <a:rPr lang="en-US" altLang="ja-JP" dirty="0" smtClean="0"/>
              <a:t>information)</a:t>
            </a:r>
            <a:r>
              <a:rPr lang="ja-JP" altLang="en-US" dirty="0" smtClean="0"/>
              <a:t>をリピートしたり、確認</a:t>
            </a:r>
            <a:r>
              <a:rPr lang="en-US" altLang="ja-JP" dirty="0" smtClean="0"/>
              <a:t>(</a:t>
            </a:r>
            <a:r>
              <a:rPr lang="ja-JP" altLang="en-US" dirty="0" smtClean="0"/>
              <a:t>かくにん</a:t>
            </a:r>
            <a:r>
              <a:rPr lang="en-US" altLang="ja-JP" dirty="0" smtClean="0"/>
              <a:t>confirm)</a:t>
            </a:r>
            <a:r>
              <a:rPr lang="ja-JP" altLang="en-US" dirty="0" smtClean="0"/>
              <a:t>したりしながら、会話する。</a:t>
            </a:r>
            <a:endParaRPr lang="en-US" altLang="ja-JP" dirty="0" smtClean="0"/>
          </a:p>
          <a:p>
            <a:r>
              <a:rPr lang="ja-JP" altLang="en-US" dirty="0" smtClean="0"/>
              <a:t>聞いている人は、あいづちをしながら、聞く。</a:t>
            </a:r>
            <a:endParaRPr lang="ja-JP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道あんないの会話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534400" cy="3505200"/>
          </a:xfrm>
          <a:noFill/>
        </p:spPr>
        <p:txBody>
          <a:bodyPr>
            <a:normAutofit lnSpcReduction="10000"/>
          </a:bodyPr>
          <a:lstStyle/>
          <a:p>
            <a:pPr eaLnBrk="1" hangingPunct="1"/>
            <a:r>
              <a:rPr lang="ja-JP" altLang="en-US" dirty="0"/>
              <a:t>みなさんは、ワシントン通りにいます。そこに、日本人の留学生が来て、みなさんに道を聞きま</a:t>
            </a:r>
            <a:r>
              <a:rPr lang="ja-JP" altLang="en-US"/>
              <a:t>す</a:t>
            </a:r>
            <a:r>
              <a:rPr lang="ja-JP" altLang="en-US" smtClean="0"/>
              <a:t>。</a:t>
            </a:r>
            <a:endParaRPr lang="en-US" altLang="ja-JP" dirty="0" smtClean="0"/>
          </a:p>
          <a:p>
            <a:pPr eaLnBrk="1" hangingPunct="1"/>
            <a:endParaRPr lang="en-US" altLang="ja-JP" dirty="0"/>
          </a:p>
          <a:p>
            <a:r>
              <a:rPr lang="ja-JP" altLang="en-US" dirty="0"/>
              <a:t>日本</a:t>
            </a:r>
            <a:r>
              <a:rPr lang="ja-JP" altLang="en-US"/>
              <a:t>人</a:t>
            </a:r>
            <a:r>
              <a:rPr lang="ja-JP" altLang="en-US" smtClean="0"/>
              <a:t>：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ja-JP" altLang="en-US" smtClean="0"/>
              <a:t>あ</a:t>
            </a:r>
            <a:r>
              <a:rPr lang="ja-JP" altLang="en-US" dirty="0"/>
              <a:t>のう、すみません。スモールワールドに行きたいんですが、どう行ったら　いいですか。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道あんないの会話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0"/>
            <a:ext cx="8686800" cy="2057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Movie theatre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Pharmacy (CVS)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Café (Small World)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486400" y="34290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Frist</a:t>
            </a:r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553200" y="2514600"/>
            <a:ext cx="0" cy="1981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162800" y="2514600"/>
            <a:ext cx="0" cy="1981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162800" y="2514600"/>
            <a:ext cx="1981200" cy="10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162800" y="1981200"/>
            <a:ext cx="129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162800" y="304800"/>
            <a:ext cx="0" cy="167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553200" y="304800"/>
            <a:ext cx="0" cy="167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209800" y="1981200"/>
            <a:ext cx="434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28600" y="2514600"/>
            <a:ext cx="6324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209800" y="304800"/>
            <a:ext cx="0" cy="167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600200" y="304800"/>
            <a:ext cx="0" cy="167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28600" y="1981200"/>
            <a:ext cx="1371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567765" y="1694223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srgbClr val="FF0000"/>
                </a:solidFill>
              </a:rPr>
              <a:t>。。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r>
              <a:rPr lang="ja-JP" altLang="en-US" sz="2400" b="1" dirty="0" smtClean="0">
                <a:solidFill>
                  <a:srgbClr val="FF0000"/>
                </a:solidFill>
              </a:rPr>
              <a:t>。。</a:t>
            </a:r>
            <a:endParaRPr lang="en-US" altLang="ja-JP" sz="2400" b="1" dirty="0" smtClean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91716" y="1683603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srgbClr val="FF0000"/>
                </a:solidFill>
              </a:rPr>
              <a:t>。。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r>
              <a:rPr lang="ja-JP" altLang="en-US" sz="2400" b="1" dirty="0" smtClean="0">
                <a:solidFill>
                  <a:srgbClr val="FF0000"/>
                </a:solidFill>
              </a:rPr>
              <a:t>。。</a:t>
            </a:r>
            <a:endParaRPr lang="en-US" altLang="ja-JP" sz="2400" b="1" dirty="0" smtClean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12076" y="533400"/>
            <a:ext cx="914400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Small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World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12076" y="1237023"/>
            <a:ext cx="914400" cy="7441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Bank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486400" y="876300"/>
            <a:ext cx="1081365" cy="11049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Princeton Garden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Theatre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229600" y="1371600"/>
            <a:ext cx="914400" cy="60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CVS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185134" y="1066800"/>
            <a:ext cx="914400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Church</a:t>
            </a:r>
            <a:endParaRPr lang="en-US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3390900" y="2109721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Nassau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658400" y="376362"/>
            <a:ext cx="461665" cy="131786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 smtClean="0"/>
              <a:t>Witherspoon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661120" y="2890345"/>
            <a:ext cx="461665" cy="121033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 smtClean="0"/>
              <a:t>Washington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8547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上手な聞き方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mtClean="0"/>
              <a:t>どんなアナウンスを聞いたことがありますか。</a:t>
            </a:r>
            <a:endParaRPr lang="en-US" altLang="ja-JP" dirty="0" smtClean="0"/>
          </a:p>
          <a:p>
            <a:pPr lvl="1"/>
            <a:r>
              <a:rPr lang="ja-JP" altLang="en-US" smtClean="0"/>
              <a:t>駅</a:t>
            </a:r>
            <a:endParaRPr lang="en-US" altLang="ja-JP" dirty="0" smtClean="0"/>
          </a:p>
          <a:p>
            <a:pPr lvl="1"/>
            <a:r>
              <a:rPr lang="ja-JP" altLang="en-US" smtClean="0"/>
              <a:t>電車</a:t>
            </a:r>
            <a:endParaRPr lang="en-US" altLang="ja-JP" dirty="0" smtClean="0"/>
          </a:p>
          <a:p>
            <a:pPr lvl="1"/>
            <a:r>
              <a:rPr lang="ja-JP" altLang="en-US" smtClean="0"/>
              <a:t>バス</a:t>
            </a:r>
            <a:endParaRPr lang="en-US" altLang="ja-JP" dirty="0" smtClean="0"/>
          </a:p>
          <a:p>
            <a:pPr lvl="1"/>
            <a:r>
              <a:rPr lang="ja-JP" altLang="en-US" smtClean="0"/>
              <a:t>空港（くうこう）</a:t>
            </a:r>
            <a:endParaRPr lang="en-US" altLang="ja-JP" dirty="0" smtClean="0"/>
          </a:p>
          <a:p>
            <a:pPr lvl="1"/>
            <a:r>
              <a:rPr lang="ja-JP" altLang="en-US" smtClean="0"/>
              <a:t>飛行機（ひこうき）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聞く前に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133600"/>
            <a:ext cx="3048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2667000"/>
            <a:ext cx="3956789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P245 </a:t>
            </a:r>
            <a:r>
              <a:rPr lang="ja-JP" altLang="en-US" smtClean="0"/>
              <a:t>聞いてみましょうＡ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3" y="1881188"/>
            <a:ext cx="89439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P246 </a:t>
            </a:r>
            <a:r>
              <a:rPr lang="ja-JP" altLang="en-US" smtClean="0"/>
              <a:t>聞いてみましょうＡ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" y="1676400"/>
            <a:ext cx="9048750" cy="377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P219 activity4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4600"/>
            <a:ext cx="236201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7273" y="2209800"/>
            <a:ext cx="693672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72000" y="21336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smtClean="0">
                <a:solidFill>
                  <a:srgbClr val="FF0000"/>
                </a:solidFill>
              </a:rPr>
              <a:t>てまえ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25146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smtClean="0">
                <a:solidFill>
                  <a:srgbClr val="FF0000"/>
                </a:solidFill>
              </a:rPr>
              <a:t>まっすぐ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6800" y="25146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smtClean="0">
                <a:solidFill>
                  <a:srgbClr val="FF0000"/>
                </a:solidFill>
              </a:rPr>
              <a:t>つきあたり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28956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smtClean="0">
                <a:solidFill>
                  <a:srgbClr val="FF0000"/>
                </a:solidFill>
              </a:rPr>
              <a:t>あいだ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3800" y="32004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smtClean="0">
                <a:solidFill>
                  <a:srgbClr val="FF0000"/>
                </a:solidFill>
              </a:rPr>
              <a:t>むかいがわ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5200" y="3581400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smtClean="0">
                <a:solidFill>
                  <a:srgbClr val="FF0000"/>
                </a:solidFill>
              </a:rPr>
              <a:t>こちらがわ（てまえ・こうさてん）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38600" y="396240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smtClean="0">
                <a:solidFill>
                  <a:srgbClr val="FF0000"/>
                </a:solidFill>
              </a:rPr>
              <a:t>むかいがわ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3000" y="43434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smtClean="0">
                <a:solidFill>
                  <a:srgbClr val="FF0000"/>
                </a:solidFill>
              </a:rPr>
              <a:t>さき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86200" y="47244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smtClean="0">
                <a:solidFill>
                  <a:srgbClr val="FF0000"/>
                </a:solidFill>
              </a:rPr>
              <a:t>さき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43800" y="47244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smtClean="0">
                <a:solidFill>
                  <a:srgbClr val="FF0000"/>
                </a:solidFill>
              </a:rPr>
              <a:t>後ろ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05200" y="541020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smtClean="0">
                <a:solidFill>
                  <a:srgbClr val="FF0000"/>
                </a:solidFill>
              </a:rPr>
              <a:t>みぎがわ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3600" y="54102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smtClean="0">
                <a:solidFill>
                  <a:srgbClr val="FF0000"/>
                </a:solidFill>
              </a:rPr>
              <a:t>ひだりがわ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聞き上手話し上手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 smtClean="0"/>
              <a:t>Making a request</a:t>
            </a:r>
          </a:p>
          <a:p>
            <a:pPr marL="342900" indent="-342900"/>
            <a:r>
              <a:rPr lang="en-US" dirty="0" smtClean="0"/>
              <a:t>Refusing a request of an invitation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mtClean="0"/>
              <a:t>道の聞き方と教え方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5" y="1752600"/>
            <a:ext cx="88487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道の聞き方と教え方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28800"/>
            <a:ext cx="8686800" cy="3184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道の聞き方と教え方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05000"/>
            <a:ext cx="8686800" cy="250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道の聞き方と教え方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828800"/>
            <a:ext cx="701992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733800"/>
            <a:ext cx="57816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P248 </a:t>
            </a:r>
            <a:r>
              <a:rPr lang="ja-JP" altLang="en-US" smtClean="0"/>
              <a:t>練習</a:t>
            </a:r>
            <a:r>
              <a:rPr lang="en-US" altLang="ja-JP" dirty="0" smtClean="0"/>
              <a:t>A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52575"/>
            <a:ext cx="6420071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P248 </a:t>
            </a:r>
            <a:r>
              <a:rPr lang="ja-JP" altLang="en-US" smtClean="0"/>
              <a:t>練習</a:t>
            </a:r>
            <a:r>
              <a:rPr lang="en-US" altLang="ja-JP" dirty="0" smtClean="0"/>
              <a:t> B/C/D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52600"/>
            <a:ext cx="84582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743200"/>
            <a:ext cx="8362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" y="4038600"/>
            <a:ext cx="88011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漢字１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ja-JP" altLang="en-US" sz="3600" smtClean="0"/>
              <a:t>場寺橋町映公園図地鉄駅</a:t>
            </a:r>
            <a:endParaRPr lang="en-U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読んでみましょう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ja-JP" altLang="en-US" smtClean="0"/>
              <a:t>寺</a:t>
            </a:r>
            <a:endParaRPr lang="en-US" altLang="ja-JP" dirty="0" smtClean="0"/>
          </a:p>
          <a:p>
            <a:r>
              <a:rPr lang="ja-JP" altLang="en-US" smtClean="0"/>
              <a:t>橋</a:t>
            </a:r>
            <a:endParaRPr lang="en-US" altLang="ja-JP" dirty="0" smtClean="0"/>
          </a:p>
          <a:p>
            <a:r>
              <a:rPr lang="ja-JP" altLang="en-US" smtClean="0"/>
              <a:t>町</a:t>
            </a:r>
            <a:endParaRPr lang="en-US" altLang="ja-JP" dirty="0" smtClean="0"/>
          </a:p>
          <a:p>
            <a:r>
              <a:rPr lang="ja-JP" altLang="en-US" smtClean="0"/>
              <a:t>駅</a:t>
            </a:r>
            <a:endParaRPr lang="en-US" altLang="ja-JP" dirty="0" smtClean="0"/>
          </a:p>
          <a:p>
            <a:r>
              <a:rPr lang="ja-JP" altLang="en-US" smtClean="0"/>
              <a:t>地図</a:t>
            </a:r>
            <a:endParaRPr lang="en-US" altLang="ja-JP" dirty="0" smtClean="0"/>
          </a:p>
          <a:p>
            <a:r>
              <a:rPr lang="ja-JP" altLang="en-US" smtClean="0"/>
              <a:t>公園</a:t>
            </a:r>
            <a:endParaRPr lang="en-US" altLang="ja-JP" dirty="0" smtClean="0"/>
          </a:p>
          <a:p>
            <a:r>
              <a:rPr lang="ja-JP" altLang="en-US" smtClean="0"/>
              <a:t>場所</a:t>
            </a:r>
            <a:endParaRPr lang="en-US" altLang="ja-JP" dirty="0" smtClean="0"/>
          </a:p>
          <a:p>
            <a:r>
              <a:rPr lang="ja-JP" altLang="en-US" smtClean="0"/>
              <a:t>地下</a:t>
            </a:r>
            <a:endParaRPr lang="en-US" altLang="ja-JP" dirty="0" smtClean="0"/>
          </a:p>
          <a:p>
            <a:r>
              <a:rPr lang="ja-JP" altLang="en-US" smtClean="0"/>
              <a:t>映画館</a:t>
            </a:r>
            <a:endParaRPr lang="en-US" altLang="ja-JP" dirty="0" smtClean="0"/>
          </a:p>
          <a:p>
            <a:r>
              <a:rPr lang="ja-JP" altLang="en-US" smtClean="0"/>
              <a:t>図書館</a:t>
            </a:r>
            <a:endParaRPr lang="en-US" altLang="ja-JP" dirty="0" smtClean="0"/>
          </a:p>
          <a:p>
            <a:r>
              <a:rPr lang="ja-JP" altLang="en-US" smtClean="0"/>
              <a:t>地下鉄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204626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読んでみましょう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smtClean="0"/>
              <a:t>週末見た映画は、</a:t>
            </a:r>
            <a:r>
              <a:rPr lang="en-US" altLang="ja-JP" dirty="0" smtClean="0"/>
              <a:t>｢</a:t>
            </a:r>
            <a:r>
              <a:rPr lang="ja-JP" altLang="en-US" smtClean="0"/>
              <a:t>となりのトトロ</a:t>
            </a:r>
            <a:r>
              <a:rPr lang="en-US" altLang="ja-JP" dirty="0" smtClean="0"/>
              <a:t>｣</a:t>
            </a:r>
            <a:r>
              <a:rPr lang="ja-JP" altLang="en-US" smtClean="0"/>
              <a:t>という日本のアニメです。</a:t>
            </a:r>
            <a:endParaRPr lang="en-US" altLang="ja-JP" dirty="0" smtClean="0"/>
          </a:p>
          <a:p>
            <a:r>
              <a:rPr lang="ja-JP" altLang="en-US" smtClean="0"/>
              <a:t>フリストの３かいに東アジア研究の図書館があります。そして、フリストの近くにルイス図書館があります。</a:t>
            </a:r>
            <a:endParaRPr lang="en-US" altLang="ja-JP" dirty="0" smtClean="0"/>
          </a:p>
          <a:p>
            <a:r>
              <a:rPr lang="ja-JP" altLang="en-US" smtClean="0"/>
              <a:t>子供の時、両親といっしょによく遊園地や動物園に行きました。</a:t>
            </a:r>
            <a:endParaRPr lang="en-US" altLang="ja-JP" dirty="0" smtClean="0"/>
          </a:p>
          <a:p>
            <a:r>
              <a:rPr lang="ja-JP" altLang="en-US" smtClean="0"/>
              <a:t>地下鉄の出口を出て、右にまがると、スターバックスがあります。</a:t>
            </a:r>
            <a:endParaRPr lang="en-US" altLang="ja-JP" dirty="0" smtClean="0"/>
          </a:p>
          <a:p>
            <a:r>
              <a:rPr lang="ja-JP" altLang="en-US" smtClean="0"/>
              <a:t>来月から東京大学に留学するので、東京の地図を買いました。</a:t>
            </a:r>
            <a:endParaRPr lang="en-US" altLang="ja-JP" dirty="0" smtClean="0"/>
          </a:p>
          <a:p>
            <a:endParaRPr lang="en-US" altLang="ja-JP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76306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168</TotalTime>
  <Words>3846</Words>
  <Application>Microsoft Office PowerPoint</Application>
  <PresentationFormat>On-screen Show (4:3)</PresentationFormat>
  <Paragraphs>541</Paragraphs>
  <Slides>114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114</vt:i4>
      </vt:variant>
    </vt:vector>
  </HeadingPairs>
  <TitlesOfParts>
    <vt:vector size="116" baseType="lpstr">
      <vt:lpstr>Office Theme</vt:lpstr>
      <vt:lpstr>Equity</vt:lpstr>
      <vt:lpstr>Nakama 2 Chapter 5</vt:lpstr>
      <vt:lpstr>第５課 道（みち）の聞き方と教え方 Asking for and Giving Directions</vt:lpstr>
      <vt:lpstr>新しい言葉</vt:lpstr>
      <vt:lpstr>P217 B. 道しるべ (行き方を教える時につかう言葉)</vt:lpstr>
      <vt:lpstr>P217 B. 道しるべ (行き方を教える時につかう言葉)</vt:lpstr>
      <vt:lpstr>Slide 6</vt:lpstr>
      <vt:lpstr>P218 C. 方向（ほうこう）</vt:lpstr>
      <vt:lpstr>P218 C. 方向（ほうこう）</vt:lpstr>
      <vt:lpstr>P219 activity4</vt:lpstr>
      <vt:lpstr>P220 D. 行き方を教える時につかう言葉</vt:lpstr>
      <vt:lpstr>P220 Activity 7</vt:lpstr>
      <vt:lpstr>P220 D. 行き方を教える時につかう言葉</vt:lpstr>
      <vt:lpstr>P221 Activity 8</vt:lpstr>
      <vt:lpstr>P221 E. 駅と乗り物</vt:lpstr>
      <vt:lpstr>Slide 15</vt:lpstr>
      <vt:lpstr>P222 ACTIVITY 10</vt:lpstr>
      <vt:lpstr>P222. 駅でつかう言葉</vt:lpstr>
      <vt:lpstr>回数券</vt:lpstr>
      <vt:lpstr>定期券　・　学割</vt:lpstr>
      <vt:lpstr>ダイアローグ</vt:lpstr>
      <vt:lpstr>聞く前に</vt:lpstr>
      <vt:lpstr>聞いてみましょう Listen the dialogue and unscramble the frames by writing the correct number in the box in each frame. </vt:lpstr>
      <vt:lpstr>聞いてみましょう</vt:lpstr>
      <vt:lpstr>ダイアローグ</vt:lpstr>
      <vt:lpstr>Slide 25</vt:lpstr>
      <vt:lpstr>Slide 26</vt:lpstr>
      <vt:lpstr>Slide 27</vt:lpstr>
      <vt:lpstr>Slide 28</vt:lpstr>
      <vt:lpstr>Slide 29</vt:lpstr>
      <vt:lpstr>Slide 30</vt:lpstr>
      <vt:lpstr>P226 A</vt:lpstr>
      <vt:lpstr>P227 B</vt:lpstr>
      <vt:lpstr>しんじゅく駅から、パークタワー に、 どうやって行きますか。</vt:lpstr>
      <vt:lpstr>日本の文化</vt:lpstr>
      <vt:lpstr>日本の道と住所</vt:lpstr>
      <vt:lpstr>日本の住所／住所の書き方</vt:lpstr>
      <vt:lpstr>日本の鉄道</vt:lpstr>
      <vt:lpstr>日本の鉄道</vt:lpstr>
      <vt:lpstr>日本の鉄道</vt:lpstr>
      <vt:lpstr>答えましょう</vt:lpstr>
      <vt:lpstr>文法１－A</vt:lpstr>
      <vt:lpstr>Expressing a route, using を</vt:lpstr>
      <vt:lpstr>Expressing a route, using を</vt:lpstr>
      <vt:lpstr>文法１－b</vt:lpstr>
      <vt:lpstr>Expressing a point of departure using を</vt:lpstr>
      <vt:lpstr>Expressing a point of departure using を</vt:lpstr>
      <vt:lpstr>文法１－C</vt:lpstr>
      <vt:lpstr>Expressing scope or limit using で</vt:lpstr>
      <vt:lpstr>Expressing scope or limit using で</vt:lpstr>
      <vt:lpstr>文法２</vt:lpstr>
      <vt:lpstr>Expressing condition leading to set consequences using plain form+と</vt:lpstr>
      <vt:lpstr>Plain form と = if, when, whenever</vt:lpstr>
      <vt:lpstr>Meaning of plain form と</vt:lpstr>
      <vt:lpstr>Meaning of plain form と</vt:lpstr>
      <vt:lpstr>Meaning of plain form と</vt:lpstr>
      <vt:lpstr>Meaning of plain formと</vt:lpstr>
      <vt:lpstr>文法３</vt:lpstr>
      <vt:lpstr>Expressing chronology using Vてから</vt:lpstr>
      <vt:lpstr>Vてから＝after doing V</vt:lpstr>
      <vt:lpstr>Vてから　vs　Vた後で</vt:lpstr>
      <vt:lpstr>Vてから　vs　Vた後で</vt:lpstr>
      <vt:lpstr>Vてから　vs　Vた後で</vt:lpstr>
      <vt:lpstr>Change the sentences using てから</vt:lpstr>
      <vt:lpstr>Expressing chronology using Vてから</vt:lpstr>
      <vt:lpstr>文法４</vt:lpstr>
      <vt:lpstr>〜はず = is supposed to, should</vt:lpstr>
      <vt:lpstr>〜はずだ</vt:lpstr>
      <vt:lpstr>〜はず</vt:lpstr>
      <vt:lpstr>○ですか？×ですか？</vt:lpstr>
      <vt:lpstr>Slide 70</vt:lpstr>
      <vt:lpstr>P239 Activity 1</vt:lpstr>
      <vt:lpstr>P241 Activity 2</vt:lpstr>
      <vt:lpstr>Slide 73</vt:lpstr>
      <vt:lpstr>Slide 74</vt:lpstr>
      <vt:lpstr>文法５</vt:lpstr>
      <vt:lpstr>Plain+なら</vt:lpstr>
      <vt:lpstr>Formation of (の)なら</vt:lpstr>
      <vt:lpstr>Formation of (の)なら</vt:lpstr>
      <vt:lpstr>Make suggestions or requests using なら and 〜たほうがいいです, 〜たらどうですか, or 〜て下さい</vt:lpstr>
      <vt:lpstr>Make suggestions or requests using なら and 〜たほうがいいです, 〜たらどうですか, or 〜て下さい （カジュアルスピーチ）</vt:lpstr>
      <vt:lpstr>道を聞く・教える</vt:lpstr>
      <vt:lpstr>道あんないの会話</vt:lpstr>
      <vt:lpstr>道あんないの会話</vt:lpstr>
      <vt:lpstr>Slide 84</vt:lpstr>
      <vt:lpstr>上手な聞き方</vt:lpstr>
      <vt:lpstr>Announcements</vt:lpstr>
      <vt:lpstr>聞く前に</vt:lpstr>
      <vt:lpstr>P245 聞いてみましょうＡ</vt:lpstr>
      <vt:lpstr>P246 聞いてみましょうＡ</vt:lpstr>
      <vt:lpstr>聞き上手話し上手</vt:lpstr>
      <vt:lpstr>道の聞き方と教え方</vt:lpstr>
      <vt:lpstr>道の聞き方と教え方</vt:lpstr>
      <vt:lpstr>道の聞き方と教え方</vt:lpstr>
      <vt:lpstr>道の聞き方と教え方</vt:lpstr>
      <vt:lpstr>P248 練習A</vt:lpstr>
      <vt:lpstr>P248 練習 B/C/D</vt:lpstr>
      <vt:lpstr>漢字１</vt:lpstr>
      <vt:lpstr>読んでみましょう</vt:lpstr>
      <vt:lpstr>読んでみましょう</vt:lpstr>
      <vt:lpstr>答えましょう</vt:lpstr>
      <vt:lpstr>漢字２</vt:lpstr>
      <vt:lpstr>読んでみましょう</vt:lpstr>
      <vt:lpstr>読んでみましょう</vt:lpstr>
      <vt:lpstr>答えましょう</vt:lpstr>
      <vt:lpstr>上手な読み方</vt:lpstr>
      <vt:lpstr>読む前に</vt:lpstr>
      <vt:lpstr>Ｐ２５２　読む前に</vt:lpstr>
      <vt:lpstr>Ｐ２５３　読む前に</vt:lpstr>
      <vt:lpstr>Ｐ２５３　読んでみましょう</vt:lpstr>
      <vt:lpstr>Ｐ２５４　読んだ後で</vt:lpstr>
      <vt:lpstr>Ｐ２５４　読んだ後で</vt:lpstr>
      <vt:lpstr>Ｐ２５４　読んだ後で</vt:lpstr>
      <vt:lpstr>Ｐ２５４　読んだ後で</vt:lpstr>
      <vt:lpstr>Ｐ２５４　読んだ後で</vt:lpstr>
    </vt:vector>
  </TitlesOfParts>
  <Company>Princeton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tokumasu</dc:creator>
  <cp:lastModifiedBy>tokumasu</cp:lastModifiedBy>
  <cp:revision>34</cp:revision>
  <dcterms:created xsi:type="dcterms:W3CDTF">2011-09-18T15:13:40Z</dcterms:created>
  <dcterms:modified xsi:type="dcterms:W3CDTF">2012-11-17T19:39:37Z</dcterms:modified>
</cp:coreProperties>
</file>