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notesSlides/notesSlide38.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18.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Default Extension="tiff" ContentType="image/tiff"/>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0"/>
  </p:notesMasterIdLst>
  <p:sldIdLst>
    <p:sldId id="257" r:id="rId3"/>
    <p:sldId id="299" r:id="rId4"/>
    <p:sldId id="260" r:id="rId5"/>
    <p:sldId id="493" r:id="rId6"/>
    <p:sldId id="494" r:id="rId7"/>
    <p:sldId id="496" r:id="rId8"/>
    <p:sldId id="497" r:id="rId9"/>
    <p:sldId id="498" r:id="rId10"/>
    <p:sldId id="642" r:id="rId11"/>
    <p:sldId id="499" r:id="rId12"/>
    <p:sldId id="608" r:id="rId13"/>
    <p:sldId id="609" r:id="rId14"/>
    <p:sldId id="611" r:id="rId15"/>
    <p:sldId id="612" r:id="rId16"/>
    <p:sldId id="613" r:id="rId17"/>
    <p:sldId id="614" r:id="rId18"/>
    <p:sldId id="282" r:id="rId19"/>
    <p:sldId id="500" r:id="rId20"/>
    <p:sldId id="501" r:id="rId21"/>
    <p:sldId id="502" r:id="rId22"/>
    <p:sldId id="503" r:id="rId23"/>
    <p:sldId id="504" r:id="rId24"/>
    <p:sldId id="509" r:id="rId25"/>
    <p:sldId id="510" r:id="rId26"/>
    <p:sldId id="511" r:id="rId27"/>
    <p:sldId id="512" r:id="rId28"/>
    <p:sldId id="514" r:id="rId29"/>
    <p:sldId id="516" r:id="rId30"/>
    <p:sldId id="517" r:id="rId31"/>
    <p:sldId id="518" r:id="rId32"/>
    <p:sldId id="519" r:id="rId33"/>
    <p:sldId id="520" r:id="rId34"/>
    <p:sldId id="521" r:id="rId35"/>
    <p:sldId id="522" r:id="rId36"/>
    <p:sldId id="523" r:id="rId37"/>
    <p:sldId id="524" r:id="rId38"/>
    <p:sldId id="525" r:id="rId39"/>
    <p:sldId id="526" r:id="rId40"/>
    <p:sldId id="527" r:id="rId41"/>
    <p:sldId id="528" r:id="rId42"/>
    <p:sldId id="529" r:id="rId43"/>
    <p:sldId id="530" r:id="rId44"/>
    <p:sldId id="531" r:id="rId45"/>
    <p:sldId id="532" r:id="rId46"/>
    <p:sldId id="533" r:id="rId47"/>
    <p:sldId id="534" r:id="rId48"/>
    <p:sldId id="535" r:id="rId49"/>
    <p:sldId id="536" r:id="rId50"/>
    <p:sldId id="537" r:id="rId51"/>
    <p:sldId id="538" r:id="rId52"/>
    <p:sldId id="546" r:id="rId53"/>
    <p:sldId id="547" r:id="rId54"/>
    <p:sldId id="550" r:id="rId55"/>
    <p:sldId id="551" r:id="rId56"/>
    <p:sldId id="552" r:id="rId57"/>
    <p:sldId id="553" r:id="rId58"/>
    <p:sldId id="554" r:id="rId59"/>
    <p:sldId id="555" r:id="rId60"/>
    <p:sldId id="556" r:id="rId61"/>
    <p:sldId id="558" r:id="rId62"/>
    <p:sldId id="563" r:id="rId63"/>
    <p:sldId id="566" r:id="rId64"/>
    <p:sldId id="567" r:id="rId65"/>
    <p:sldId id="565" r:id="rId66"/>
    <p:sldId id="569" r:id="rId67"/>
    <p:sldId id="570" r:id="rId68"/>
    <p:sldId id="571" r:id="rId69"/>
    <p:sldId id="572" r:id="rId70"/>
    <p:sldId id="573" r:id="rId71"/>
    <p:sldId id="574" r:id="rId72"/>
    <p:sldId id="575" r:id="rId73"/>
    <p:sldId id="576" r:id="rId74"/>
    <p:sldId id="577" r:id="rId75"/>
    <p:sldId id="578" r:id="rId76"/>
    <p:sldId id="580" r:id="rId77"/>
    <p:sldId id="581" r:id="rId78"/>
    <p:sldId id="582" r:id="rId79"/>
    <p:sldId id="583" r:id="rId80"/>
    <p:sldId id="584" r:id="rId81"/>
    <p:sldId id="585" r:id="rId82"/>
    <p:sldId id="588" r:id="rId83"/>
    <p:sldId id="589" r:id="rId84"/>
    <p:sldId id="590" r:id="rId85"/>
    <p:sldId id="591" r:id="rId86"/>
    <p:sldId id="592" r:id="rId87"/>
    <p:sldId id="593" r:id="rId88"/>
    <p:sldId id="594" r:id="rId89"/>
    <p:sldId id="595" r:id="rId90"/>
    <p:sldId id="596" r:id="rId91"/>
    <p:sldId id="597" r:id="rId92"/>
    <p:sldId id="598" r:id="rId93"/>
    <p:sldId id="599" r:id="rId94"/>
    <p:sldId id="600" r:id="rId95"/>
    <p:sldId id="601" r:id="rId96"/>
    <p:sldId id="434" r:id="rId97"/>
    <p:sldId id="637" r:id="rId98"/>
    <p:sldId id="638" r:id="rId99"/>
    <p:sldId id="640" r:id="rId100"/>
    <p:sldId id="641" r:id="rId101"/>
    <p:sldId id="602" r:id="rId102"/>
    <p:sldId id="603" r:id="rId103"/>
    <p:sldId id="604" r:id="rId104"/>
    <p:sldId id="605" r:id="rId105"/>
    <p:sldId id="606" r:id="rId106"/>
    <p:sldId id="607" r:id="rId107"/>
    <p:sldId id="559" r:id="rId108"/>
    <p:sldId id="560" r:id="rId109"/>
    <p:sldId id="561" r:id="rId110"/>
    <p:sldId id="562" r:id="rId111"/>
    <p:sldId id="633" r:id="rId112"/>
    <p:sldId id="634" r:id="rId113"/>
    <p:sldId id="635" r:id="rId114"/>
    <p:sldId id="636" r:id="rId115"/>
    <p:sldId id="617" r:id="rId116"/>
    <p:sldId id="618" r:id="rId117"/>
    <p:sldId id="619" r:id="rId118"/>
    <p:sldId id="620" r:id="rId119"/>
    <p:sldId id="621" r:id="rId120"/>
    <p:sldId id="622" r:id="rId121"/>
    <p:sldId id="623" r:id="rId122"/>
    <p:sldId id="624" r:id="rId123"/>
    <p:sldId id="625" r:id="rId124"/>
    <p:sldId id="626" r:id="rId125"/>
    <p:sldId id="627" r:id="rId126"/>
    <p:sldId id="628" r:id="rId127"/>
    <p:sldId id="631" r:id="rId128"/>
    <p:sldId id="632" r:id="rId1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798" autoAdjust="0"/>
  </p:normalViewPr>
  <p:slideViewPr>
    <p:cSldViewPr>
      <p:cViewPr varScale="1">
        <p:scale>
          <a:sx n="81" d="100"/>
          <a:sy n="81" d="100"/>
        </p:scale>
        <p:origin x="-85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2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theme" Target="theme/theme1.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126" Type="http://schemas.openxmlformats.org/officeDocument/2006/relationships/slide" Target="slides/slide124.xml"/><Relationship Id="rId13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slide" Target="slides/slide12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presProps" Target="pres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D439CF-172D-48AA-94B6-76312A261A27}" type="datetimeFigureOut">
              <a:rPr lang="en-US" smtClean="0"/>
              <a:pPr/>
              <a:t>11/17/2012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EE8055-6588-418A-A6A2-06693721EE3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10"/>
          </p:nvPr>
        </p:nvSpPr>
        <p:spPr/>
        <p:txBody>
          <a:bodyPr/>
          <a:lstStyle/>
          <a:p>
            <a:fld id="{C9EE8055-6588-418A-A6A2-06693721EE3E}" type="slidenum">
              <a:rPr lang="en-US" smtClean="0"/>
              <a:pPr/>
              <a:t>4</a:t>
            </a:fld>
            <a:endParaRPr lang="en-US"/>
          </a:p>
        </p:txBody>
      </p:sp>
    </p:spTree>
    <p:extLst>
      <p:ext uri="{BB962C8B-B14F-4D97-AF65-F5344CB8AC3E}">
        <p14:creationId xmlns="" xmlns:p14="http://schemas.microsoft.com/office/powerpoint/2010/main" val="625181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10"/>
          </p:nvPr>
        </p:nvSpPr>
        <p:spPr/>
        <p:txBody>
          <a:bodyPr/>
          <a:lstStyle/>
          <a:p>
            <a:fld id="{C9EE8055-6588-418A-A6A2-06693721EE3E}" type="slidenum">
              <a:rPr lang="en-US" smtClean="0"/>
              <a:pPr/>
              <a:t>15</a:t>
            </a:fld>
            <a:endParaRPr lang="en-US"/>
          </a:p>
        </p:txBody>
      </p:sp>
    </p:spTree>
    <p:extLst>
      <p:ext uri="{BB962C8B-B14F-4D97-AF65-F5344CB8AC3E}">
        <p14:creationId xmlns="" xmlns:p14="http://schemas.microsoft.com/office/powerpoint/2010/main" val="2022259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10"/>
          </p:nvPr>
        </p:nvSpPr>
        <p:spPr/>
        <p:txBody>
          <a:bodyPr/>
          <a:lstStyle/>
          <a:p>
            <a:fld id="{C9EE8055-6588-418A-A6A2-06693721EE3E}" type="slidenum">
              <a:rPr lang="en-US" smtClean="0"/>
              <a:pPr/>
              <a:t>18</a:t>
            </a:fld>
            <a:endParaRPr lang="en-US"/>
          </a:p>
        </p:txBody>
      </p:sp>
    </p:spTree>
    <p:extLst>
      <p:ext uri="{BB962C8B-B14F-4D97-AF65-F5344CB8AC3E}">
        <p14:creationId xmlns="" xmlns:p14="http://schemas.microsoft.com/office/powerpoint/2010/main" val="3507273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en-US" altLang="ja-JP" dirty="0" smtClean="0"/>
          </a:p>
        </p:txBody>
      </p:sp>
      <p:sp>
        <p:nvSpPr>
          <p:cNvPr id="4" name="Slide Number Placeholder 3"/>
          <p:cNvSpPr>
            <a:spLocks noGrp="1"/>
          </p:cNvSpPr>
          <p:nvPr>
            <p:ph type="sldNum" sz="quarter" idx="10"/>
          </p:nvPr>
        </p:nvSpPr>
        <p:spPr/>
        <p:txBody>
          <a:bodyPr/>
          <a:lstStyle/>
          <a:p>
            <a:fld id="{C9EE8055-6588-418A-A6A2-06693721EE3E}" type="slidenum">
              <a:rPr lang="en-US" smtClean="0"/>
              <a:pPr/>
              <a:t>19</a:t>
            </a:fld>
            <a:endParaRPr lang="en-US"/>
          </a:p>
        </p:txBody>
      </p:sp>
    </p:spTree>
    <p:extLst>
      <p:ext uri="{BB962C8B-B14F-4D97-AF65-F5344CB8AC3E}">
        <p14:creationId xmlns="" xmlns:p14="http://schemas.microsoft.com/office/powerpoint/2010/main" val="3738511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ja-JP" altLang="en-US" dirty="0"/>
          </a:p>
        </p:txBody>
      </p:sp>
      <p:sp>
        <p:nvSpPr>
          <p:cNvPr id="4" name="Slide Number Placeholder 3"/>
          <p:cNvSpPr>
            <a:spLocks noGrp="1"/>
          </p:cNvSpPr>
          <p:nvPr>
            <p:ph type="sldNum" sz="quarter" idx="10"/>
          </p:nvPr>
        </p:nvSpPr>
        <p:spPr/>
        <p:txBody>
          <a:bodyPr/>
          <a:lstStyle/>
          <a:p>
            <a:fld id="{C9EE8055-6588-418A-A6A2-06693721EE3E}" type="slidenum">
              <a:rPr lang="en-US" smtClean="0"/>
              <a:pPr/>
              <a:t>20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10"/>
          </p:nvPr>
        </p:nvSpPr>
        <p:spPr/>
        <p:txBody>
          <a:bodyPr/>
          <a:lstStyle/>
          <a:p>
            <a:fld id="{C9EE8055-6588-418A-A6A2-06693721EE3E}" type="slidenum">
              <a:rPr lang="en-US" smtClean="0"/>
              <a:pPr/>
              <a:t>21</a:t>
            </a:fld>
            <a:endParaRPr lang="en-US"/>
          </a:p>
        </p:txBody>
      </p:sp>
    </p:spTree>
    <p:extLst>
      <p:ext uri="{BB962C8B-B14F-4D97-AF65-F5344CB8AC3E}">
        <p14:creationId xmlns="" xmlns:p14="http://schemas.microsoft.com/office/powerpoint/2010/main" val="423456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10"/>
          </p:nvPr>
        </p:nvSpPr>
        <p:spPr/>
        <p:txBody>
          <a:bodyPr/>
          <a:lstStyle/>
          <a:p>
            <a:fld id="{C9EE8055-6588-418A-A6A2-06693721EE3E}" type="slidenum">
              <a:rPr lang="en-US" smtClean="0"/>
              <a:pPr/>
              <a:t>22</a:t>
            </a:fld>
            <a:endParaRPr lang="en-US"/>
          </a:p>
        </p:txBody>
      </p:sp>
    </p:spTree>
    <p:extLst>
      <p:ext uri="{BB962C8B-B14F-4D97-AF65-F5344CB8AC3E}">
        <p14:creationId xmlns="" xmlns:p14="http://schemas.microsoft.com/office/powerpoint/2010/main" val="35072739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EE8055-6588-418A-A6A2-06693721EE3E}" type="slidenum">
              <a:rPr lang="en-US" smtClean="0"/>
              <a:pPr/>
              <a:t>23</a:t>
            </a:fld>
            <a:endParaRPr lang="en-US"/>
          </a:p>
        </p:txBody>
      </p:sp>
    </p:spTree>
    <p:extLst>
      <p:ext uri="{BB962C8B-B14F-4D97-AF65-F5344CB8AC3E}">
        <p14:creationId xmlns="" xmlns:p14="http://schemas.microsoft.com/office/powerpoint/2010/main" val="711558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EE8055-6588-418A-A6A2-06693721EE3E}" type="slidenum">
              <a:rPr lang="en-US" smtClean="0"/>
              <a:pPr/>
              <a:t>24</a:t>
            </a:fld>
            <a:endParaRPr lang="en-US"/>
          </a:p>
        </p:txBody>
      </p:sp>
    </p:spTree>
    <p:extLst>
      <p:ext uri="{BB962C8B-B14F-4D97-AF65-F5344CB8AC3E}">
        <p14:creationId xmlns="" xmlns:p14="http://schemas.microsoft.com/office/powerpoint/2010/main" val="36937181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6840CA-675E-DA43-9368-B8C02EB7A90D}" type="slidenum">
              <a:rPr lang="en-US" altLang="ja-JP"/>
              <a:pPr/>
              <a:t>29</a:t>
            </a:fld>
            <a:endParaRPr lang="en-US" altLang="ja-JP"/>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C76EE8-88F3-C94C-984A-F2155FA6934F}" type="slidenum">
              <a:rPr lang="en-US" altLang="ja-JP"/>
              <a:pPr/>
              <a:t>30</a:t>
            </a:fld>
            <a:endParaRPr lang="en-US" altLang="ja-JP"/>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EE8055-6588-418A-A6A2-06693721EE3E}" type="slidenum">
              <a:rPr lang="en-US" smtClean="0"/>
              <a:pPr/>
              <a:t>5</a:t>
            </a:fld>
            <a:endParaRPr lang="en-US"/>
          </a:p>
        </p:txBody>
      </p:sp>
    </p:spTree>
    <p:extLst>
      <p:ext uri="{BB962C8B-B14F-4D97-AF65-F5344CB8AC3E}">
        <p14:creationId xmlns="" xmlns:p14="http://schemas.microsoft.com/office/powerpoint/2010/main" val="30333114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D38A8F-9EA7-2441-9C4A-0AC4ADDDC19C}" type="slidenum">
              <a:rPr lang="en-US" altLang="ja-JP"/>
              <a:pPr/>
              <a:t>34</a:t>
            </a:fld>
            <a:endParaRPr lang="en-US" altLang="ja-JP"/>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64A23E-B6FE-2E44-BB55-FF49F437916D}" type="slidenum">
              <a:rPr lang="en-US" altLang="ja-JP"/>
              <a:pPr/>
              <a:t>36</a:t>
            </a:fld>
            <a:endParaRPr lang="en-US" altLang="ja-JP"/>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E76C9B-A263-DA4D-AC3D-CE8D2553F9C4}" type="slidenum">
              <a:rPr lang="en-US" altLang="ja-JP"/>
              <a:pPr/>
              <a:t>41</a:t>
            </a:fld>
            <a:endParaRPr lang="en-US" altLang="ja-JP"/>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508AC1-30ED-AE41-9152-CD40130F915F}" type="slidenum">
              <a:rPr lang="en-US" altLang="ja-JP"/>
              <a:pPr/>
              <a:t>42</a:t>
            </a:fld>
            <a:endParaRPr lang="en-US" altLang="ja-JP"/>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ja-JP"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77169-9AEA-F94C-B367-A401F3ED349D}" type="slidenum">
              <a:rPr lang="en-US" altLang="ja-JP" smtClean="0"/>
              <a:pPr/>
              <a:t>44</a:t>
            </a:fld>
            <a:endParaRPr lang="en-US" altLang="ja-JP" dirty="0"/>
          </a:p>
        </p:txBody>
      </p:sp>
    </p:spTree>
    <p:extLst>
      <p:ext uri="{BB962C8B-B14F-4D97-AF65-F5344CB8AC3E}">
        <p14:creationId xmlns:p14="http://schemas.microsoft.com/office/powerpoint/2010/main" xmlns="" val="35116059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E000E1-B2DE-4472-B9B5-4A265F3171CB}" type="slidenum">
              <a:rPr lang="en-US" altLang="ja-JP"/>
              <a:pPr/>
              <a:t>54</a:t>
            </a:fld>
            <a:endParaRPr lang="en-US" altLang="ja-JP"/>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BBE460-08F1-42D6-ABAD-9CE83F5DC1D4}" type="slidenum">
              <a:rPr lang="en-US" altLang="ja-JP"/>
              <a:pPr/>
              <a:t>55</a:t>
            </a:fld>
            <a:endParaRPr lang="en-US" altLang="ja-JP"/>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9CEF89-0968-4D4B-96A1-F91A2D4B428A}" type="slidenum">
              <a:rPr lang="en-US" altLang="ja-JP"/>
              <a:pPr/>
              <a:t>60</a:t>
            </a:fld>
            <a:endParaRPr lang="en-US" altLang="ja-JP"/>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endParaRPr lang="ja-JP"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0537479F-09D5-FF4D-AE9F-D9FDF25E8940}" type="slidenum">
              <a:rPr lang="en-US" altLang="ja-JP">
                <a:latin typeface="Arial" charset="0"/>
                <a:cs typeface="ＭＳ Ｐゴシック" charset="0"/>
              </a:rPr>
              <a:pPr/>
              <a:t>65</a:t>
            </a:fld>
            <a:endParaRPr lang="en-US" altLang="ja-JP">
              <a:latin typeface="Arial" charset="0"/>
              <a:cs typeface="ＭＳ Ｐゴシック" charset="0"/>
            </a:endParaRPr>
          </a:p>
        </p:txBody>
      </p:sp>
      <p:sp>
        <p:nvSpPr>
          <p:cNvPr id="45059" name="Rectangle 2"/>
          <p:cNvSpPr>
            <a:spLocks noGrp="1" noRot="1" noChangeAspect="1" noChangeArrowheads="1" noTextEdit="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ln>
        </p:spPr>
        <p:txBody>
          <a:bodyPr lIns="91430" tIns="45716" rIns="91430" bIns="45716"/>
          <a:lstStyle/>
          <a:p>
            <a:endParaRPr lang="en-US">
              <a:latin typeface="Arial"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669C4C74-3EF0-A948-85A0-D7659FBFD61B}" type="slidenum">
              <a:rPr lang="en-US" altLang="ja-JP">
                <a:latin typeface="Arial" charset="0"/>
                <a:cs typeface="ＭＳ Ｐゴシック" charset="0"/>
              </a:rPr>
              <a:pPr/>
              <a:t>66</a:t>
            </a:fld>
            <a:endParaRPr lang="en-US" altLang="ja-JP">
              <a:latin typeface="Arial" charset="0"/>
              <a:cs typeface="ＭＳ Ｐゴシック"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10"/>
          </p:nvPr>
        </p:nvSpPr>
        <p:spPr/>
        <p:txBody>
          <a:bodyPr/>
          <a:lstStyle/>
          <a:p>
            <a:fld id="{C9EE8055-6588-418A-A6A2-06693721EE3E}" type="slidenum">
              <a:rPr lang="en-US" smtClean="0"/>
              <a:pPr/>
              <a:t>6</a:t>
            </a:fld>
            <a:endParaRPr lang="en-US"/>
          </a:p>
        </p:txBody>
      </p:sp>
    </p:spTree>
    <p:extLst>
      <p:ext uri="{BB962C8B-B14F-4D97-AF65-F5344CB8AC3E}">
        <p14:creationId xmlns="" xmlns:p14="http://schemas.microsoft.com/office/powerpoint/2010/main" val="7759517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kumimoji="1" sz="2400">
                <a:solidFill>
                  <a:schemeClr val="tx1"/>
                </a:solidFill>
                <a:latin typeface="Arial" charset="0"/>
                <a:ea typeface="ＭＳ Ｐゴシック" pitchFamily="-105" charset="-128"/>
              </a:defRPr>
            </a:lvl1pPr>
            <a:lvl2pPr marL="37931725" indent="-37474525" eaLnBrk="0" hangingPunct="0">
              <a:defRPr kumimoji="1" sz="2400">
                <a:solidFill>
                  <a:schemeClr val="tx1"/>
                </a:solidFill>
                <a:latin typeface="Arial" charset="0"/>
                <a:ea typeface="ＭＳ Ｐゴシック" pitchFamily="-105" charset="-128"/>
              </a:defRPr>
            </a:lvl2pPr>
            <a:lvl3pPr eaLnBrk="0" hangingPunct="0">
              <a:defRPr kumimoji="1" sz="2400">
                <a:solidFill>
                  <a:schemeClr val="tx1"/>
                </a:solidFill>
                <a:latin typeface="Arial" charset="0"/>
                <a:ea typeface="ＭＳ Ｐゴシック" pitchFamily="-105" charset="-128"/>
              </a:defRPr>
            </a:lvl3pPr>
            <a:lvl4pPr eaLnBrk="0" hangingPunct="0">
              <a:defRPr kumimoji="1" sz="2400">
                <a:solidFill>
                  <a:schemeClr val="tx1"/>
                </a:solidFill>
                <a:latin typeface="Arial" charset="0"/>
                <a:ea typeface="ＭＳ Ｐゴシック" pitchFamily="-105" charset="-128"/>
              </a:defRPr>
            </a:lvl4pPr>
            <a:lvl5pPr eaLnBrk="0" hangingPunct="0">
              <a:defRPr kumimoji="1" sz="2400">
                <a:solidFill>
                  <a:schemeClr val="tx1"/>
                </a:solidFill>
                <a:latin typeface="Arial" charset="0"/>
                <a:ea typeface="ＭＳ Ｐゴシック" pitchFamily="-105" charset="-128"/>
              </a:defRPr>
            </a:lvl5pPr>
            <a:lvl6pPr marL="457200" eaLnBrk="0" fontAlgn="base" hangingPunct="0">
              <a:spcBef>
                <a:spcPct val="0"/>
              </a:spcBef>
              <a:spcAft>
                <a:spcPct val="0"/>
              </a:spcAft>
              <a:defRPr kumimoji="1" sz="2400">
                <a:solidFill>
                  <a:schemeClr val="tx1"/>
                </a:solidFill>
                <a:latin typeface="Arial" charset="0"/>
                <a:ea typeface="ＭＳ Ｐゴシック" pitchFamily="-105" charset="-128"/>
              </a:defRPr>
            </a:lvl6pPr>
            <a:lvl7pPr marL="914400" eaLnBrk="0" fontAlgn="base" hangingPunct="0">
              <a:spcBef>
                <a:spcPct val="0"/>
              </a:spcBef>
              <a:spcAft>
                <a:spcPct val="0"/>
              </a:spcAft>
              <a:defRPr kumimoji="1" sz="2400">
                <a:solidFill>
                  <a:schemeClr val="tx1"/>
                </a:solidFill>
                <a:latin typeface="Arial" charset="0"/>
                <a:ea typeface="ＭＳ Ｐゴシック" pitchFamily="-105" charset="-128"/>
              </a:defRPr>
            </a:lvl7pPr>
            <a:lvl8pPr marL="1371600" eaLnBrk="0" fontAlgn="base" hangingPunct="0">
              <a:spcBef>
                <a:spcPct val="0"/>
              </a:spcBef>
              <a:spcAft>
                <a:spcPct val="0"/>
              </a:spcAft>
              <a:defRPr kumimoji="1" sz="2400">
                <a:solidFill>
                  <a:schemeClr val="tx1"/>
                </a:solidFill>
                <a:latin typeface="Arial" charset="0"/>
                <a:ea typeface="ＭＳ Ｐゴシック" pitchFamily="-105" charset="-128"/>
              </a:defRPr>
            </a:lvl8pPr>
            <a:lvl9pPr marL="1828800" eaLnBrk="0" fontAlgn="base" hangingPunct="0">
              <a:spcBef>
                <a:spcPct val="0"/>
              </a:spcBef>
              <a:spcAft>
                <a:spcPct val="0"/>
              </a:spcAft>
              <a:defRPr kumimoji="1" sz="2400">
                <a:solidFill>
                  <a:schemeClr val="tx1"/>
                </a:solidFill>
                <a:latin typeface="Arial" charset="0"/>
                <a:ea typeface="ＭＳ Ｐゴシック" pitchFamily="-105" charset="-128"/>
              </a:defRPr>
            </a:lvl9pPr>
          </a:lstStyle>
          <a:p>
            <a:pPr eaLnBrk="1" hangingPunct="1"/>
            <a:fld id="{D8BE0D93-1A29-4EA9-BDFD-7EBBE0B5A3EF}" type="slidenum">
              <a:rPr lang="en-US" altLang="ja-JP" sz="1200"/>
              <a:pPr eaLnBrk="1" hangingPunct="1"/>
              <a:t>72</a:t>
            </a:fld>
            <a:endParaRPr lang="en-US" altLang="ja-JP"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2135A4-FD97-FA46-A448-7E462D1D6CCA}" type="slidenum">
              <a:rPr lang="en-US" altLang="ja-JP"/>
              <a:pPr/>
              <a:t>78</a:t>
            </a:fld>
            <a:endParaRPr lang="en-US" altLang="ja-JP"/>
          </a:p>
        </p:txBody>
      </p:sp>
      <p:sp>
        <p:nvSpPr>
          <p:cNvPr id="4813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13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ja-JP"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3F7981-2563-D445-BC2B-FC308B1718EB}" type="slidenum">
              <a:rPr lang="en-US" altLang="ja-JP"/>
              <a:pPr/>
              <a:t>79</a:t>
            </a:fld>
            <a:endParaRPr lang="en-US" altLang="ja-JP"/>
          </a:p>
        </p:txBody>
      </p:sp>
      <p:sp>
        <p:nvSpPr>
          <p:cNvPr id="5017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01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ja-JP"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A53CEFBA-F826-41B7-87C5-0EC511C1F442}" type="slidenum">
              <a:rPr lang="en-US">
                <a:ea typeface="ＭＳ Ｐゴシック" charset="-128"/>
              </a:rPr>
              <a:pPr/>
              <a:t>80</a:t>
            </a:fld>
            <a:endParaRPr lang="en-US">
              <a:ea typeface="ＭＳ Ｐゴシック" charset="-128"/>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ea typeface="ＭＳ Ｐゴシック"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9E9A58-AA64-CB4C-A1BF-3AC406694BED}" type="slidenum">
              <a:rPr lang="en-US" altLang="ja-JP"/>
              <a:pPr/>
              <a:t>81</a:t>
            </a:fld>
            <a:endParaRPr lang="en-US" altLang="ja-JP"/>
          </a:p>
        </p:txBody>
      </p:sp>
      <p:sp>
        <p:nvSpPr>
          <p:cNvPr id="6861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86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ja-JP"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9E9A58-AA64-CB4C-A1BF-3AC406694BED}" type="slidenum">
              <a:rPr lang="en-US" altLang="ja-JP"/>
              <a:pPr/>
              <a:t>82</a:t>
            </a:fld>
            <a:endParaRPr lang="en-US" altLang="ja-JP"/>
          </a:p>
        </p:txBody>
      </p:sp>
      <p:sp>
        <p:nvSpPr>
          <p:cNvPr id="6861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86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ja-JP"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60AF9660-F1BE-4593-B751-76FF8D6392C8}" type="slidenum">
              <a:rPr lang="en-US">
                <a:ea typeface="ＭＳ Ｐゴシック" charset="-128"/>
              </a:rPr>
              <a:pPr/>
              <a:t>83</a:t>
            </a:fld>
            <a:endParaRPr lang="en-US">
              <a:ea typeface="ＭＳ Ｐゴシック" charset="-128"/>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smtClean="0">
              <a:ea typeface="ＭＳ Ｐゴシック"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DC976893-033D-4233-A51D-602C085C383D}" type="slidenum">
              <a:rPr lang="en-US">
                <a:ea typeface="ＭＳ Ｐゴシック" charset="-128"/>
              </a:rPr>
              <a:pPr/>
              <a:t>84</a:t>
            </a:fld>
            <a:endParaRPr lang="en-US">
              <a:ea typeface="ＭＳ Ｐゴシック" charset="-128"/>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ea typeface="ＭＳ Ｐゴシック"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3C1EED63-0310-494D-BDB9-C22D21409DEA}" type="slidenum">
              <a:rPr lang="en-US">
                <a:ea typeface="ＭＳ Ｐゴシック" charset="-128"/>
              </a:rPr>
              <a:pPr/>
              <a:t>85</a:t>
            </a:fld>
            <a:endParaRPr lang="en-US">
              <a:ea typeface="ＭＳ Ｐゴシック" charset="-128"/>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ea typeface="ＭＳ Ｐゴシック"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8E551BD1-F73D-47EA-A26E-75EC01F975C2}" type="slidenum">
              <a:rPr lang="en-US" altLang="ja-JP"/>
              <a:pPr/>
              <a:t>89</a:t>
            </a:fld>
            <a:endParaRPr lang="en-US" altLang="ja-JP"/>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10"/>
          </p:nvPr>
        </p:nvSpPr>
        <p:spPr/>
        <p:txBody>
          <a:bodyPr/>
          <a:lstStyle/>
          <a:p>
            <a:fld id="{C9EE8055-6588-418A-A6A2-06693721EE3E}" type="slidenum">
              <a:rPr lang="en-US" smtClean="0"/>
              <a:pPr/>
              <a:t>7</a:t>
            </a:fld>
            <a:endParaRPr lang="en-US"/>
          </a:p>
        </p:txBody>
      </p:sp>
    </p:spTree>
    <p:extLst>
      <p:ext uri="{BB962C8B-B14F-4D97-AF65-F5344CB8AC3E}">
        <p14:creationId xmlns="" xmlns:p14="http://schemas.microsoft.com/office/powerpoint/2010/main" val="15432888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7428EE-38C3-9E47-9A19-745FCA7C5D8E}" type="slidenum">
              <a:rPr lang="en-US" altLang="ja-JP"/>
              <a:pPr/>
              <a:t>91</a:t>
            </a:fld>
            <a:endParaRPr lang="en-US" altLang="ja-JP"/>
          </a:p>
        </p:txBody>
      </p:sp>
      <p:sp>
        <p:nvSpPr>
          <p:cNvPr id="3379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37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ja-JP"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EE8055-6588-418A-A6A2-06693721EE3E}" type="slidenum">
              <a:rPr lang="en-US" smtClean="0"/>
              <a:pPr/>
              <a:t>102</a:t>
            </a:fld>
            <a:endParaRPr lang="en-US"/>
          </a:p>
        </p:txBody>
      </p:sp>
    </p:spTree>
    <p:extLst>
      <p:ext uri="{BB962C8B-B14F-4D97-AF65-F5344CB8AC3E}">
        <p14:creationId xmlns="" xmlns:p14="http://schemas.microsoft.com/office/powerpoint/2010/main" val="41579952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EE8055-6588-418A-A6A2-06693721EE3E}" type="slidenum">
              <a:rPr lang="en-US" smtClean="0"/>
              <a:pPr/>
              <a:t>103</a:t>
            </a:fld>
            <a:endParaRPr lang="en-US"/>
          </a:p>
        </p:txBody>
      </p:sp>
    </p:spTree>
    <p:extLst>
      <p:ext uri="{BB962C8B-B14F-4D97-AF65-F5344CB8AC3E}">
        <p14:creationId xmlns="" xmlns:p14="http://schemas.microsoft.com/office/powerpoint/2010/main" val="41579952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EE8055-6588-418A-A6A2-06693721EE3E}" type="slidenum">
              <a:rPr lang="en-US" smtClean="0"/>
              <a:pPr/>
              <a:t>104</a:t>
            </a:fld>
            <a:endParaRPr lang="en-US"/>
          </a:p>
        </p:txBody>
      </p:sp>
    </p:spTree>
    <p:extLst>
      <p:ext uri="{BB962C8B-B14F-4D97-AF65-F5344CB8AC3E}">
        <p14:creationId xmlns="" xmlns:p14="http://schemas.microsoft.com/office/powerpoint/2010/main" val="2630744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EE8055-6588-418A-A6A2-06693721EE3E}" type="slidenum">
              <a:rPr lang="en-US" smtClean="0"/>
              <a:pPr/>
              <a:t>8</a:t>
            </a:fld>
            <a:endParaRPr lang="en-US"/>
          </a:p>
        </p:txBody>
      </p:sp>
    </p:spTree>
    <p:extLst>
      <p:ext uri="{BB962C8B-B14F-4D97-AF65-F5344CB8AC3E}">
        <p14:creationId xmlns="" xmlns:p14="http://schemas.microsoft.com/office/powerpoint/2010/main" val="2552511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10"/>
          </p:nvPr>
        </p:nvSpPr>
        <p:spPr/>
        <p:txBody>
          <a:bodyPr/>
          <a:lstStyle/>
          <a:p>
            <a:fld id="{C9EE8055-6588-418A-A6A2-06693721EE3E}" type="slidenum">
              <a:rPr lang="en-US" smtClean="0"/>
              <a:pPr/>
              <a:t>9</a:t>
            </a:fld>
            <a:endParaRPr lang="en-US"/>
          </a:p>
        </p:txBody>
      </p:sp>
    </p:spTree>
    <p:extLst>
      <p:ext uri="{BB962C8B-B14F-4D97-AF65-F5344CB8AC3E}">
        <p14:creationId xmlns="" xmlns:p14="http://schemas.microsoft.com/office/powerpoint/2010/main" val="1411183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10"/>
          </p:nvPr>
        </p:nvSpPr>
        <p:spPr/>
        <p:txBody>
          <a:bodyPr/>
          <a:lstStyle/>
          <a:p>
            <a:fld id="{C9EE8055-6588-418A-A6A2-06693721EE3E}" type="slidenum">
              <a:rPr lang="en-US" smtClean="0"/>
              <a:pPr/>
              <a:t>10</a:t>
            </a:fld>
            <a:endParaRPr lang="en-US"/>
          </a:p>
        </p:txBody>
      </p:sp>
    </p:spTree>
    <p:extLst>
      <p:ext uri="{BB962C8B-B14F-4D97-AF65-F5344CB8AC3E}">
        <p14:creationId xmlns="" xmlns:p14="http://schemas.microsoft.com/office/powerpoint/2010/main" val="4226024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EE8055-6588-418A-A6A2-06693721EE3E}" type="slidenum">
              <a:rPr lang="en-US" smtClean="0"/>
              <a:pPr/>
              <a:t>13</a:t>
            </a:fld>
            <a:endParaRPr lang="en-US"/>
          </a:p>
        </p:txBody>
      </p:sp>
    </p:spTree>
    <p:extLst>
      <p:ext uri="{BB962C8B-B14F-4D97-AF65-F5344CB8AC3E}">
        <p14:creationId xmlns="" xmlns:p14="http://schemas.microsoft.com/office/powerpoint/2010/main" val="1089276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en-US" altLang="ja-JP" dirty="0" smtClean="0"/>
          </a:p>
        </p:txBody>
      </p:sp>
      <p:sp>
        <p:nvSpPr>
          <p:cNvPr id="4" name="Slide Number Placeholder 3"/>
          <p:cNvSpPr>
            <a:spLocks noGrp="1"/>
          </p:cNvSpPr>
          <p:nvPr>
            <p:ph type="sldNum" sz="quarter" idx="10"/>
          </p:nvPr>
        </p:nvSpPr>
        <p:spPr/>
        <p:txBody>
          <a:bodyPr/>
          <a:lstStyle/>
          <a:p>
            <a:fld id="{C9EE8055-6588-418A-A6A2-06693721EE3E}" type="slidenum">
              <a:rPr lang="en-US" smtClean="0"/>
              <a:pPr/>
              <a:t>14</a:t>
            </a:fld>
            <a:endParaRPr lang="en-US"/>
          </a:p>
        </p:txBody>
      </p:sp>
    </p:spTree>
    <p:extLst>
      <p:ext uri="{BB962C8B-B14F-4D97-AF65-F5344CB8AC3E}">
        <p14:creationId xmlns="" xmlns:p14="http://schemas.microsoft.com/office/powerpoint/2010/main" val="4010638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solidFill>
            <a:schemeClr val="accent2">
              <a:lumMod val="60000"/>
              <a:lumOff val="40000"/>
            </a:schemeClr>
          </a:solidFill>
        </p:spPr>
        <p:txBody>
          <a:bodyPr>
            <a:normAutofit/>
          </a:bodyPr>
          <a:lstStyle>
            <a:lvl1pPr>
              <a:defRPr sz="44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975372-85B3-48C1-8152-F6D5EE845258}" type="datetimeFigureOut">
              <a:rPr lang="en-US" smtClean="0"/>
              <a:pPr/>
              <a:t>11/17/2012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A62F42C-D56A-4E5D-84BA-538D7518B1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975372-85B3-48C1-8152-F6D5EE845258}" type="datetimeFigureOut">
              <a:rPr lang="en-US" smtClean="0"/>
              <a:pPr/>
              <a:t>11/17/2012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A62F42C-D56A-4E5D-84BA-538D7518B1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564CF2E0-CCC4-4E1E-9902-C3C36AB3FDA4}" type="datetimeFigureOut">
              <a:rPr lang="en-US" smtClean="0"/>
              <a:pPr/>
              <a:t>11/17/2012</a:t>
            </a:fld>
            <a:endParaRPr lang="en-US"/>
          </a:p>
        </p:txBody>
      </p:sp>
      <p:sp>
        <p:nvSpPr>
          <p:cNvPr id="17" name="Footer Placeholder 16"/>
          <p:cNvSpPr>
            <a:spLocks noGrp="1"/>
          </p:cNvSpPr>
          <p:nvPr>
            <p:ph type="ftr" sz="quarter" idx="11"/>
          </p:nvPr>
        </p:nvSpPr>
        <p:spPr/>
        <p:txBody>
          <a:bodyPr/>
          <a:lstStyle/>
          <a:p>
            <a:endParaRPr kumimoji="0"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6F42FDE4-A7DD-41A7-A0A6-9B649FB43336}" type="slidenum">
              <a:rPr kumimoji="0" lang="en-US" smtClean="0"/>
              <a:pPr/>
              <a:t>‹#›</a:t>
            </a:fld>
            <a:endParaRPr kumimoji="0" lang="en-US" sz="1400" dirty="0">
              <a:solidFill>
                <a:srgbClr val="FFFFFF"/>
              </a:solidFill>
            </a:endParaRP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975372-85B3-48C1-8152-F6D5EE845258}" type="datetimeFigureOut">
              <a:rPr lang="en-US" smtClean="0"/>
              <a:pPr/>
              <a:t>11/17/2012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62F42C-D56A-4E5D-84BA-538D7518B12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64CF2E0-CCC4-4E1E-9902-C3C36AB3FDA4}" type="datetimeFigureOut">
              <a:rPr lang="en-US" smtClean="0"/>
              <a:pPr/>
              <a:t>11/17/2012</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kumimoji="0"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6F42FDE4-A7DD-41A7-A0A6-9B649FB43336}" type="slidenum">
              <a:rPr kumimoji="0" lang="en-US" smtClean="0"/>
              <a:pPr/>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975372-85B3-48C1-8152-F6D5EE845258}" type="datetimeFigureOut">
              <a:rPr lang="en-US" smtClean="0"/>
              <a:pPr/>
              <a:t>11/17/2012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62F42C-D56A-4E5D-84BA-538D7518B12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975372-85B3-48C1-8152-F6D5EE845258}" type="datetimeFigureOut">
              <a:rPr lang="en-US" smtClean="0"/>
              <a:pPr/>
              <a:t>11/17/2012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62F42C-D56A-4E5D-84BA-538D7518B12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975372-85B3-48C1-8152-F6D5EE845258}" type="datetimeFigureOut">
              <a:rPr lang="en-US" smtClean="0"/>
              <a:pPr/>
              <a:t>11/17/2012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62F42C-D56A-4E5D-84BA-538D7518B12B}"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975372-85B3-48C1-8152-F6D5EE845258}" type="datetimeFigureOut">
              <a:rPr lang="en-US" smtClean="0"/>
              <a:pPr/>
              <a:t>11/17/2012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62F42C-D56A-4E5D-84BA-538D7518B12B}"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975372-85B3-48C1-8152-F6D5EE845258}" type="datetimeFigureOut">
              <a:rPr lang="en-US" smtClean="0"/>
              <a:pPr/>
              <a:t>11/17/2012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62F42C-D56A-4E5D-84BA-538D7518B12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975372-85B3-48C1-8152-F6D5EE845258}" type="datetimeFigureOut">
              <a:rPr lang="en-US" smtClean="0"/>
              <a:pPr/>
              <a:t>11/17/2012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A62F42C-D56A-4E5D-84BA-538D7518B1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975372-85B3-48C1-8152-F6D5EE845258}" type="datetimeFigureOut">
              <a:rPr lang="en-US" smtClean="0"/>
              <a:pPr/>
              <a:t>11/17/2012</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AA62F42C-D56A-4E5D-84BA-538D7518B12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975372-85B3-48C1-8152-F6D5EE845258}" type="datetimeFigureOut">
              <a:rPr lang="en-US" smtClean="0"/>
              <a:pPr/>
              <a:t>11/17/2012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62F42C-D56A-4E5D-84BA-538D7518B12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975372-85B3-48C1-8152-F6D5EE845258}" type="datetimeFigureOut">
              <a:rPr lang="en-US" smtClean="0"/>
              <a:pPr/>
              <a:t>11/17/2012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62F42C-D56A-4E5D-84BA-538D7518B1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0"/>
            <a:ext cx="8382000" cy="1219201"/>
          </a:xfrm>
          <a:solidFill>
            <a:srgbClr val="FFFF00"/>
          </a:solidFill>
        </p:spPr>
        <p:txBody>
          <a:bodyPr anchor="ctr" anchorCtr="0">
            <a:normAutofit/>
          </a:bodyPr>
          <a:lstStyle>
            <a:lvl1pPr algn="ctr">
              <a:defRPr sz="3600" b="0"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304800" y="2743200"/>
            <a:ext cx="8382000" cy="1981200"/>
          </a:xfrm>
          <a:noFill/>
        </p:spPr>
        <p:txBody>
          <a:bodyPr anchor="t" anchorCtr="0">
            <a:normAutofit/>
          </a:bodyPr>
          <a:lstStyle>
            <a:lvl1pPr marL="0" indent="0" algn="ctr">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975372-85B3-48C1-8152-F6D5EE845258}" type="datetimeFigureOut">
              <a:rPr lang="en-US" smtClean="0"/>
              <a:pPr/>
              <a:t>11/17/2012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A62F42C-D56A-4E5D-84BA-538D7518B1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975372-85B3-48C1-8152-F6D5EE845258}" type="datetimeFigureOut">
              <a:rPr lang="en-US" smtClean="0"/>
              <a:pPr/>
              <a:t>11/17/2012</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A62F42C-D56A-4E5D-84BA-538D7518B1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975372-85B3-48C1-8152-F6D5EE845258}" type="datetimeFigureOut">
              <a:rPr lang="en-US" smtClean="0"/>
              <a:pPr/>
              <a:t>11/17/2012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A62F42C-D56A-4E5D-84BA-538D7518B1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975372-85B3-48C1-8152-F6D5EE845258}" type="datetimeFigureOut">
              <a:rPr lang="en-US" smtClean="0"/>
              <a:pPr/>
              <a:t>11/17/2012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A62F42C-D56A-4E5D-84BA-538D7518B1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975372-85B3-48C1-8152-F6D5EE845258}" type="datetimeFigureOut">
              <a:rPr lang="en-US" smtClean="0"/>
              <a:pPr/>
              <a:t>11/17/2012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A62F42C-D56A-4E5D-84BA-538D7518B1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975372-85B3-48C1-8152-F6D5EE845258}" type="datetimeFigureOut">
              <a:rPr lang="en-US" smtClean="0"/>
              <a:pPr/>
              <a:t>11/17/2012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A62F42C-D56A-4E5D-84BA-538D7518B1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304800"/>
            <a:ext cx="8686800" cy="1143000"/>
          </a:xfrm>
          <a:prstGeom prst="rect">
            <a:avLst/>
          </a:prstGeom>
          <a:solidFill>
            <a:schemeClr val="accent6">
              <a:lumMod val="60000"/>
              <a:lumOff val="40000"/>
            </a:schemeClr>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1600200"/>
            <a:ext cx="8686800" cy="5029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000" kern="1200">
          <a:solidFill>
            <a:schemeClr val="tx1"/>
          </a:solidFill>
          <a:latin typeface="MS PGothic" pitchFamily="34" charset="-128"/>
          <a:ea typeface="MS PGothic" pitchFamily="34" charset="-128"/>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S PGothic" pitchFamily="34" charset="-128"/>
          <a:ea typeface="MS PGothic" pitchFamily="34" charset="-128"/>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S PGothic" pitchFamily="34" charset="-128"/>
          <a:ea typeface="MS PGothic" pitchFamily="34" charset="-128"/>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S PGothic" pitchFamily="34" charset="-128"/>
          <a:ea typeface="MS PGothic" pitchFamily="34" charset="-128"/>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S PGothic" pitchFamily="34" charset="-128"/>
          <a:ea typeface="MS PGothic" pitchFamily="34" charset="-128"/>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S PGothic" pitchFamily="34" charset="-128"/>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lgn="r" eaLnBrk="1" latinLnBrk="0" hangingPunct="1"/>
            <a:fld id="{564CF2E0-CCC4-4E1E-9902-C3C36AB3FDA4}" type="datetimeFigureOut">
              <a:rPr lang="en-US" smtClean="0"/>
              <a:pPr algn="r" eaLnBrk="1" latinLnBrk="0" hangingPunct="1"/>
              <a:t>11/17/2012</a:t>
            </a:fld>
            <a:endParaRPr lang="en-US" sz="1400" dirty="0">
              <a:solidFill>
                <a:schemeClr val="tx2"/>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kumimoji="0" lang="en-US" sz="1400" dirty="0">
              <a:solidFill>
                <a:schemeClr val="tx2"/>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lgn="ctr" eaLnBrk="1" latinLnBrk="0" hangingPunct="1"/>
            <a:fld id="{6F42FDE4-A7DD-41A7-A0A6-9B649FB43336}" type="slidenum">
              <a:rPr kumimoji="0" lang="en-US" smtClean="0"/>
              <a:pPr algn="ctr" eaLnBrk="1" latinLnBrk="0" hangingPunct="1"/>
              <a:t>‹#›</a:t>
            </a:fld>
            <a:endParaRPr kumimoji="0" lang="en-US" sz="1400" dirty="0">
              <a:solidFill>
                <a:srgbClr val="FFFFFF"/>
              </a:solidFill>
              <a:latin typeface="+mj-lt"/>
              <a:ea typeface="+mj-ea"/>
              <a:cs typeface="+mj-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9.wmf"/></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1.tif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1.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0.jpeg"/><Relationship Id="rId7" Type="http://schemas.openxmlformats.org/officeDocument/2006/relationships/image" Target="../media/image64.jpeg"/><Relationship Id="rId2" Type="http://schemas.openxmlformats.org/officeDocument/2006/relationships/image" Target="../media/image59.jpeg"/><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2" name="Title 1"/>
          <p:cNvSpPr>
            <a:spLocks noGrp="1"/>
          </p:cNvSpPr>
          <p:nvPr>
            <p:ph type="ctrTitle"/>
          </p:nvPr>
        </p:nvSpPr>
        <p:spPr/>
        <p:txBody>
          <a:bodyPr>
            <a:normAutofit/>
          </a:bodyPr>
          <a:lstStyle/>
          <a:p>
            <a:r>
              <a:rPr lang="en-US" dirty="0" err="1" smtClean="0"/>
              <a:t>Nakama</a:t>
            </a:r>
            <a:r>
              <a:rPr lang="en-US" dirty="0" smtClean="0"/>
              <a:t> 2</a:t>
            </a:r>
            <a:br>
              <a:rPr lang="en-US" dirty="0" smtClean="0"/>
            </a:br>
            <a:r>
              <a:rPr lang="en-US" dirty="0" smtClean="0"/>
              <a:t>Chapter 6</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ja-JP" dirty="0" smtClean="0"/>
              <a:t>P268.E Nouns derived from </a:t>
            </a:r>
            <a:r>
              <a:rPr lang="ja-JP" altLang="en-US" dirty="0" smtClean="0"/>
              <a:t>い</a:t>
            </a:r>
            <a:r>
              <a:rPr lang="en-US" altLang="ja-JP" dirty="0" smtClean="0"/>
              <a:t>adjectives</a:t>
            </a:r>
            <a:endParaRPr lang="ja-JP" altLang="en-US" dirty="0"/>
          </a:p>
        </p:txBody>
      </p:sp>
      <p:pic>
        <p:nvPicPr>
          <p:cNvPr id="5" name="Picture 4" descr="スクリーンショット（2011-10-10 2.28.01）.png"/>
          <p:cNvPicPr>
            <a:picLocks noChangeAspect="1"/>
          </p:cNvPicPr>
          <p:nvPr/>
        </p:nvPicPr>
        <p:blipFill>
          <a:blip r:embed="rId3" cstate="print"/>
          <a:stretch>
            <a:fillRect/>
          </a:stretch>
        </p:blipFill>
        <p:spPr>
          <a:xfrm>
            <a:off x="228601" y="1524001"/>
            <a:ext cx="8610600" cy="4696962"/>
          </a:xfrm>
          <a:prstGeom prst="rect">
            <a:avLst/>
          </a:prstGeom>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altLang="en-US" dirty="0" smtClean="0"/>
              <a:t>聞き上手話し上手</a:t>
            </a:r>
            <a:endParaRPr lang="en-US" dirty="0"/>
          </a:p>
        </p:txBody>
      </p:sp>
      <p:sp>
        <p:nvSpPr>
          <p:cNvPr id="5" name="Text Placeholder 4"/>
          <p:cNvSpPr>
            <a:spLocks noGrp="1"/>
          </p:cNvSpPr>
          <p:nvPr>
            <p:ph type="body" idx="1"/>
          </p:nvPr>
        </p:nvSpPr>
        <p:spPr/>
        <p:txBody>
          <a:bodyPr/>
          <a:lstStyle/>
          <a:p>
            <a:pPr marL="342900" indent="-342900"/>
            <a:r>
              <a:rPr lang="en-US" dirty="0" smtClean="0"/>
              <a:t>Phrases used when giving or receiving gifts</a:t>
            </a:r>
            <a:endParaRPr lang="en-US"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ja-JP" altLang="en-US" dirty="0" smtClean="0"/>
              <a:t>日本で、おくり物をあげたりもらったりする時にどんな言葉をよく使うか知っていますか。</a:t>
            </a:r>
            <a:endParaRPr lang="ja-JP" altLang="en-US" dirty="0"/>
          </a:p>
        </p:txBody>
      </p:sp>
      <p:sp>
        <p:nvSpPr>
          <p:cNvPr id="4" name="Title 1"/>
          <p:cNvSpPr>
            <a:spLocks noGrp="1"/>
          </p:cNvSpPr>
          <p:nvPr>
            <p:ph type="title"/>
          </p:nvPr>
        </p:nvSpPr>
        <p:spPr>
          <a:xfrm>
            <a:off x="228600" y="304800"/>
            <a:ext cx="8686800" cy="1143000"/>
          </a:xfrm>
        </p:spPr>
        <p:txBody>
          <a:bodyPr>
            <a:normAutofit fontScale="90000"/>
          </a:bodyPr>
          <a:lstStyle/>
          <a:p>
            <a:r>
              <a:rPr lang="ja-JP" altLang="en-US" dirty="0" smtClean="0"/>
              <a:t>おくり物を</a:t>
            </a:r>
            <a:r>
              <a:rPr lang="en-US" altLang="ja-JP" dirty="0" smtClean="0"/>
              <a:t/>
            </a:r>
            <a:br>
              <a:rPr lang="en-US" altLang="ja-JP" dirty="0" smtClean="0"/>
            </a:br>
            <a:r>
              <a:rPr lang="ja-JP" altLang="en-US" dirty="0" smtClean="0"/>
              <a:t>あげたりもらったりする時に使う言葉</a:t>
            </a:r>
            <a:endParaRPr lang="en-US" dirty="0"/>
          </a:p>
        </p:txBody>
      </p:sp>
      <p:pic>
        <p:nvPicPr>
          <p:cNvPr id="5" name="Picture 4"/>
          <p:cNvPicPr>
            <a:picLocks noChangeAspect="1"/>
          </p:cNvPicPr>
          <p:nvPr/>
        </p:nvPicPr>
        <p:blipFill>
          <a:blip r:embed="rId2" cstate="print"/>
          <a:stretch>
            <a:fillRect/>
          </a:stretch>
        </p:blipFill>
        <p:spPr>
          <a:xfrm>
            <a:off x="4038600" y="3126105"/>
            <a:ext cx="4727028" cy="3427095"/>
          </a:xfrm>
          <a:prstGeom prst="rect">
            <a:avLst/>
          </a:prstGeom>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686800" cy="5029200"/>
          </a:xfrm>
        </p:spPr>
        <p:txBody>
          <a:bodyPr>
            <a:normAutofit lnSpcReduction="10000"/>
          </a:bodyPr>
          <a:lstStyle/>
          <a:p>
            <a:pPr marL="0" indent="0">
              <a:buNone/>
            </a:pPr>
            <a:r>
              <a:rPr kumimoji="1" lang="en-US" altLang="ja-JP" sz="2800" dirty="0" smtClean="0"/>
              <a:t>A:    	</a:t>
            </a:r>
            <a:r>
              <a:rPr kumimoji="1" lang="ja-JP" altLang="en-US" sz="2800" dirty="0" smtClean="0"/>
              <a:t>これ、</a:t>
            </a:r>
            <a:r>
              <a:rPr kumimoji="1" lang="ja-JP" altLang="en-US" sz="2800" dirty="0" smtClean="0">
                <a:solidFill>
                  <a:srgbClr val="FF0000"/>
                </a:solidFill>
              </a:rPr>
              <a:t>つまらないもの</a:t>
            </a:r>
            <a:r>
              <a:rPr kumimoji="1" lang="ja-JP" altLang="en-US" sz="2800" dirty="0" smtClean="0"/>
              <a:t>ですが、どうぞ。</a:t>
            </a:r>
            <a:endParaRPr kumimoji="1" lang="en-US" altLang="ja-JP" sz="2800" dirty="0" smtClean="0"/>
          </a:p>
          <a:p>
            <a:pPr marL="0" indent="0">
              <a:buNone/>
            </a:pPr>
            <a:r>
              <a:rPr kumimoji="1" lang="en-US" altLang="ja-JP" sz="2800" dirty="0" smtClean="0"/>
              <a:t>        	</a:t>
            </a:r>
            <a:r>
              <a:rPr kumimoji="1" lang="ja-JP" altLang="en-US" sz="2800" dirty="0" smtClean="0"/>
              <a:t>これ、おみやげ</a:t>
            </a:r>
            <a:r>
              <a:rPr lang="ja-JP" altLang="en-US" sz="2800" dirty="0" smtClean="0"/>
              <a:t>（プレゼント、母が作ったん、</a:t>
            </a:r>
            <a:r>
              <a:rPr lang="en-US" altLang="ja-JP" sz="2800" dirty="0" smtClean="0"/>
              <a:t>		</a:t>
            </a:r>
            <a:r>
              <a:rPr lang="ja-JP" altLang="en-US" sz="2800" dirty="0" smtClean="0"/>
              <a:t>母が送ってきたん）</a:t>
            </a:r>
            <a:r>
              <a:rPr kumimoji="1" lang="ja-JP" altLang="en-US" sz="2800" dirty="0" smtClean="0"/>
              <a:t>です。どうぞ。</a:t>
            </a:r>
            <a:endParaRPr lang="en-US" altLang="ja-JP" sz="2800" dirty="0" smtClean="0"/>
          </a:p>
          <a:p>
            <a:pPr marL="0" indent="0">
              <a:buNone/>
            </a:pPr>
            <a:r>
              <a:rPr lang="en-US" altLang="ja-JP" sz="2800" dirty="0" smtClean="0"/>
              <a:t>B: 	</a:t>
            </a:r>
            <a:r>
              <a:rPr lang="ja-JP" altLang="en-US" sz="2800" dirty="0" smtClean="0"/>
              <a:t>そんな、</a:t>
            </a:r>
            <a:r>
              <a:rPr lang="ja-JP" altLang="en-US" sz="2800" dirty="0" smtClean="0">
                <a:solidFill>
                  <a:srgbClr val="FF0000"/>
                </a:solidFill>
              </a:rPr>
              <a:t>気をつかわないでください</a:t>
            </a:r>
            <a:r>
              <a:rPr lang="ja-JP" altLang="en-US" sz="2800" dirty="0" smtClean="0"/>
              <a:t>。</a:t>
            </a:r>
            <a:endParaRPr kumimoji="1" lang="en-US" altLang="ja-JP" sz="2800" dirty="0" smtClean="0"/>
          </a:p>
          <a:p>
            <a:pPr marL="0" indent="0">
              <a:buNone/>
            </a:pPr>
            <a:r>
              <a:rPr kumimoji="1" lang="en-US" altLang="ja-JP" sz="2800" dirty="0" smtClean="0"/>
              <a:t>A: 	</a:t>
            </a:r>
            <a:r>
              <a:rPr kumimoji="1" lang="ja-JP" altLang="en-US" sz="2800" dirty="0" smtClean="0">
                <a:solidFill>
                  <a:srgbClr val="FF0000"/>
                </a:solidFill>
              </a:rPr>
              <a:t>ほんの気持ち</a:t>
            </a:r>
            <a:r>
              <a:rPr kumimoji="1" lang="ja-JP" altLang="en-US" sz="2800" dirty="0" smtClean="0"/>
              <a:t>ですから</a:t>
            </a:r>
            <a:r>
              <a:rPr kumimoji="1" lang="en-US" altLang="ja-JP" sz="2800" dirty="0" smtClean="0"/>
              <a:t>…</a:t>
            </a:r>
          </a:p>
          <a:p>
            <a:pPr marL="0" indent="0">
              <a:buNone/>
            </a:pPr>
            <a:r>
              <a:rPr lang="en-US" altLang="ja-JP" sz="2800" dirty="0" smtClean="0"/>
              <a:t>     </a:t>
            </a:r>
            <a:r>
              <a:rPr lang="ja-JP" altLang="en-US" sz="2800" dirty="0" smtClean="0"/>
              <a:t>　</a:t>
            </a:r>
            <a:r>
              <a:rPr lang="en-US" altLang="ja-JP" sz="2800" dirty="0" smtClean="0"/>
              <a:t>	</a:t>
            </a:r>
            <a:r>
              <a:rPr lang="ja-JP" altLang="en-US" sz="2800" dirty="0" smtClean="0">
                <a:solidFill>
                  <a:srgbClr val="FF0000"/>
                </a:solidFill>
              </a:rPr>
              <a:t>たいしたもの</a:t>
            </a:r>
            <a:r>
              <a:rPr lang="ja-JP" altLang="en-US" sz="2800" dirty="0" smtClean="0"/>
              <a:t>じゃありませんから</a:t>
            </a:r>
            <a:r>
              <a:rPr lang="en-US" altLang="ja-JP" sz="2800" dirty="0" smtClean="0"/>
              <a:t>….</a:t>
            </a:r>
          </a:p>
          <a:p>
            <a:pPr marL="0" indent="0">
              <a:buNone/>
            </a:pPr>
            <a:r>
              <a:rPr lang="en-US" altLang="ja-JP" sz="2800" dirty="0"/>
              <a:t>	</a:t>
            </a:r>
            <a:r>
              <a:rPr lang="ja-JP" altLang="en-US" sz="2800" dirty="0" smtClean="0">
                <a:solidFill>
                  <a:srgbClr val="FF0000"/>
                </a:solidFill>
              </a:rPr>
              <a:t>ほんの少し</a:t>
            </a:r>
            <a:r>
              <a:rPr lang="ja-JP" altLang="en-US" sz="2800" dirty="0" smtClean="0"/>
              <a:t>ですから</a:t>
            </a:r>
            <a:r>
              <a:rPr lang="en-US" altLang="ja-JP" sz="2800" dirty="0" smtClean="0"/>
              <a:t>…</a:t>
            </a:r>
            <a:endParaRPr kumimoji="1" lang="en-US" altLang="ja-JP" sz="2800" dirty="0" smtClean="0"/>
          </a:p>
          <a:p>
            <a:pPr marL="0" indent="0">
              <a:buNone/>
            </a:pPr>
            <a:r>
              <a:rPr kumimoji="1" lang="en-US" altLang="ja-JP" sz="2800" dirty="0" smtClean="0"/>
              <a:t>B: 	</a:t>
            </a:r>
            <a:r>
              <a:rPr kumimoji="1" lang="ja-JP" altLang="en-US" sz="2800" dirty="0" smtClean="0"/>
              <a:t>そうですか。</a:t>
            </a:r>
            <a:endParaRPr kumimoji="1" lang="en-US" altLang="ja-JP" sz="2800" dirty="0" smtClean="0"/>
          </a:p>
          <a:p>
            <a:pPr marL="0" indent="0">
              <a:buNone/>
            </a:pPr>
            <a:r>
              <a:rPr kumimoji="1" lang="en-US" altLang="ja-JP" sz="2800" dirty="0"/>
              <a:t>	</a:t>
            </a:r>
            <a:r>
              <a:rPr kumimoji="1" lang="ja-JP" altLang="en-US" sz="2800" dirty="0" smtClean="0"/>
              <a:t>じゃあ、いただきます。</a:t>
            </a:r>
            <a:endParaRPr kumimoji="1" lang="en-US" altLang="ja-JP" sz="2800" dirty="0"/>
          </a:p>
          <a:p>
            <a:pPr marL="0" indent="0">
              <a:buNone/>
            </a:pPr>
            <a:r>
              <a:rPr kumimoji="1" lang="en-US" altLang="ja-JP" sz="2800" dirty="0" smtClean="0"/>
              <a:t>	</a:t>
            </a:r>
            <a:r>
              <a:rPr kumimoji="1" lang="ja-JP" altLang="en-US" sz="2800" dirty="0" smtClean="0"/>
              <a:t>ありがとうございます。</a:t>
            </a:r>
            <a:endParaRPr kumimoji="1" lang="ja-JP" altLang="en-US" sz="2800" dirty="0"/>
          </a:p>
        </p:txBody>
      </p:sp>
      <p:sp>
        <p:nvSpPr>
          <p:cNvPr id="7" name="Left Brace 6"/>
          <p:cNvSpPr/>
          <p:nvPr/>
        </p:nvSpPr>
        <p:spPr>
          <a:xfrm>
            <a:off x="685800" y="1733270"/>
            <a:ext cx="240293" cy="1235598"/>
          </a:xfrm>
          <a:prstGeom prst="lef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8" name="Left Brace 7"/>
          <p:cNvSpPr/>
          <p:nvPr/>
        </p:nvSpPr>
        <p:spPr>
          <a:xfrm>
            <a:off x="685800" y="3505200"/>
            <a:ext cx="240293" cy="1083199"/>
          </a:xfrm>
          <a:prstGeom prst="lef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6" name="Title 1"/>
          <p:cNvSpPr>
            <a:spLocks noGrp="1"/>
          </p:cNvSpPr>
          <p:nvPr>
            <p:ph type="title"/>
          </p:nvPr>
        </p:nvSpPr>
        <p:spPr/>
        <p:txBody>
          <a:bodyPr>
            <a:normAutofit fontScale="90000"/>
          </a:bodyPr>
          <a:lstStyle/>
          <a:p>
            <a:r>
              <a:rPr lang="ja-JP" altLang="en-US" dirty="0" smtClean="0"/>
              <a:t>おくり物を</a:t>
            </a:r>
            <a:r>
              <a:rPr lang="en-US" altLang="ja-JP" dirty="0" smtClean="0"/>
              <a:t/>
            </a:r>
            <a:br>
              <a:rPr lang="en-US" altLang="ja-JP" dirty="0" smtClean="0"/>
            </a:br>
            <a:r>
              <a:rPr lang="ja-JP" altLang="en-US" dirty="0" smtClean="0"/>
              <a:t>あげたりもらったりする時に使う言葉</a:t>
            </a:r>
            <a:endParaRPr lang="en-US" dirty="0"/>
          </a:p>
        </p:txBody>
      </p:sp>
      <p:sp>
        <p:nvSpPr>
          <p:cNvPr id="9" name="Left Brace 8"/>
          <p:cNvSpPr/>
          <p:nvPr/>
        </p:nvSpPr>
        <p:spPr>
          <a:xfrm>
            <a:off x="685800" y="5334000"/>
            <a:ext cx="228600" cy="838200"/>
          </a:xfrm>
          <a:prstGeom prst="lef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 xmlns:p14="http://schemas.microsoft.com/office/powerpoint/2010/main" val="234352361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981200"/>
            <a:ext cx="8686800" cy="4343400"/>
          </a:xfrm>
        </p:spPr>
        <p:txBody>
          <a:bodyPr>
            <a:normAutofit/>
          </a:bodyPr>
          <a:lstStyle/>
          <a:p>
            <a:pPr marL="0" indent="0">
              <a:buNone/>
            </a:pPr>
            <a:r>
              <a:rPr kumimoji="1" lang="en-US" altLang="ja-JP" sz="2800" dirty="0" smtClean="0"/>
              <a:t>A:    	</a:t>
            </a:r>
            <a:r>
              <a:rPr kumimoji="1" lang="ja-JP" altLang="en-US" sz="2800" dirty="0" smtClean="0"/>
              <a:t>これ、</a:t>
            </a:r>
            <a:r>
              <a:rPr kumimoji="1" lang="ja-JP" altLang="en-US" sz="2800" dirty="0" smtClean="0">
                <a:solidFill>
                  <a:srgbClr val="FF0000"/>
                </a:solidFill>
              </a:rPr>
              <a:t>つまらないもの</a:t>
            </a:r>
            <a:r>
              <a:rPr kumimoji="1" lang="ja-JP" altLang="en-US" sz="2800" dirty="0" smtClean="0"/>
              <a:t>ですが、どうぞ。</a:t>
            </a:r>
            <a:endParaRPr kumimoji="1" lang="en-US" altLang="ja-JP" sz="2800" dirty="0" smtClean="0"/>
          </a:p>
          <a:p>
            <a:pPr marL="0" indent="0">
              <a:buNone/>
            </a:pPr>
            <a:r>
              <a:rPr lang="en-US" altLang="ja-JP" sz="2800" dirty="0" smtClean="0"/>
              <a:t>B: 	</a:t>
            </a:r>
            <a:r>
              <a:rPr lang="ja-JP" altLang="en-US" sz="2800" dirty="0" smtClean="0"/>
              <a:t>そんな、</a:t>
            </a:r>
            <a:r>
              <a:rPr lang="ja-JP" altLang="en-US" sz="2800" dirty="0" smtClean="0">
                <a:solidFill>
                  <a:srgbClr val="FF0000"/>
                </a:solidFill>
              </a:rPr>
              <a:t>気をつかわないでください</a:t>
            </a:r>
            <a:r>
              <a:rPr lang="ja-JP" altLang="en-US" sz="2800" dirty="0" smtClean="0"/>
              <a:t>。</a:t>
            </a:r>
            <a:endParaRPr kumimoji="1" lang="en-US" altLang="ja-JP" sz="2800" dirty="0" smtClean="0"/>
          </a:p>
          <a:p>
            <a:pPr marL="0" indent="0">
              <a:buNone/>
            </a:pPr>
            <a:r>
              <a:rPr kumimoji="1" lang="en-US" altLang="ja-JP" sz="2800" dirty="0" smtClean="0"/>
              <a:t>A: 	</a:t>
            </a:r>
            <a:r>
              <a:rPr kumimoji="1" lang="ja-JP" altLang="en-US" sz="2800" dirty="0" smtClean="0">
                <a:solidFill>
                  <a:srgbClr val="FF0000"/>
                </a:solidFill>
              </a:rPr>
              <a:t>ほんの気持ち</a:t>
            </a:r>
            <a:r>
              <a:rPr kumimoji="1" lang="ja-JP" altLang="en-US" sz="2800" dirty="0" smtClean="0"/>
              <a:t>ですから</a:t>
            </a:r>
            <a:r>
              <a:rPr kumimoji="1" lang="en-US" altLang="ja-JP" sz="2800" dirty="0" smtClean="0"/>
              <a:t>…</a:t>
            </a:r>
          </a:p>
          <a:p>
            <a:pPr marL="0" indent="0">
              <a:buNone/>
            </a:pPr>
            <a:r>
              <a:rPr kumimoji="1" lang="en-US" altLang="ja-JP" sz="2800" dirty="0" smtClean="0"/>
              <a:t>B: 	</a:t>
            </a:r>
            <a:r>
              <a:rPr kumimoji="1" lang="ja-JP" altLang="en-US" sz="2800" dirty="0" smtClean="0"/>
              <a:t>そうですか。じゃあ、いただきます。</a:t>
            </a:r>
            <a:endParaRPr kumimoji="1" lang="en-US" altLang="ja-JP" sz="2800" dirty="0"/>
          </a:p>
          <a:p>
            <a:pPr marL="0" indent="0">
              <a:buNone/>
            </a:pPr>
            <a:r>
              <a:rPr kumimoji="1" lang="en-US" altLang="ja-JP" sz="2800" dirty="0" smtClean="0"/>
              <a:t>	</a:t>
            </a:r>
            <a:endParaRPr kumimoji="1" lang="ja-JP" altLang="en-US" sz="2800" dirty="0"/>
          </a:p>
        </p:txBody>
      </p:sp>
      <p:sp>
        <p:nvSpPr>
          <p:cNvPr id="6" name="Title 1"/>
          <p:cNvSpPr>
            <a:spLocks noGrp="1"/>
          </p:cNvSpPr>
          <p:nvPr>
            <p:ph type="title"/>
          </p:nvPr>
        </p:nvSpPr>
        <p:spPr/>
        <p:txBody>
          <a:bodyPr>
            <a:normAutofit fontScale="90000"/>
          </a:bodyPr>
          <a:lstStyle/>
          <a:p>
            <a:r>
              <a:rPr lang="ja-JP" altLang="en-US" dirty="0" smtClean="0"/>
              <a:t>おくり物を</a:t>
            </a:r>
            <a:r>
              <a:rPr lang="en-US" altLang="ja-JP" dirty="0" smtClean="0"/>
              <a:t/>
            </a:r>
            <a:br>
              <a:rPr lang="en-US" altLang="ja-JP" dirty="0" smtClean="0"/>
            </a:br>
            <a:r>
              <a:rPr lang="ja-JP" altLang="en-US" dirty="0" smtClean="0"/>
              <a:t>あげたりもらったりする時に使う言葉</a:t>
            </a:r>
            <a:endParaRPr lang="en-US" dirty="0"/>
          </a:p>
        </p:txBody>
      </p:sp>
    </p:spTree>
    <p:extLst>
      <p:ext uri="{BB962C8B-B14F-4D97-AF65-F5344CB8AC3E}">
        <p14:creationId xmlns="" xmlns:p14="http://schemas.microsoft.com/office/powerpoint/2010/main" val="399709543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kumimoji="1" lang="en-US" altLang="ja-JP" sz="2800" dirty="0" smtClean="0"/>
              <a:t>A:    	</a:t>
            </a:r>
            <a:r>
              <a:rPr kumimoji="1" lang="ja-JP" altLang="en-US" sz="2800" dirty="0" smtClean="0"/>
              <a:t>これ、</a:t>
            </a:r>
            <a:r>
              <a:rPr lang="ja-JP" altLang="en-US" sz="2800" dirty="0" smtClean="0"/>
              <a:t>おみやげ（プレゼント、母が作ったん、</a:t>
            </a:r>
            <a:r>
              <a:rPr lang="en-US" altLang="ja-JP" sz="2800" dirty="0" smtClean="0"/>
              <a:t>		</a:t>
            </a:r>
            <a:r>
              <a:rPr lang="ja-JP" altLang="en-US" sz="2800" dirty="0" smtClean="0"/>
              <a:t>母が送ってきたん）だけど</a:t>
            </a:r>
            <a:r>
              <a:rPr lang="en-US" altLang="ja-JP" sz="2800" dirty="0" smtClean="0"/>
              <a:t>….</a:t>
            </a:r>
          </a:p>
          <a:p>
            <a:pPr marL="0" indent="0">
              <a:buNone/>
            </a:pPr>
            <a:r>
              <a:rPr lang="en-US" altLang="ja-JP" sz="2800" dirty="0" smtClean="0"/>
              <a:t>B: 	</a:t>
            </a:r>
            <a:r>
              <a:rPr lang="ja-JP" altLang="en-US" sz="2800" dirty="0" smtClean="0"/>
              <a:t>そんな、</a:t>
            </a:r>
            <a:r>
              <a:rPr lang="ja-JP" altLang="en-US" sz="2800" dirty="0" smtClean="0">
                <a:solidFill>
                  <a:srgbClr val="FF0000"/>
                </a:solidFill>
              </a:rPr>
              <a:t>気（を）つかわないで</a:t>
            </a:r>
            <a:r>
              <a:rPr lang="en-US" altLang="ja-JP" sz="2800" dirty="0" smtClean="0"/>
              <a:t>…</a:t>
            </a:r>
            <a:endParaRPr kumimoji="1" lang="en-US" altLang="ja-JP" sz="2800" dirty="0" smtClean="0"/>
          </a:p>
          <a:p>
            <a:pPr marL="0" indent="0">
              <a:buNone/>
            </a:pPr>
            <a:r>
              <a:rPr kumimoji="1" lang="en-US" altLang="ja-JP" sz="2800" dirty="0" smtClean="0"/>
              <a:t>A: 	</a:t>
            </a:r>
            <a:r>
              <a:rPr kumimoji="1" lang="ja-JP" altLang="en-US" sz="2800" dirty="0" smtClean="0">
                <a:solidFill>
                  <a:srgbClr val="FF0000"/>
                </a:solidFill>
              </a:rPr>
              <a:t>（ほんの）気持ち</a:t>
            </a:r>
            <a:r>
              <a:rPr lang="ja-JP" altLang="en-US" sz="2800" dirty="0" smtClean="0"/>
              <a:t>だ</a:t>
            </a:r>
            <a:r>
              <a:rPr kumimoji="1" lang="ja-JP" altLang="en-US" sz="2800" dirty="0" smtClean="0"/>
              <a:t>から</a:t>
            </a:r>
            <a:r>
              <a:rPr kumimoji="1" lang="en-US" altLang="ja-JP" sz="2800" dirty="0" smtClean="0"/>
              <a:t>…</a:t>
            </a:r>
          </a:p>
          <a:p>
            <a:pPr marL="0" indent="0">
              <a:buNone/>
            </a:pPr>
            <a:r>
              <a:rPr lang="en-US" altLang="ja-JP" sz="2800" dirty="0" smtClean="0"/>
              <a:t>     </a:t>
            </a:r>
            <a:r>
              <a:rPr lang="ja-JP" altLang="en-US" sz="2800" dirty="0" smtClean="0"/>
              <a:t>　</a:t>
            </a:r>
            <a:r>
              <a:rPr lang="en-US" altLang="ja-JP" sz="2800" dirty="0" smtClean="0"/>
              <a:t>	</a:t>
            </a:r>
            <a:r>
              <a:rPr lang="ja-JP" altLang="en-US" sz="2800" dirty="0" smtClean="0">
                <a:solidFill>
                  <a:srgbClr val="FF0000"/>
                </a:solidFill>
              </a:rPr>
              <a:t>たいしたもの</a:t>
            </a:r>
            <a:r>
              <a:rPr lang="ja-JP" altLang="en-US" sz="2800" dirty="0" smtClean="0"/>
              <a:t>じゃないし</a:t>
            </a:r>
            <a:r>
              <a:rPr lang="en-US" altLang="ja-JP" sz="2800" dirty="0" smtClean="0"/>
              <a:t>….</a:t>
            </a:r>
          </a:p>
          <a:p>
            <a:pPr marL="0" indent="0">
              <a:buNone/>
            </a:pPr>
            <a:r>
              <a:rPr lang="en-US" altLang="ja-JP" sz="2800" dirty="0"/>
              <a:t>	</a:t>
            </a:r>
            <a:r>
              <a:rPr lang="ja-JP" altLang="en-US" sz="2800" dirty="0" smtClean="0">
                <a:solidFill>
                  <a:srgbClr val="FF0000"/>
                </a:solidFill>
              </a:rPr>
              <a:t>少しだけ</a:t>
            </a:r>
            <a:r>
              <a:rPr lang="ja-JP" altLang="en-US" sz="2800" dirty="0" smtClean="0"/>
              <a:t>だから</a:t>
            </a:r>
            <a:r>
              <a:rPr lang="en-US" altLang="ja-JP" sz="2800" dirty="0" smtClean="0"/>
              <a:t>…</a:t>
            </a:r>
            <a:endParaRPr kumimoji="1" lang="en-US" altLang="ja-JP" sz="2800" dirty="0" smtClean="0"/>
          </a:p>
          <a:p>
            <a:pPr marL="0" indent="0">
              <a:buNone/>
            </a:pPr>
            <a:r>
              <a:rPr kumimoji="1" lang="en-US" altLang="ja-JP" sz="2800" dirty="0" smtClean="0"/>
              <a:t>B: 	</a:t>
            </a:r>
            <a:r>
              <a:rPr kumimoji="1" lang="ja-JP" altLang="en-US" sz="2800" dirty="0" smtClean="0"/>
              <a:t>そう。じゃあ、ありがとう！</a:t>
            </a:r>
            <a:endParaRPr kumimoji="1" lang="ja-JP" altLang="en-US" sz="2800" dirty="0"/>
          </a:p>
        </p:txBody>
      </p:sp>
      <p:sp>
        <p:nvSpPr>
          <p:cNvPr id="8" name="Left Brace 7"/>
          <p:cNvSpPr/>
          <p:nvPr/>
        </p:nvSpPr>
        <p:spPr>
          <a:xfrm>
            <a:off x="838200" y="3260607"/>
            <a:ext cx="240293" cy="1150818"/>
          </a:xfrm>
          <a:prstGeom prst="lef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5" name="Title 1"/>
          <p:cNvSpPr>
            <a:spLocks noGrp="1"/>
          </p:cNvSpPr>
          <p:nvPr>
            <p:ph type="title"/>
          </p:nvPr>
        </p:nvSpPr>
        <p:spPr/>
        <p:txBody>
          <a:bodyPr>
            <a:normAutofit fontScale="90000"/>
          </a:bodyPr>
          <a:lstStyle/>
          <a:p>
            <a:r>
              <a:rPr lang="ja-JP" altLang="en-US" dirty="0" smtClean="0"/>
              <a:t>おくり物を</a:t>
            </a:r>
            <a:r>
              <a:rPr lang="en-US" altLang="ja-JP" dirty="0" smtClean="0"/>
              <a:t/>
            </a:r>
            <a:br>
              <a:rPr lang="en-US" altLang="ja-JP" dirty="0" smtClean="0"/>
            </a:br>
            <a:r>
              <a:rPr lang="ja-JP" altLang="en-US" dirty="0" smtClean="0"/>
              <a:t>あげたりもらったりする時に使う言葉</a:t>
            </a:r>
            <a:endParaRPr lang="en-US" dirty="0"/>
          </a:p>
        </p:txBody>
      </p:sp>
      <p:pic>
        <p:nvPicPr>
          <p:cNvPr id="6" name="Picture 5"/>
          <p:cNvPicPr>
            <a:picLocks noChangeAspect="1"/>
          </p:cNvPicPr>
          <p:nvPr/>
        </p:nvPicPr>
        <p:blipFill>
          <a:blip r:embed="rId3" cstate="print"/>
          <a:stretch>
            <a:fillRect/>
          </a:stretch>
        </p:blipFill>
        <p:spPr>
          <a:xfrm>
            <a:off x="5410200" y="3124200"/>
            <a:ext cx="2971800" cy="3018759"/>
          </a:xfrm>
          <a:prstGeom prst="rect">
            <a:avLst/>
          </a:prstGeom>
        </p:spPr>
      </p:pic>
    </p:spTree>
    <p:extLst>
      <p:ext uri="{BB962C8B-B14F-4D97-AF65-F5344CB8AC3E}">
        <p14:creationId xmlns="" xmlns:p14="http://schemas.microsoft.com/office/powerpoint/2010/main" val="95432892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ロールプレイ</a:t>
            </a:r>
            <a:endParaRPr lang="ja-JP" altLang="en-US" dirty="0"/>
          </a:p>
        </p:txBody>
      </p:sp>
      <p:sp>
        <p:nvSpPr>
          <p:cNvPr id="3" name="Content Placeholder 2"/>
          <p:cNvSpPr>
            <a:spLocks noGrp="1"/>
          </p:cNvSpPr>
          <p:nvPr>
            <p:ph idx="1"/>
          </p:nvPr>
        </p:nvSpPr>
        <p:spPr/>
        <p:txBody>
          <a:bodyPr/>
          <a:lstStyle/>
          <a:p>
            <a:pPr>
              <a:buNone/>
            </a:pPr>
            <a:r>
              <a:rPr lang="ja-JP" altLang="en-US" dirty="0" smtClean="0"/>
              <a:t>あなたは東京でホームステイをしている学生です。</a:t>
            </a:r>
            <a:endParaRPr lang="en-US" altLang="ja-JP" dirty="0" smtClean="0"/>
          </a:p>
          <a:p>
            <a:pPr>
              <a:buNone/>
            </a:pPr>
            <a:endParaRPr lang="en-US" altLang="ja-JP" dirty="0" smtClean="0"/>
          </a:p>
          <a:p>
            <a:pPr marL="514350" indent="-514350">
              <a:buFont typeface="+mj-lt"/>
              <a:buAutoNum type="arabicPeriod"/>
            </a:pPr>
            <a:r>
              <a:rPr lang="ja-JP" altLang="en-US" dirty="0" smtClean="0"/>
              <a:t>友達とディズニーランドに行ったので、おみやげをホストファミリーのために買って来ました。</a:t>
            </a:r>
            <a:endParaRPr lang="en-US" altLang="ja-JP" dirty="0" smtClean="0"/>
          </a:p>
          <a:p>
            <a:pPr marL="514350" indent="-514350">
              <a:buFont typeface="+mj-lt"/>
              <a:buAutoNum type="arabicPeriod"/>
            </a:pPr>
            <a:endParaRPr lang="en-US" altLang="ja-JP" dirty="0" smtClean="0"/>
          </a:p>
          <a:p>
            <a:pPr marL="514350" indent="-514350">
              <a:buFont typeface="+mj-lt"/>
              <a:buAutoNum type="arabicPeriod"/>
            </a:pPr>
            <a:r>
              <a:rPr lang="ja-JP" altLang="en-US" dirty="0" smtClean="0"/>
              <a:t>お母さんが送って来たおかしを、クラスメートにあげます。</a:t>
            </a:r>
            <a:endParaRPr lang="en-US" altLang="ja-JP" dirty="0" smtClean="0"/>
          </a:p>
          <a:p>
            <a:pPr>
              <a:buNone/>
            </a:pPr>
            <a:endParaRPr lang="ja-JP" altLang="en-US"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altLang="en-US" dirty="0" smtClean="0"/>
              <a:t>漢字１</a:t>
            </a:r>
            <a:endParaRPr lang="en-US" dirty="0"/>
          </a:p>
        </p:txBody>
      </p:sp>
      <p:sp>
        <p:nvSpPr>
          <p:cNvPr id="5" name="Text Placeholder 4"/>
          <p:cNvSpPr>
            <a:spLocks noGrp="1"/>
          </p:cNvSpPr>
          <p:nvPr>
            <p:ph type="body" idx="1"/>
          </p:nvPr>
        </p:nvSpPr>
        <p:spPr/>
        <p:txBody>
          <a:bodyPr>
            <a:normAutofit/>
          </a:bodyPr>
          <a:lstStyle/>
          <a:p>
            <a:pPr marL="342900" indent="-342900"/>
            <a:r>
              <a:rPr lang="ja-JP" altLang="en-US" sz="3600" smtClean="0"/>
              <a:t>犬花形服辞礼祝誕自転運</a:t>
            </a:r>
            <a:endParaRPr lang="en-US" sz="3600" dirty="0" smtClean="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読んでみましょう</a:t>
            </a:r>
            <a:endParaRPr lang="en-US" dirty="0"/>
          </a:p>
        </p:txBody>
      </p:sp>
      <p:sp>
        <p:nvSpPr>
          <p:cNvPr id="3" name="Content Placeholder 2"/>
          <p:cNvSpPr>
            <a:spLocks noGrp="1"/>
          </p:cNvSpPr>
          <p:nvPr>
            <p:ph sz="quarter" idx="1"/>
          </p:nvPr>
        </p:nvSpPr>
        <p:spPr/>
        <p:txBody>
          <a:bodyPr>
            <a:normAutofit fontScale="92500" lnSpcReduction="20000"/>
          </a:bodyPr>
          <a:lstStyle/>
          <a:p>
            <a:r>
              <a:rPr lang="ja-JP" altLang="en-US" smtClean="0"/>
              <a:t>犬</a:t>
            </a:r>
            <a:endParaRPr lang="en-US" altLang="ja-JP" dirty="0" smtClean="0"/>
          </a:p>
          <a:p>
            <a:r>
              <a:rPr lang="ja-JP" altLang="en-US" smtClean="0"/>
              <a:t>花</a:t>
            </a:r>
            <a:endParaRPr lang="en-US" altLang="ja-JP" dirty="0" smtClean="0"/>
          </a:p>
          <a:p>
            <a:r>
              <a:rPr lang="ja-JP" altLang="en-US" smtClean="0"/>
              <a:t>辞書</a:t>
            </a:r>
            <a:endParaRPr lang="en-US" altLang="ja-JP" dirty="0" smtClean="0"/>
          </a:p>
          <a:p>
            <a:r>
              <a:rPr lang="ja-JP" altLang="en-US" smtClean="0"/>
              <a:t>人形</a:t>
            </a:r>
            <a:endParaRPr lang="en-US" altLang="ja-JP" dirty="0" smtClean="0"/>
          </a:p>
          <a:p>
            <a:r>
              <a:rPr lang="ja-JP" altLang="en-US" smtClean="0"/>
              <a:t>自分</a:t>
            </a:r>
            <a:endParaRPr lang="en-US" altLang="ja-JP" dirty="0" smtClean="0"/>
          </a:p>
          <a:p>
            <a:r>
              <a:rPr lang="ja-JP" altLang="en-US" smtClean="0"/>
              <a:t>運動</a:t>
            </a:r>
            <a:endParaRPr lang="en-US" altLang="ja-JP" dirty="0" smtClean="0"/>
          </a:p>
          <a:p>
            <a:r>
              <a:rPr lang="ja-JP" altLang="en-US" smtClean="0"/>
              <a:t>お礼</a:t>
            </a:r>
            <a:endParaRPr lang="en-US" altLang="ja-JP" dirty="0" smtClean="0"/>
          </a:p>
          <a:p>
            <a:r>
              <a:rPr lang="ja-JP" altLang="en-US" smtClean="0"/>
              <a:t>結婚祝い</a:t>
            </a:r>
            <a:endParaRPr lang="en-US" altLang="ja-JP" dirty="0" smtClean="0"/>
          </a:p>
          <a:p>
            <a:r>
              <a:rPr lang="ja-JP" altLang="en-US" smtClean="0"/>
              <a:t>自転車</a:t>
            </a:r>
            <a:endParaRPr lang="en-US" altLang="ja-JP" dirty="0" smtClean="0"/>
          </a:p>
          <a:p>
            <a:r>
              <a:rPr lang="ja-JP" altLang="en-US" smtClean="0"/>
              <a:t>運転免許証</a:t>
            </a:r>
            <a:endParaRPr lang="en-US" altLang="ja-JP" dirty="0" smtClean="0"/>
          </a:p>
          <a:p>
            <a:r>
              <a:rPr lang="ja-JP" altLang="en-US" smtClean="0"/>
              <a:t>誕生日</a:t>
            </a:r>
            <a:endParaRPr lang="en-US" altLang="ja-JP" dirty="0" smtClean="0"/>
          </a:p>
          <a:p>
            <a:endParaRPr lang="en-US" altLang="ja-JP" dirty="0" smtClean="0"/>
          </a:p>
        </p:txBody>
      </p:sp>
    </p:spTree>
    <p:extLst>
      <p:ext uri="{BB962C8B-B14F-4D97-AF65-F5344CB8AC3E}">
        <p14:creationId xmlns:p14="http://schemas.microsoft.com/office/powerpoint/2010/main" xmlns="" val="204626582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読んでみましょう</a:t>
            </a:r>
            <a:endParaRPr lang="en-US" dirty="0"/>
          </a:p>
        </p:txBody>
      </p:sp>
      <p:sp>
        <p:nvSpPr>
          <p:cNvPr id="3" name="Content Placeholder 2"/>
          <p:cNvSpPr>
            <a:spLocks noGrp="1"/>
          </p:cNvSpPr>
          <p:nvPr>
            <p:ph sz="quarter" idx="1"/>
          </p:nvPr>
        </p:nvSpPr>
        <p:spPr/>
        <p:txBody>
          <a:bodyPr>
            <a:normAutofit/>
          </a:bodyPr>
          <a:lstStyle/>
          <a:p>
            <a:r>
              <a:rPr lang="ja-JP" altLang="en-US" smtClean="0"/>
              <a:t>子供の時におばあさんからもらった人形は、今も持っています。</a:t>
            </a:r>
            <a:endParaRPr lang="en-US" altLang="ja-JP" dirty="0" smtClean="0"/>
          </a:p>
          <a:p>
            <a:r>
              <a:rPr lang="ja-JP" altLang="en-US" smtClean="0"/>
              <a:t>アパートから体育館まで自転車で行きます。</a:t>
            </a:r>
            <a:endParaRPr lang="en-US" altLang="ja-JP" dirty="0" smtClean="0"/>
          </a:p>
          <a:p>
            <a:r>
              <a:rPr lang="ja-JP" altLang="en-US" smtClean="0"/>
              <a:t>誕生日のお祝いに辞書をもらいました。</a:t>
            </a:r>
            <a:endParaRPr lang="en-US" altLang="ja-JP" dirty="0" smtClean="0"/>
          </a:p>
          <a:p>
            <a:r>
              <a:rPr lang="ja-JP" altLang="en-US" smtClean="0"/>
              <a:t>先週、会社を辞めたので、新しいしごとをさがしています。</a:t>
            </a:r>
            <a:endParaRPr lang="en-US" altLang="ja-JP" dirty="0" smtClean="0"/>
          </a:p>
          <a:p>
            <a:r>
              <a:rPr lang="ja-JP" altLang="en-US" smtClean="0"/>
              <a:t>婦人服売り場はどこですか。</a:t>
            </a:r>
            <a:endParaRPr lang="en-US" altLang="ja-JP" dirty="0" smtClean="0"/>
          </a:p>
          <a:p>
            <a:r>
              <a:rPr lang="ja-JP" altLang="en-US" smtClean="0"/>
              <a:t>アメリカの運転免許証を持っていませんから、運転出来ません。</a:t>
            </a:r>
            <a:endParaRPr lang="en-US" altLang="ja-JP" dirty="0" smtClean="0"/>
          </a:p>
        </p:txBody>
      </p:sp>
    </p:spTree>
    <p:extLst>
      <p:ext uri="{BB962C8B-B14F-4D97-AF65-F5344CB8AC3E}">
        <p14:creationId xmlns:p14="http://schemas.microsoft.com/office/powerpoint/2010/main" xmlns="" val="376306747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答えましょう</a:t>
            </a:r>
            <a:endParaRPr lang="ja-JP" altLang="en-US" dirty="0"/>
          </a:p>
        </p:txBody>
      </p:sp>
      <p:sp>
        <p:nvSpPr>
          <p:cNvPr id="3" name="Content Placeholder 2"/>
          <p:cNvSpPr>
            <a:spLocks noGrp="1"/>
          </p:cNvSpPr>
          <p:nvPr>
            <p:ph sz="quarter" idx="1"/>
          </p:nvPr>
        </p:nvSpPr>
        <p:spPr/>
        <p:txBody>
          <a:bodyPr>
            <a:normAutofit/>
          </a:bodyPr>
          <a:lstStyle/>
          <a:p>
            <a:r>
              <a:rPr lang="ja-JP" altLang="en-US" smtClean="0"/>
              <a:t>誕生日に何をしてもらいたいですか。</a:t>
            </a:r>
            <a:endParaRPr lang="en-US" altLang="ja-JP" dirty="0" smtClean="0"/>
          </a:p>
          <a:p>
            <a:r>
              <a:rPr lang="ja-JP" altLang="en-US" smtClean="0"/>
              <a:t>卒業祝いは、何がほしいですか。</a:t>
            </a:r>
            <a:endParaRPr lang="en-US" altLang="ja-JP" dirty="0" smtClean="0"/>
          </a:p>
          <a:p>
            <a:r>
              <a:rPr lang="ja-JP" altLang="en-US" smtClean="0"/>
              <a:t>よく運動しますか。</a:t>
            </a:r>
            <a:endParaRPr lang="en-US" altLang="ja-JP" dirty="0" smtClean="0"/>
          </a:p>
          <a:p>
            <a:r>
              <a:rPr lang="ja-JP" altLang="en-US" smtClean="0"/>
              <a:t>まきの先生が書いた文法の辞書をつかったことがありますか。</a:t>
            </a:r>
            <a:endParaRPr lang="en-US" altLang="ja-JP" dirty="0" smtClean="0"/>
          </a:p>
          <a:p>
            <a:r>
              <a:rPr lang="ja-JP" altLang="en-US" smtClean="0"/>
              <a:t>犬やねこをかっていますか。</a:t>
            </a:r>
            <a:endParaRPr lang="en-US" altLang="ja-JP" dirty="0" smtClean="0"/>
          </a:p>
          <a:p>
            <a:endParaRPr lang="en-US" altLang="ja-JP"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altLang="en-US" dirty="0" smtClean="0"/>
              <a:t>ダイアローグ</a:t>
            </a:r>
            <a:endParaRPr lang="en-US" dirty="0"/>
          </a:p>
        </p:txBody>
      </p:sp>
      <p:sp>
        <p:nvSpPr>
          <p:cNvPr id="5" name="Text Placeholder 4"/>
          <p:cNvSpPr>
            <a:spLocks noGrp="1"/>
          </p:cNvSpPr>
          <p:nvPr>
            <p:ph type="body" idx="1"/>
          </p:nvPr>
        </p:nvSpPr>
        <p:spPr/>
        <p:txBody>
          <a:bodyPr/>
          <a:lstStyle/>
          <a:p>
            <a:pPr>
              <a:buNone/>
            </a:pPr>
            <a:endParaRPr lang="en-US"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altLang="en-US" dirty="0" smtClean="0"/>
              <a:t>漢字２</a:t>
            </a:r>
            <a:endParaRPr lang="en-US" dirty="0"/>
          </a:p>
        </p:txBody>
      </p:sp>
      <p:sp>
        <p:nvSpPr>
          <p:cNvPr id="5" name="Text Placeholder 4"/>
          <p:cNvSpPr>
            <a:spLocks noGrp="1"/>
          </p:cNvSpPr>
          <p:nvPr>
            <p:ph type="body" idx="1"/>
          </p:nvPr>
        </p:nvSpPr>
        <p:spPr/>
        <p:txBody>
          <a:bodyPr>
            <a:normAutofit/>
          </a:bodyPr>
          <a:lstStyle/>
          <a:p>
            <a:pPr marL="342900" indent="-342900"/>
            <a:r>
              <a:rPr lang="ja-JP" altLang="en-US" sz="3600" smtClean="0"/>
              <a:t>動使写真絵雑誌音楽世取</a:t>
            </a:r>
            <a:endParaRPr lang="en-US" sz="3600" dirty="0"/>
          </a:p>
        </p:txBody>
      </p:sp>
    </p:spTree>
    <p:extLst>
      <p:ext uri="{BB962C8B-B14F-4D97-AF65-F5344CB8AC3E}">
        <p14:creationId xmlns:mc="http://schemas.openxmlformats.org/markup-compatibility/2006" xmlns:mv="urn:schemas-microsoft-com:mac:vml" xmlns:p14="http://schemas.microsoft.com/office/powerpoint/2010/main" xmlns="" val="366758644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読んでみましょう</a:t>
            </a:r>
            <a:endParaRPr lang="en-US" dirty="0"/>
          </a:p>
        </p:txBody>
      </p:sp>
      <p:sp>
        <p:nvSpPr>
          <p:cNvPr id="3" name="Content Placeholder 2"/>
          <p:cNvSpPr>
            <a:spLocks noGrp="1"/>
          </p:cNvSpPr>
          <p:nvPr>
            <p:ph sz="quarter" idx="1"/>
          </p:nvPr>
        </p:nvSpPr>
        <p:spPr>
          <a:xfrm>
            <a:off x="228600" y="1600200"/>
            <a:ext cx="2743200" cy="5029200"/>
          </a:xfrm>
        </p:spPr>
        <p:txBody>
          <a:bodyPr>
            <a:normAutofit fontScale="92500" lnSpcReduction="20000"/>
          </a:bodyPr>
          <a:lstStyle/>
          <a:p>
            <a:r>
              <a:rPr lang="ja-JP" altLang="en-US" smtClean="0"/>
              <a:t>絵</a:t>
            </a:r>
            <a:endParaRPr lang="en-US" altLang="ja-JP" dirty="0" smtClean="0"/>
          </a:p>
          <a:p>
            <a:r>
              <a:rPr lang="ja-JP" altLang="en-US" smtClean="0"/>
              <a:t>世話</a:t>
            </a:r>
            <a:endParaRPr lang="en-US" altLang="ja-JP" dirty="0" smtClean="0"/>
          </a:p>
          <a:p>
            <a:r>
              <a:rPr lang="ja-JP" altLang="en-US" smtClean="0"/>
              <a:t>写真</a:t>
            </a:r>
            <a:endParaRPr lang="en-US" altLang="ja-JP" dirty="0" smtClean="0"/>
          </a:p>
          <a:p>
            <a:r>
              <a:rPr lang="ja-JP" altLang="en-US" smtClean="0"/>
              <a:t>真っすぐ</a:t>
            </a:r>
            <a:endParaRPr lang="en-US" altLang="ja-JP" dirty="0" smtClean="0"/>
          </a:p>
          <a:p>
            <a:r>
              <a:rPr lang="ja-JP" altLang="en-US" smtClean="0"/>
              <a:t>大使館</a:t>
            </a:r>
            <a:endParaRPr lang="en-US" altLang="ja-JP" dirty="0" smtClean="0"/>
          </a:p>
          <a:p>
            <a:r>
              <a:rPr lang="ja-JP" altLang="en-US" smtClean="0"/>
              <a:t>使う</a:t>
            </a:r>
            <a:endParaRPr lang="en-US" altLang="ja-JP" dirty="0" smtClean="0"/>
          </a:p>
          <a:p>
            <a:r>
              <a:rPr lang="ja-JP" altLang="en-US" smtClean="0"/>
              <a:t>雑誌</a:t>
            </a:r>
            <a:endParaRPr lang="en-US" altLang="ja-JP" dirty="0" smtClean="0"/>
          </a:p>
          <a:p>
            <a:r>
              <a:rPr lang="ja-JP" altLang="en-US" smtClean="0"/>
              <a:t>音楽</a:t>
            </a:r>
            <a:endParaRPr lang="en-US" altLang="ja-JP" dirty="0" smtClean="0"/>
          </a:p>
          <a:p>
            <a:r>
              <a:rPr lang="ja-JP" altLang="en-US" smtClean="0"/>
              <a:t>楽しい</a:t>
            </a:r>
            <a:endParaRPr lang="en-US" altLang="ja-JP" dirty="0" smtClean="0"/>
          </a:p>
          <a:p>
            <a:r>
              <a:rPr lang="ja-JP" altLang="en-US" smtClean="0"/>
              <a:t>動物園</a:t>
            </a:r>
            <a:endParaRPr lang="en-US" altLang="ja-JP" dirty="0" smtClean="0"/>
          </a:p>
          <a:p>
            <a:r>
              <a:rPr lang="ja-JP" altLang="en-US" smtClean="0"/>
              <a:t>取る</a:t>
            </a:r>
            <a:endParaRPr lang="en-US" altLang="ja-JP" dirty="0" smtClean="0"/>
          </a:p>
        </p:txBody>
      </p:sp>
    </p:spTree>
    <p:extLst>
      <p:ext uri="{BB962C8B-B14F-4D97-AF65-F5344CB8AC3E}">
        <p14:creationId xmlns:mc="http://schemas.openxmlformats.org/markup-compatibility/2006" xmlns:mv="urn:schemas-microsoft-com:mac:vml" xmlns:p14="http://schemas.microsoft.com/office/powerpoint/2010/main" xmlns="" val="131213535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読んでみましょう</a:t>
            </a:r>
            <a:endParaRPr lang="en-US" dirty="0"/>
          </a:p>
        </p:txBody>
      </p:sp>
      <p:sp>
        <p:nvSpPr>
          <p:cNvPr id="3" name="Content Placeholder 2"/>
          <p:cNvSpPr>
            <a:spLocks noGrp="1"/>
          </p:cNvSpPr>
          <p:nvPr>
            <p:ph sz="quarter" idx="1"/>
          </p:nvPr>
        </p:nvSpPr>
        <p:spPr/>
        <p:txBody>
          <a:bodyPr>
            <a:normAutofit/>
          </a:bodyPr>
          <a:lstStyle/>
          <a:p>
            <a:pPr marL="0" indent="0"/>
            <a:r>
              <a:rPr lang="ja-JP" altLang="en-US" smtClean="0"/>
              <a:t>私のしゅみは、写真をとることです。</a:t>
            </a:r>
            <a:endParaRPr lang="en-US" altLang="ja-JP" dirty="0" smtClean="0"/>
          </a:p>
          <a:p>
            <a:pPr marL="0" indent="0"/>
            <a:r>
              <a:rPr lang="ja-JP" altLang="en-US" smtClean="0"/>
              <a:t>大使館にびざを取りに行きます。</a:t>
            </a:r>
            <a:endParaRPr lang="en-US" altLang="ja-JP" dirty="0" smtClean="0"/>
          </a:p>
          <a:p>
            <a:pPr marL="0" indent="0"/>
            <a:r>
              <a:rPr lang="ja-JP" altLang="en-US" smtClean="0"/>
              <a:t>日本語の雑誌や新聞が読めるようになりたいです。</a:t>
            </a:r>
            <a:endParaRPr lang="en-US" altLang="ja-JP" dirty="0" smtClean="0"/>
          </a:p>
          <a:p>
            <a:pPr marL="0" indent="0"/>
            <a:r>
              <a:rPr lang="ja-JP" altLang="en-US" smtClean="0"/>
              <a:t>セントラルパークの中に、動物園があります。</a:t>
            </a:r>
            <a:endParaRPr lang="en-US" altLang="ja-JP" dirty="0" smtClean="0"/>
          </a:p>
          <a:p>
            <a:pPr marL="0" indent="0"/>
            <a:r>
              <a:rPr lang="ja-JP" altLang="en-US" smtClean="0"/>
              <a:t>びじゅつ館でピカソの絵を見ました。</a:t>
            </a:r>
            <a:endParaRPr lang="en-US" altLang="ja-JP" dirty="0" smtClean="0"/>
          </a:p>
          <a:p>
            <a:pPr marL="0" indent="0"/>
            <a:r>
              <a:rPr lang="ja-JP" altLang="en-US" smtClean="0"/>
              <a:t>えさをやったり、公園にさんぽにつれて行ったり、犬の世話をするのは大変です。</a:t>
            </a:r>
            <a:endParaRPr lang="en-US" altLang="ja-JP" dirty="0" smtClean="0"/>
          </a:p>
          <a:p>
            <a:pPr marL="0" indent="0">
              <a:buNone/>
            </a:pPr>
            <a:endParaRPr lang="en-US" altLang="ja-JP" dirty="0" smtClean="0"/>
          </a:p>
          <a:p>
            <a:endParaRPr lang="en-US" altLang="ja-JP" dirty="0" smtClean="0"/>
          </a:p>
          <a:p>
            <a:endParaRPr lang="en-US" altLang="ja-JP" dirty="0" smtClean="0"/>
          </a:p>
          <a:p>
            <a:endParaRPr lang="en-US" dirty="0"/>
          </a:p>
        </p:txBody>
      </p:sp>
    </p:spTree>
    <p:extLst>
      <p:ext uri="{BB962C8B-B14F-4D97-AF65-F5344CB8AC3E}">
        <p14:creationId xmlns:mc="http://schemas.openxmlformats.org/markup-compatibility/2006" xmlns:mv="urn:schemas-microsoft-com:mac:vml" xmlns:p14="http://schemas.microsoft.com/office/powerpoint/2010/main" xmlns="" val="49616045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答えましょう</a:t>
            </a:r>
            <a:endParaRPr lang="ja-JP" altLang="en-US" dirty="0"/>
          </a:p>
        </p:txBody>
      </p:sp>
      <p:sp>
        <p:nvSpPr>
          <p:cNvPr id="3" name="Content Placeholder 2"/>
          <p:cNvSpPr>
            <a:spLocks noGrp="1"/>
          </p:cNvSpPr>
          <p:nvPr>
            <p:ph sz="quarter" idx="1"/>
          </p:nvPr>
        </p:nvSpPr>
        <p:spPr/>
        <p:txBody>
          <a:bodyPr/>
          <a:lstStyle/>
          <a:p>
            <a:r>
              <a:rPr lang="ja-JP" altLang="en-US" smtClean="0"/>
              <a:t>旅行をする時、よく写真をとりますか。</a:t>
            </a:r>
            <a:endParaRPr lang="en-US" altLang="ja-JP" dirty="0" smtClean="0"/>
          </a:p>
          <a:p>
            <a:r>
              <a:rPr lang="ja-JP" altLang="en-US" smtClean="0"/>
              <a:t>どんな音楽が好きですか。</a:t>
            </a:r>
            <a:endParaRPr lang="en-US" altLang="ja-JP" dirty="0" smtClean="0"/>
          </a:p>
          <a:p>
            <a:r>
              <a:rPr lang="ja-JP" altLang="en-US" smtClean="0"/>
              <a:t>日本語三</a:t>
            </a:r>
            <a:endParaRPr lang="en-US" altLang="ja-JP" dirty="0" smtClean="0"/>
          </a:p>
          <a:p>
            <a:r>
              <a:rPr lang="ja-JP" altLang="en-US" smtClean="0"/>
              <a:t>年生の授業を取りたいと思っていますか。</a:t>
            </a:r>
            <a:endParaRPr lang="en-US" altLang="ja-JP" dirty="0" smtClean="0"/>
          </a:p>
          <a:p>
            <a:r>
              <a:rPr lang="ja-JP" altLang="en-US" smtClean="0"/>
              <a:t>大学に入学してから、どんな人にお世話になりましたか。</a:t>
            </a:r>
            <a:endParaRPr lang="en-US" altLang="ja-JP" dirty="0" smtClean="0"/>
          </a:p>
          <a:p>
            <a:endParaRPr lang="en-US" altLang="ja-JP" dirty="0" smtClean="0"/>
          </a:p>
          <a:p>
            <a:pPr>
              <a:buNone/>
            </a:pPr>
            <a:endParaRPr lang="ja-JP" altLang="en-US"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altLang="en-US" dirty="0" smtClean="0"/>
              <a:t>上手な読み方</a:t>
            </a:r>
            <a:endParaRPr lang="en-US" dirty="0"/>
          </a:p>
        </p:txBody>
      </p:sp>
      <p:sp>
        <p:nvSpPr>
          <p:cNvPr id="5" name="Text Placeholder 4"/>
          <p:cNvSpPr>
            <a:spLocks noGrp="1"/>
          </p:cNvSpPr>
          <p:nvPr>
            <p:ph type="body" idx="1"/>
          </p:nvPr>
        </p:nvSpPr>
        <p:spPr/>
        <p:txBody>
          <a:bodyPr/>
          <a:lstStyle/>
          <a:p>
            <a:pPr marL="342900" indent="-342900"/>
            <a:endParaRPr lang="en-US"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smtClean="0"/>
              <a:t>P301 Making strategic inferences</a:t>
            </a:r>
            <a:endParaRPr lang="ja-JP" altLang="en-US" dirty="0"/>
          </a:p>
        </p:txBody>
      </p:sp>
      <p:pic>
        <p:nvPicPr>
          <p:cNvPr id="4" name="Picture 3" descr="スクリーンショット（2011-10-17 8.39.58）.png"/>
          <p:cNvPicPr>
            <a:picLocks noChangeAspect="1"/>
          </p:cNvPicPr>
          <p:nvPr/>
        </p:nvPicPr>
        <p:blipFill>
          <a:blip r:embed="rId2" cstate="print"/>
          <a:stretch>
            <a:fillRect/>
          </a:stretch>
        </p:blipFill>
        <p:spPr>
          <a:xfrm>
            <a:off x="304800" y="1905000"/>
            <a:ext cx="8458200" cy="2743200"/>
          </a:xfrm>
          <a:prstGeom prst="rect">
            <a:avLst/>
          </a:prstGeom>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smtClean="0"/>
              <a:t>P301 Making strategic inferences</a:t>
            </a:r>
            <a:endParaRPr lang="ja-JP" altLang="en-US" dirty="0"/>
          </a:p>
        </p:txBody>
      </p:sp>
      <p:sp>
        <p:nvSpPr>
          <p:cNvPr id="3" name="Content Placeholder 2"/>
          <p:cNvSpPr>
            <a:spLocks noGrp="1"/>
          </p:cNvSpPr>
          <p:nvPr>
            <p:ph idx="1"/>
          </p:nvPr>
        </p:nvSpPr>
        <p:spPr/>
        <p:txBody>
          <a:bodyPr/>
          <a:lstStyle/>
          <a:p>
            <a:r>
              <a:rPr lang="ja-JP" altLang="en-US" dirty="0" smtClean="0"/>
              <a:t>日本では、フォーマルな状況（じょうきょう：</a:t>
            </a:r>
            <a:r>
              <a:rPr lang="en-US" altLang="ja-JP" dirty="0" smtClean="0"/>
              <a:t>situation</a:t>
            </a:r>
            <a:r>
              <a:rPr lang="ja-JP" altLang="en-US" dirty="0" smtClean="0"/>
              <a:t>）で人の家を訪ねる（たずねる：</a:t>
            </a:r>
            <a:r>
              <a:rPr lang="en-US" altLang="ja-JP" dirty="0" smtClean="0"/>
              <a:t>to visit</a:t>
            </a:r>
            <a:r>
              <a:rPr lang="ja-JP" altLang="en-US" dirty="0" smtClean="0"/>
              <a:t>）時、どんなマナーがあると思いますか。</a:t>
            </a:r>
            <a:endParaRPr lang="ja-JP" altLang="en-US" dirty="0"/>
          </a:p>
        </p:txBody>
      </p:sp>
      <p:pic>
        <p:nvPicPr>
          <p:cNvPr id="4" name="Picture 3"/>
          <p:cNvPicPr>
            <a:picLocks noChangeAspect="1"/>
          </p:cNvPicPr>
          <p:nvPr/>
        </p:nvPicPr>
        <p:blipFill>
          <a:blip r:embed="rId2" cstate="print"/>
          <a:stretch>
            <a:fillRect/>
          </a:stretch>
        </p:blipFill>
        <p:spPr>
          <a:xfrm>
            <a:off x="5486400" y="3225800"/>
            <a:ext cx="3266367" cy="3632200"/>
          </a:xfrm>
          <a:prstGeom prst="rect">
            <a:avLst/>
          </a:prstGeom>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smtClean="0"/>
              <a:t>P301 Making strategic inferences</a:t>
            </a:r>
            <a:endParaRPr lang="ja-JP" altLang="en-US" dirty="0"/>
          </a:p>
        </p:txBody>
      </p:sp>
      <p:pic>
        <p:nvPicPr>
          <p:cNvPr id="5" name="Picture 4" descr="スクリーンショット（2011-10-17 8.40.35）.png"/>
          <p:cNvPicPr>
            <a:picLocks noChangeAspect="1"/>
          </p:cNvPicPr>
          <p:nvPr/>
        </p:nvPicPr>
        <p:blipFill>
          <a:blip r:embed="rId2" cstate="print"/>
          <a:stretch>
            <a:fillRect/>
          </a:stretch>
        </p:blipFill>
        <p:spPr>
          <a:xfrm>
            <a:off x="228600" y="1524000"/>
            <a:ext cx="8204200" cy="2349500"/>
          </a:xfrm>
          <a:prstGeom prst="rect">
            <a:avLst/>
          </a:prstGeom>
        </p:spPr>
      </p:pic>
      <p:pic>
        <p:nvPicPr>
          <p:cNvPr id="6" name="Picture 5" descr="スクリーンショット（2011-10-17 8.40.54）.png"/>
          <p:cNvPicPr>
            <a:picLocks noChangeAspect="1"/>
          </p:cNvPicPr>
          <p:nvPr/>
        </p:nvPicPr>
        <p:blipFill>
          <a:blip r:embed="rId3" cstate="print"/>
          <a:stretch>
            <a:fillRect/>
          </a:stretch>
        </p:blipFill>
        <p:spPr>
          <a:xfrm>
            <a:off x="228600" y="3810000"/>
            <a:ext cx="8191500" cy="1219200"/>
          </a:xfrm>
          <a:prstGeom prst="rect">
            <a:avLst/>
          </a:prstGeom>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読む前に</a:t>
            </a:r>
            <a:endParaRPr lang="ja-JP" altLang="en-US" dirty="0"/>
          </a:p>
        </p:txBody>
      </p:sp>
      <p:sp>
        <p:nvSpPr>
          <p:cNvPr id="3" name="Content Placeholder 2"/>
          <p:cNvSpPr>
            <a:spLocks noGrp="1"/>
          </p:cNvSpPr>
          <p:nvPr>
            <p:ph idx="1"/>
          </p:nvPr>
        </p:nvSpPr>
        <p:spPr/>
        <p:txBody>
          <a:bodyPr/>
          <a:lstStyle/>
          <a:p>
            <a:pPr marL="609600" indent="-609600">
              <a:buFont typeface="Arial" charset="0"/>
              <a:buAutoNum type="arabicPeriod"/>
            </a:pPr>
            <a:r>
              <a:rPr lang="ja-JP" altLang="en-US" dirty="0" smtClean="0"/>
              <a:t>あなたの国では　どんな時に贈り物をしますか。</a:t>
            </a:r>
          </a:p>
          <a:p>
            <a:pPr marL="609600" indent="-609600">
              <a:buFont typeface="Arial" charset="0"/>
              <a:buAutoNum type="arabicPeriod"/>
            </a:pPr>
            <a:r>
              <a:rPr lang="ja-JP" altLang="en-US" dirty="0" smtClean="0"/>
              <a:t>結婚祝いや　しゅうしょく祝いには　どんな物をあげますか。あげてはいけない物がありますか。</a:t>
            </a:r>
          </a:p>
          <a:p>
            <a:pPr marL="609600" indent="-609600">
              <a:buFont typeface="Arial" charset="0"/>
              <a:buAutoNum type="arabicPeriod"/>
            </a:pPr>
            <a:r>
              <a:rPr lang="ja-JP" altLang="en-US" dirty="0" smtClean="0"/>
              <a:t>贈り物をする時、何と言いますか。</a:t>
            </a:r>
          </a:p>
          <a:p>
            <a:pPr marL="609600" indent="-609600">
              <a:buFont typeface="Arial" charset="0"/>
              <a:buAutoNum type="arabicPeriod"/>
            </a:pPr>
            <a:r>
              <a:rPr lang="ja-JP" altLang="en-US" dirty="0" smtClean="0"/>
              <a:t>贈り物をもらう時、何と言いますか。</a:t>
            </a:r>
          </a:p>
          <a:p>
            <a:pPr marL="609600" indent="-609600">
              <a:buFont typeface="Arial" charset="0"/>
              <a:buAutoNum type="arabicPeriod"/>
            </a:pPr>
            <a:r>
              <a:rPr lang="ja-JP" altLang="en-US" dirty="0" smtClean="0"/>
              <a:t>贈り物をもらった後で、よく何をしますか。</a:t>
            </a:r>
          </a:p>
          <a:p>
            <a:pPr>
              <a:buNone/>
            </a:pPr>
            <a:endParaRPr lang="ja-JP" altLang="en-US"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言葉のリスト</a:t>
            </a:r>
            <a:endParaRPr lang="ja-JP" altLang="en-US" dirty="0"/>
          </a:p>
        </p:txBody>
      </p:sp>
      <p:sp>
        <p:nvSpPr>
          <p:cNvPr id="3" name="Content Placeholder 2"/>
          <p:cNvSpPr>
            <a:spLocks noGrp="1"/>
          </p:cNvSpPr>
          <p:nvPr>
            <p:ph idx="1"/>
          </p:nvPr>
        </p:nvSpPr>
        <p:spPr/>
        <p:txBody>
          <a:bodyPr>
            <a:normAutofit fontScale="92500" lnSpcReduction="20000"/>
          </a:bodyPr>
          <a:lstStyle/>
          <a:p>
            <a:pPr>
              <a:buFont typeface="Wingdings" pitchFamily="48" charset="2"/>
              <a:buNone/>
            </a:pPr>
            <a:r>
              <a:rPr lang="ja-JP" altLang="en-US" dirty="0" smtClean="0"/>
              <a:t>目的（もくてき）：</a:t>
            </a:r>
            <a:r>
              <a:rPr lang="en-US" altLang="ja-JP" dirty="0" smtClean="0"/>
              <a:t>purpose</a:t>
            </a:r>
          </a:p>
          <a:p>
            <a:pPr>
              <a:buFont typeface="Wingdings" pitchFamily="48" charset="2"/>
              <a:buNone/>
            </a:pPr>
            <a:r>
              <a:rPr lang="en-US" altLang="ja-JP" dirty="0" smtClean="0"/>
              <a:t>〜</a:t>
            </a:r>
            <a:r>
              <a:rPr lang="ja-JP" altLang="en-US" dirty="0" smtClean="0"/>
              <a:t>によって：</a:t>
            </a:r>
            <a:r>
              <a:rPr lang="en-US" altLang="ja-JP" dirty="0" smtClean="0"/>
              <a:t>depending on</a:t>
            </a:r>
          </a:p>
          <a:p>
            <a:pPr>
              <a:buFont typeface="Wingdings" pitchFamily="48" charset="2"/>
              <a:buNone/>
            </a:pPr>
            <a:r>
              <a:rPr lang="ja-JP" altLang="en-US" dirty="0" smtClean="0"/>
              <a:t>例えば（たとえば）：</a:t>
            </a:r>
            <a:r>
              <a:rPr lang="en-US" altLang="ja-JP" dirty="0" smtClean="0"/>
              <a:t>for example</a:t>
            </a:r>
          </a:p>
          <a:p>
            <a:pPr>
              <a:buFont typeface="Wingdings" pitchFamily="48" charset="2"/>
              <a:buNone/>
            </a:pPr>
            <a:r>
              <a:rPr lang="ja-JP" altLang="en-US" dirty="0" smtClean="0"/>
              <a:t>包丁（ほうちょう）：</a:t>
            </a:r>
            <a:r>
              <a:rPr lang="en-US" altLang="ja-JP" dirty="0" smtClean="0"/>
              <a:t>kitchen knife</a:t>
            </a:r>
          </a:p>
          <a:p>
            <a:pPr>
              <a:buFont typeface="Wingdings" pitchFamily="48" charset="2"/>
              <a:buNone/>
            </a:pPr>
            <a:r>
              <a:rPr lang="ja-JP" altLang="en-US" dirty="0" smtClean="0"/>
              <a:t>切る（きる）：</a:t>
            </a:r>
            <a:r>
              <a:rPr lang="en-US" altLang="ja-JP" dirty="0" smtClean="0"/>
              <a:t>to cut</a:t>
            </a:r>
          </a:p>
          <a:p>
            <a:pPr>
              <a:buFont typeface="Wingdings" pitchFamily="48" charset="2"/>
              <a:buNone/>
            </a:pPr>
            <a:r>
              <a:rPr lang="ja-JP" altLang="en-US" dirty="0" smtClean="0"/>
              <a:t>仲（なか）：</a:t>
            </a:r>
            <a:r>
              <a:rPr lang="en-US" altLang="ja-JP" dirty="0" smtClean="0"/>
              <a:t>relationship, terms</a:t>
            </a:r>
          </a:p>
          <a:p>
            <a:pPr>
              <a:buFont typeface="Wingdings" pitchFamily="48" charset="2"/>
              <a:buNone/>
            </a:pPr>
            <a:r>
              <a:rPr lang="ja-JP" altLang="en-US" dirty="0" smtClean="0"/>
              <a:t>お葬式（おそうしき）：</a:t>
            </a:r>
            <a:r>
              <a:rPr lang="en-US" altLang="ja-JP" dirty="0" smtClean="0"/>
              <a:t>funeral</a:t>
            </a:r>
          </a:p>
          <a:p>
            <a:pPr>
              <a:buFont typeface="Wingdings" pitchFamily="48" charset="2"/>
              <a:buNone/>
            </a:pPr>
            <a:r>
              <a:rPr lang="ja-JP" altLang="en-US" dirty="0" smtClean="0"/>
              <a:t>宗教（しゅうきょう）：</a:t>
            </a:r>
            <a:r>
              <a:rPr lang="en-US" altLang="ja-JP" dirty="0" smtClean="0"/>
              <a:t>religion</a:t>
            </a:r>
          </a:p>
          <a:p>
            <a:pPr>
              <a:buFont typeface="Wingdings" pitchFamily="48" charset="2"/>
              <a:buNone/>
            </a:pPr>
            <a:r>
              <a:rPr lang="ja-JP" altLang="en-US" dirty="0" smtClean="0"/>
              <a:t>お返し（おかえし）：</a:t>
            </a:r>
            <a:r>
              <a:rPr lang="en-US" altLang="ja-JP" dirty="0" smtClean="0"/>
              <a:t>reciprocation, return gift</a:t>
            </a:r>
          </a:p>
          <a:p>
            <a:pPr>
              <a:buFont typeface="Wingdings" pitchFamily="48" charset="2"/>
              <a:buNone/>
            </a:pPr>
            <a:r>
              <a:rPr lang="ja-JP" altLang="en-US" dirty="0" smtClean="0"/>
              <a:t>半分（はんぶん）：</a:t>
            </a:r>
            <a:r>
              <a:rPr lang="en-US" altLang="ja-JP" dirty="0" smtClean="0"/>
              <a:t>half</a:t>
            </a:r>
          </a:p>
          <a:p>
            <a:pPr>
              <a:buFont typeface="Wingdings" pitchFamily="48" charset="2"/>
              <a:buNone/>
            </a:pPr>
            <a:r>
              <a:rPr lang="ja-JP" altLang="en-US" dirty="0" smtClean="0"/>
              <a:t>値段（ねだん）：</a:t>
            </a:r>
            <a:r>
              <a:rPr lang="en-US" altLang="ja-JP" dirty="0" smtClean="0"/>
              <a:t>price</a:t>
            </a:r>
          </a:p>
          <a:p>
            <a:endParaRPr lang="ja-JP"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聞く前に</a:t>
            </a:r>
            <a:endParaRPr lang="ja-JP" altLang="en-US" dirty="0"/>
          </a:p>
        </p:txBody>
      </p:sp>
      <p:sp>
        <p:nvSpPr>
          <p:cNvPr id="3" name="Content Placeholder 2"/>
          <p:cNvSpPr>
            <a:spLocks noGrp="1"/>
          </p:cNvSpPr>
          <p:nvPr>
            <p:ph sz="quarter" idx="1"/>
          </p:nvPr>
        </p:nvSpPr>
        <p:spPr/>
        <p:txBody>
          <a:bodyPr/>
          <a:lstStyle/>
          <a:p>
            <a:r>
              <a:rPr lang="ja-JP" altLang="en-US" dirty="0" smtClean="0"/>
              <a:t>友達の誕生日のプレゼントを買う時、</a:t>
            </a:r>
            <a:endParaRPr lang="en-US" altLang="ja-JP" dirty="0" smtClean="0"/>
          </a:p>
          <a:p>
            <a:pPr lvl="1"/>
            <a:r>
              <a:rPr lang="ja-JP" altLang="en-US" sz="3200" dirty="0" smtClean="0"/>
              <a:t>どんなプレゼントがいいと思いますか。</a:t>
            </a:r>
            <a:endParaRPr lang="en-US" altLang="ja-JP" sz="3200" dirty="0" smtClean="0"/>
          </a:p>
          <a:p>
            <a:pPr lvl="1"/>
            <a:r>
              <a:rPr lang="ja-JP" altLang="en-US" sz="3200" dirty="0" smtClean="0"/>
              <a:t>いくらぐらいのプレゼントを買いますか。</a:t>
            </a:r>
            <a:endParaRPr lang="en-US" altLang="ja-JP" sz="3200" dirty="0" smtClean="0"/>
          </a:p>
          <a:p>
            <a:pPr>
              <a:buNone/>
            </a:pPr>
            <a:endParaRPr lang="ja-JP" altLang="en-US" dirty="0"/>
          </a:p>
        </p:txBody>
      </p:sp>
      <p:pic>
        <p:nvPicPr>
          <p:cNvPr id="4" name="Picture 3"/>
          <p:cNvPicPr>
            <a:picLocks noChangeAspect="1"/>
          </p:cNvPicPr>
          <p:nvPr/>
        </p:nvPicPr>
        <p:blipFill>
          <a:blip r:embed="rId2" cstate="print"/>
          <a:stretch>
            <a:fillRect/>
          </a:stretch>
        </p:blipFill>
        <p:spPr>
          <a:xfrm>
            <a:off x="5257800" y="3962400"/>
            <a:ext cx="3263900" cy="2124502"/>
          </a:xfrm>
          <a:prstGeom prst="rect">
            <a:avLst/>
          </a:prstGeom>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2" name="Picture 8"/>
          <p:cNvPicPr>
            <a:picLocks noChangeAspect="1" noChangeArrowheads="1"/>
          </p:cNvPicPr>
          <p:nvPr/>
        </p:nvPicPr>
        <p:blipFill>
          <a:blip r:embed="rId2" cstate="print"/>
          <a:srcRect/>
          <a:stretch>
            <a:fillRect/>
          </a:stretch>
        </p:blipFill>
        <p:spPr bwMode="auto">
          <a:xfrm>
            <a:off x="609600" y="0"/>
            <a:ext cx="6943725" cy="4057650"/>
          </a:xfrm>
          <a:prstGeom prst="rect">
            <a:avLst/>
          </a:prstGeom>
          <a:noFill/>
          <a:ln w="9525">
            <a:noFill/>
            <a:miter lim="800000"/>
            <a:headEnd/>
            <a:tailEnd/>
          </a:ln>
        </p:spPr>
      </p:pic>
      <p:pic>
        <p:nvPicPr>
          <p:cNvPr id="21513" name="Picture 9"/>
          <p:cNvPicPr>
            <a:picLocks noChangeAspect="1" noChangeArrowheads="1"/>
          </p:cNvPicPr>
          <p:nvPr/>
        </p:nvPicPr>
        <p:blipFill>
          <a:blip r:embed="rId3" cstate="print"/>
          <a:srcRect/>
          <a:stretch>
            <a:fillRect/>
          </a:stretch>
        </p:blipFill>
        <p:spPr bwMode="auto">
          <a:xfrm>
            <a:off x="762000" y="4038600"/>
            <a:ext cx="7296150" cy="2676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ja-JP" altLang="en-US" dirty="0" smtClean="0"/>
              <a:t>読んだ後で</a:t>
            </a:r>
            <a:endParaRPr lang="ja-JP" altLang="en-US" dirty="0"/>
          </a:p>
        </p:txBody>
      </p:sp>
      <p:pic>
        <p:nvPicPr>
          <p:cNvPr id="4" name="Picture 3"/>
          <p:cNvPicPr>
            <a:picLocks noChangeAspect="1" noChangeArrowheads="1"/>
          </p:cNvPicPr>
          <p:nvPr/>
        </p:nvPicPr>
        <p:blipFill>
          <a:blip r:embed="rId2" cstate="print"/>
          <a:srcRect/>
          <a:stretch>
            <a:fillRect/>
          </a:stretch>
        </p:blipFill>
        <p:spPr bwMode="auto">
          <a:xfrm>
            <a:off x="381000" y="1828800"/>
            <a:ext cx="7372350" cy="2381250"/>
          </a:xfrm>
          <a:prstGeom prst="rect">
            <a:avLst/>
          </a:prstGeom>
          <a:noFill/>
          <a:ln w="9525">
            <a:noFill/>
            <a:miter lim="800000"/>
            <a:headEnd/>
            <a:tailEnd/>
          </a:ln>
        </p:spPr>
      </p:pic>
      <p:sp>
        <p:nvSpPr>
          <p:cNvPr id="5" name="TextBox 4"/>
          <p:cNvSpPr txBox="1"/>
          <p:nvPr/>
        </p:nvSpPr>
        <p:spPr>
          <a:xfrm>
            <a:off x="7696200" y="3505200"/>
            <a:ext cx="1143000" cy="338554"/>
          </a:xfrm>
          <a:prstGeom prst="rect">
            <a:avLst/>
          </a:prstGeom>
          <a:noFill/>
        </p:spPr>
        <p:txBody>
          <a:bodyPr wrap="square" rtlCol="0">
            <a:spAutoFit/>
          </a:bodyPr>
          <a:lstStyle/>
          <a:p>
            <a:r>
              <a:rPr kumimoji="1" lang="ja-JP" altLang="en-US" sz="1600" u="sng" dirty="0" smtClean="0">
                <a:latin typeface="ＭＳ 明朝"/>
                <a:ea typeface="ＭＳ 明朝"/>
                <a:cs typeface="ＭＳ 明朝"/>
              </a:rPr>
              <a:t>前で</a:t>
            </a:r>
            <a:endParaRPr kumimoji="1" lang="ja-JP" altLang="en-US" sz="1600" u="sng" dirty="0">
              <a:latin typeface="ＭＳ 明朝"/>
              <a:ea typeface="ＭＳ 明朝"/>
              <a:cs typeface="ＭＳ 明朝"/>
            </a:endParaRPr>
          </a:p>
        </p:txBody>
      </p:sp>
      <p:sp>
        <p:nvSpPr>
          <p:cNvPr id="6" name="Oval 6"/>
          <p:cNvSpPr>
            <a:spLocks noChangeArrowheads="1"/>
          </p:cNvSpPr>
          <p:nvPr/>
        </p:nvSpPr>
        <p:spPr bwMode="auto">
          <a:xfrm>
            <a:off x="1447800" y="2057400"/>
            <a:ext cx="838200" cy="381000"/>
          </a:xfrm>
          <a:prstGeom prst="ellipse">
            <a:avLst/>
          </a:prstGeom>
          <a:noFill/>
          <a:ln w="28575">
            <a:solidFill>
              <a:srgbClr val="FF0000"/>
            </a:solidFill>
            <a:round/>
            <a:headEnd/>
            <a:tailEnd/>
          </a:ln>
        </p:spPr>
        <p:txBody>
          <a:bodyPr wrap="none" anchor="ctr"/>
          <a:lstStyle/>
          <a:p>
            <a:pPr algn="ctr"/>
            <a:r>
              <a:rPr lang="en-US" altLang="ja-JP"/>
              <a:t> </a:t>
            </a:r>
          </a:p>
        </p:txBody>
      </p:sp>
      <p:sp>
        <p:nvSpPr>
          <p:cNvPr id="7" name="Oval 6"/>
          <p:cNvSpPr>
            <a:spLocks noChangeArrowheads="1"/>
          </p:cNvSpPr>
          <p:nvPr/>
        </p:nvSpPr>
        <p:spPr bwMode="auto">
          <a:xfrm>
            <a:off x="1447800" y="2590800"/>
            <a:ext cx="838200" cy="381000"/>
          </a:xfrm>
          <a:prstGeom prst="ellipse">
            <a:avLst/>
          </a:prstGeom>
          <a:noFill/>
          <a:ln w="28575">
            <a:solidFill>
              <a:srgbClr val="FF0000"/>
            </a:solidFill>
            <a:round/>
            <a:headEnd/>
            <a:tailEnd/>
          </a:ln>
        </p:spPr>
        <p:txBody>
          <a:bodyPr wrap="none" anchor="ctr"/>
          <a:lstStyle/>
          <a:p>
            <a:pPr algn="ctr"/>
            <a:r>
              <a:rPr lang="en-US" altLang="ja-JP"/>
              <a:t> </a:t>
            </a:r>
          </a:p>
        </p:txBody>
      </p:sp>
      <p:sp>
        <p:nvSpPr>
          <p:cNvPr id="8" name="Oval 6"/>
          <p:cNvSpPr>
            <a:spLocks noChangeArrowheads="1"/>
          </p:cNvSpPr>
          <p:nvPr/>
        </p:nvSpPr>
        <p:spPr bwMode="auto">
          <a:xfrm>
            <a:off x="533400" y="2971800"/>
            <a:ext cx="838200" cy="381000"/>
          </a:xfrm>
          <a:prstGeom prst="ellipse">
            <a:avLst/>
          </a:prstGeom>
          <a:noFill/>
          <a:ln w="28575">
            <a:solidFill>
              <a:srgbClr val="FF0000"/>
            </a:solidFill>
            <a:round/>
            <a:headEnd/>
            <a:tailEnd/>
          </a:ln>
        </p:spPr>
        <p:txBody>
          <a:bodyPr wrap="none" anchor="ctr"/>
          <a:lstStyle/>
          <a:p>
            <a:pPr algn="ctr"/>
            <a:r>
              <a:rPr lang="en-US" altLang="ja-JP"/>
              <a:t> </a:t>
            </a:r>
          </a:p>
        </p:txBody>
      </p:sp>
      <p:sp>
        <p:nvSpPr>
          <p:cNvPr id="9" name="Oval 6"/>
          <p:cNvSpPr>
            <a:spLocks noChangeArrowheads="1"/>
          </p:cNvSpPr>
          <p:nvPr/>
        </p:nvSpPr>
        <p:spPr bwMode="auto">
          <a:xfrm>
            <a:off x="533400" y="3505200"/>
            <a:ext cx="838200" cy="381000"/>
          </a:xfrm>
          <a:prstGeom prst="ellipse">
            <a:avLst/>
          </a:prstGeom>
          <a:noFill/>
          <a:ln w="28575">
            <a:solidFill>
              <a:srgbClr val="FF0000"/>
            </a:solidFill>
            <a:round/>
            <a:headEnd/>
            <a:tailEnd/>
          </a:ln>
        </p:spPr>
        <p:txBody>
          <a:bodyPr wrap="none" anchor="ctr"/>
          <a:lstStyle/>
          <a:p>
            <a:pPr algn="ctr"/>
            <a:r>
              <a:rPr lang="en-US" altLang="ja-JP"/>
              <a:t> </a:t>
            </a:r>
          </a:p>
        </p:txBody>
      </p:sp>
      <p:pic>
        <p:nvPicPr>
          <p:cNvPr id="10" name="Picture 2"/>
          <p:cNvPicPr>
            <a:picLocks noChangeAspect="1" noChangeArrowheads="1"/>
          </p:cNvPicPr>
          <p:nvPr/>
        </p:nvPicPr>
        <p:blipFill>
          <a:blip r:embed="rId3" cstate="print"/>
          <a:srcRect/>
          <a:stretch>
            <a:fillRect/>
          </a:stretch>
        </p:blipFill>
        <p:spPr bwMode="auto">
          <a:xfrm>
            <a:off x="381000" y="4572000"/>
            <a:ext cx="7572375" cy="1628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読んだ後で</a:t>
            </a:r>
            <a:endParaRPr lang="ja-JP" altLang="en-US" dirty="0"/>
          </a:p>
        </p:txBody>
      </p:sp>
      <p:pic>
        <p:nvPicPr>
          <p:cNvPr id="4" name="Picture 2"/>
          <p:cNvPicPr>
            <a:picLocks noChangeAspect="1" noChangeArrowheads="1"/>
          </p:cNvPicPr>
          <p:nvPr/>
        </p:nvPicPr>
        <p:blipFill>
          <a:blip r:embed="rId2" cstate="print"/>
          <a:srcRect/>
          <a:stretch>
            <a:fillRect/>
          </a:stretch>
        </p:blipFill>
        <p:spPr bwMode="auto">
          <a:xfrm>
            <a:off x="304800" y="1752600"/>
            <a:ext cx="7715250"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2" name="Picture 8"/>
          <p:cNvPicPr>
            <a:picLocks noChangeAspect="1" noChangeArrowheads="1"/>
          </p:cNvPicPr>
          <p:nvPr/>
        </p:nvPicPr>
        <p:blipFill>
          <a:blip r:embed="rId2" cstate="print"/>
          <a:srcRect/>
          <a:stretch>
            <a:fillRect/>
          </a:stretch>
        </p:blipFill>
        <p:spPr bwMode="auto">
          <a:xfrm>
            <a:off x="1695450" y="142875"/>
            <a:ext cx="6943725" cy="4057650"/>
          </a:xfrm>
          <a:prstGeom prst="rect">
            <a:avLst/>
          </a:prstGeom>
          <a:noFill/>
          <a:ln w="9525">
            <a:noFill/>
            <a:miter lim="800000"/>
            <a:headEnd/>
            <a:tailEnd/>
          </a:ln>
        </p:spPr>
      </p:pic>
      <p:pic>
        <p:nvPicPr>
          <p:cNvPr id="21513" name="Picture 9"/>
          <p:cNvPicPr>
            <a:picLocks noChangeAspect="1" noChangeArrowheads="1"/>
          </p:cNvPicPr>
          <p:nvPr/>
        </p:nvPicPr>
        <p:blipFill>
          <a:blip r:embed="rId3" cstate="print"/>
          <a:srcRect/>
          <a:stretch>
            <a:fillRect/>
          </a:stretch>
        </p:blipFill>
        <p:spPr bwMode="auto">
          <a:xfrm>
            <a:off x="1847850" y="4181475"/>
            <a:ext cx="7296150" cy="2676525"/>
          </a:xfrm>
          <a:prstGeom prst="rect">
            <a:avLst/>
          </a:prstGeom>
          <a:noFill/>
          <a:ln w="9525">
            <a:noFill/>
            <a:miter lim="800000"/>
            <a:headEnd/>
            <a:tailEnd/>
          </a:ln>
        </p:spPr>
      </p:pic>
      <p:sp>
        <p:nvSpPr>
          <p:cNvPr id="4" name="Line 8"/>
          <p:cNvSpPr>
            <a:spLocks noChangeShapeType="1"/>
          </p:cNvSpPr>
          <p:nvPr/>
        </p:nvSpPr>
        <p:spPr bwMode="auto">
          <a:xfrm>
            <a:off x="304800" y="4495800"/>
            <a:ext cx="8534400" cy="0"/>
          </a:xfrm>
          <a:prstGeom prst="line">
            <a:avLst/>
          </a:prstGeom>
          <a:noFill/>
          <a:ln w="28575">
            <a:solidFill>
              <a:srgbClr val="FF0000"/>
            </a:solidFill>
            <a:prstDash val="dash"/>
            <a:round/>
            <a:headEnd/>
            <a:tailEnd/>
          </a:ln>
        </p:spPr>
        <p:txBody>
          <a:bodyPr wrap="none" anchor="ctr"/>
          <a:lstStyle/>
          <a:p>
            <a:endParaRPr lang="en-US"/>
          </a:p>
        </p:txBody>
      </p:sp>
      <p:sp>
        <p:nvSpPr>
          <p:cNvPr id="5" name="TextBox 4"/>
          <p:cNvSpPr txBox="1"/>
          <p:nvPr/>
        </p:nvSpPr>
        <p:spPr>
          <a:xfrm>
            <a:off x="228600" y="228600"/>
            <a:ext cx="1219200" cy="646331"/>
          </a:xfrm>
          <a:prstGeom prst="rect">
            <a:avLst/>
          </a:prstGeom>
          <a:solidFill>
            <a:schemeClr val="accent2">
              <a:lumMod val="40000"/>
              <a:lumOff val="60000"/>
            </a:schemeClr>
          </a:solidFill>
        </p:spPr>
        <p:txBody>
          <a:bodyPr wrap="square" rtlCol="0">
            <a:spAutoFit/>
          </a:bodyPr>
          <a:lstStyle/>
          <a:p>
            <a:r>
              <a:rPr kumimoji="1" lang="ja-JP" altLang="en-US" dirty="0" smtClean="0"/>
              <a:t>おくり物を</a:t>
            </a:r>
            <a:endParaRPr kumimoji="1" lang="en-US" altLang="ja-JP" dirty="0" smtClean="0"/>
          </a:p>
          <a:p>
            <a:r>
              <a:rPr kumimoji="1" lang="ja-JP" altLang="en-US" dirty="0" smtClean="0"/>
              <a:t>あげる時</a:t>
            </a:r>
            <a:endParaRPr kumimoji="1" lang="ja-JP" altLang="en-US" dirty="0"/>
          </a:p>
        </p:txBody>
      </p:sp>
      <p:sp>
        <p:nvSpPr>
          <p:cNvPr id="6" name="TextBox 5"/>
          <p:cNvSpPr txBox="1"/>
          <p:nvPr/>
        </p:nvSpPr>
        <p:spPr>
          <a:xfrm>
            <a:off x="304800" y="4648200"/>
            <a:ext cx="1219200" cy="646331"/>
          </a:xfrm>
          <a:prstGeom prst="rect">
            <a:avLst/>
          </a:prstGeom>
          <a:solidFill>
            <a:schemeClr val="accent2">
              <a:lumMod val="40000"/>
              <a:lumOff val="60000"/>
            </a:schemeClr>
          </a:solidFill>
        </p:spPr>
        <p:txBody>
          <a:bodyPr wrap="square" rtlCol="0">
            <a:spAutoFit/>
          </a:bodyPr>
          <a:lstStyle/>
          <a:p>
            <a:r>
              <a:rPr kumimoji="1" lang="ja-JP" altLang="en-US" dirty="0" smtClean="0"/>
              <a:t>おくり物を</a:t>
            </a:r>
            <a:endParaRPr kumimoji="1" lang="en-US" altLang="ja-JP" dirty="0" smtClean="0"/>
          </a:p>
          <a:p>
            <a:r>
              <a:rPr kumimoji="1" lang="ja-JP" altLang="en-US" dirty="0" smtClean="0"/>
              <a:t>もらう時</a:t>
            </a:r>
            <a:endParaRPr kumimoji="1" lang="ja-JP" altLang="en-US" dirty="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読んだ後で</a:t>
            </a:r>
            <a:endParaRPr lang="ja-JP" altLang="en-US" dirty="0"/>
          </a:p>
        </p:txBody>
      </p:sp>
      <p:pic>
        <p:nvPicPr>
          <p:cNvPr id="5" name="Picture 2"/>
          <p:cNvPicPr>
            <a:picLocks noChangeAspect="1" noChangeArrowheads="1"/>
          </p:cNvPicPr>
          <p:nvPr/>
        </p:nvPicPr>
        <p:blipFill>
          <a:blip r:embed="rId2" cstate="print"/>
          <a:srcRect/>
          <a:stretch>
            <a:fillRect/>
          </a:stretch>
        </p:blipFill>
        <p:spPr bwMode="auto">
          <a:xfrm>
            <a:off x="228600" y="1828800"/>
            <a:ext cx="7762875" cy="809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2" name="Picture 8"/>
          <p:cNvPicPr>
            <a:picLocks noChangeAspect="1" noChangeArrowheads="1"/>
          </p:cNvPicPr>
          <p:nvPr/>
        </p:nvPicPr>
        <p:blipFill>
          <a:blip r:embed="rId2" cstate="print"/>
          <a:srcRect/>
          <a:stretch>
            <a:fillRect/>
          </a:stretch>
        </p:blipFill>
        <p:spPr bwMode="auto">
          <a:xfrm>
            <a:off x="1695450" y="142875"/>
            <a:ext cx="6943725" cy="4057650"/>
          </a:xfrm>
          <a:prstGeom prst="rect">
            <a:avLst/>
          </a:prstGeom>
          <a:noFill/>
          <a:ln w="9525">
            <a:noFill/>
            <a:miter lim="800000"/>
            <a:headEnd/>
            <a:tailEnd/>
          </a:ln>
        </p:spPr>
      </p:pic>
      <p:pic>
        <p:nvPicPr>
          <p:cNvPr id="21513" name="Picture 9"/>
          <p:cNvPicPr>
            <a:picLocks noChangeAspect="1" noChangeArrowheads="1"/>
          </p:cNvPicPr>
          <p:nvPr/>
        </p:nvPicPr>
        <p:blipFill>
          <a:blip r:embed="rId3" cstate="print"/>
          <a:srcRect/>
          <a:stretch>
            <a:fillRect/>
          </a:stretch>
        </p:blipFill>
        <p:spPr bwMode="auto">
          <a:xfrm>
            <a:off x="1847850" y="4181475"/>
            <a:ext cx="7296150" cy="2676525"/>
          </a:xfrm>
          <a:prstGeom prst="rect">
            <a:avLst/>
          </a:prstGeom>
          <a:noFill/>
          <a:ln w="9525">
            <a:noFill/>
            <a:miter lim="800000"/>
            <a:headEnd/>
            <a:tailEnd/>
          </a:ln>
        </p:spPr>
      </p:pic>
      <p:sp>
        <p:nvSpPr>
          <p:cNvPr id="4" name="Line 8"/>
          <p:cNvSpPr>
            <a:spLocks noChangeShapeType="1"/>
          </p:cNvSpPr>
          <p:nvPr/>
        </p:nvSpPr>
        <p:spPr bwMode="auto">
          <a:xfrm>
            <a:off x="304800" y="4495800"/>
            <a:ext cx="8534400" cy="0"/>
          </a:xfrm>
          <a:prstGeom prst="line">
            <a:avLst/>
          </a:prstGeom>
          <a:noFill/>
          <a:ln w="28575">
            <a:solidFill>
              <a:srgbClr val="FF0000"/>
            </a:solidFill>
            <a:prstDash val="dash"/>
            <a:round/>
            <a:headEnd/>
            <a:tailEnd/>
          </a:ln>
        </p:spPr>
        <p:txBody>
          <a:bodyPr wrap="none" anchor="ctr"/>
          <a:lstStyle/>
          <a:p>
            <a:endParaRPr lang="en-US"/>
          </a:p>
        </p:txBody>
      </p:sp>
      <p:sp>
        <p:nvSpPr>
          <p:cNvPr id="5" name="TextBox 4"/>
          <p:cNvSpPr txBox="1"/>
          <p:nvPr/>
        </p:nvSpPr>
        <p:spPr>
          <a:xfrm>
            <a:off x="228600" y="228600"/>
            <a:ext cx="1219200" cy="646331"/>
          </a:xfrm>
          <a:prstGeom prst="rect">
            <a:avLst/>
          </a:prstGeom>
          <a:solidFill>
            <a:schemeClr val="accent2">
              <a:lumMod val="40000"/>
              <a:lumOff val="60000"/>
            </a:schemeClr>
          </a:solidFill>
        </p:spPr>
        <p:txBody>
          <a:bodyPr wrap="square" rtlCol="0">
            <a:spAutoFit/>
          </a:bodyPr>
          <a:lstStyle/>
          <a:p>
            <a:r>
              <a:rPr kumimoji="1" lang="ja-JP" altLang="en-US" dirty="0" smtClean="0"/>
              <a:t>おくり物を</a:t>
            </a:r>
            <a:endParaRPr kumimoji="1" lang="en-US" altLang="ja-JP" dirty="0" smtClean="0"/>
          </a:p>
          <a:p>
            <a:r>
              <a:rPr kumimoji="1" lang="ja-JP" altLang="en-US" dirty="0" smtClean="0"/>
              <a:t>あげる時</a:t>
            </a:r>
            <a:endParaRPr kumimoji="1" lang="ja-JP" altLang="en-US" dirty="0"/>
          </a:p>
        </p:txBody>
      </p:sp>
      <p:sp>
        <p:nvSpPr>
          <p:cNvPr id="6" name="TextBox 5"/>
          <p:cNvSpPr txBox="1"/>
          <p:nvPr/>
        </p:nvSpPr>
        <p:spPr>
          <a:xfrm>
            <a:off x="304800" y="4648200"/>
            <a:ext cx="1219200" cy="646331"/>
          </a:xfrm>
          <a:prstGeom prst="rect">
            <a:avLst/>
          </a:prstGeom>
          <a:solidFill>
            <a:schemeClr val="accent2">
              <a:lumMod val="40000"/>
              <a:lumOff val="60000"/>
            </a:schemeClr>
          </a:solidFill>
        </p:spPr>
        <p:txBody>
          <a:bodyPr wrap="square" rtlCol="0">
            <a:spAutoFit/>
          </a:bodyPr>
          <a:lstStyle/>
          <a:p>
            <a:r>
              <a:rPr kumimoji="1" lang="ja-JP" altLang="en-US" dirty="0" smtClean="0"/>
              <a:t>おくり物を</a:t>
            </a:r>
            <a:endParaRPr kumimoji="1" lang="en-US" altLang="ja-JP" dirty="0" smtClean="0"/>
          </a:p>
          <a:p>
            <a:r>
              <a:rPr kumimoji="1" lang="ja-JP" altLang="en-US" dirty="0" smtClean="0"/>
              <a:t>もらう時</a:t>
            </a:r>
            <a:endParaRPr kumimoji="1" lang="ja-JP" altLang="en-US" dirty="0"/>
          </a:p>
        </p:txBody>
      </p:sp>
      <p:sp>
        <p:nvSpPr>
          <p:cNvPr id="7" name="Rectangle 6"/>
          <p:cNvSpPr/>
          <p:nvPr/>
        </p:nvSpPr>
        <p:spPr>
          <a:xfrm>
            <a:off x="7543800" y="0"/>
            <a:ext cx="533400" cy="457200"/>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Rectangle 7"/>
          <p:cNvSpPr/>
          <p:nvPr/>
        </p:nvSpPr>
        <p:spPr>
          <a:xfrm>
            <a:off x="2133600" y="1371600"/>
            <a:ext cx="685800" cy="457200"/>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Rectangle 8"/>
          <p:cNvSpPr/>
          <p:nvPr/>
        </p:nvSpPr>
        <p:spPr>
          <a:xfrm>
            <a:off x="2133600" y="2743200"/>
            <a:ext cx="533400" cy="457200"/>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Rectangle 9"/>
          <p:cNvSpPr/>
          <p:nvPr/>
        </p:nvSpPr>
        <p:spPr>
          <a:xfrm>
            <a:off x="2209800" y="3733800"/>
            <a:ext cx="762000" cy="457200"/>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話しましょう</a:t>
            </a:r>
            <a:endParaRPr lang="ja-JP" altLang="en-US" dirty="0"/>
          </a:p>
        </p:txBody>
      </p:sp>
      <p:sp>
        <p:nvSpPr>
          <p:cNvPr id="3" name="Content Placeholder 2"/>
          <p:cNvSpPr>
            <a:spLocks noGrp="1"/>
          </p:cNvSpPr>
          <p:nvPr>
            <p:ph idx="1"/>
          </p:nvPr>
        </p:nvSpPr>
        <p:spPr/>
        <p:txBody>
          <a:bodyPr/>
          <a:lstStyle/>
          <a:p>
            <a:r>
              <a:rPr lang="ja-JP" altLang="en-US" dirty="0" smtClean="0"/>
              <a:t>あなたの国と日本のおくり物のマナーは、何が同じですか。何が違いますか。</a:t>
            </a:r>
            <a:endParaRPr lang="ja-JP" altLang="en-US" dirty="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お礼の手紙を書いてみましょう</a:t>
            </a:r>
            <a:endParaRPr lang="ja-JP" altLang="en-US" dirty="0"/>
          </a:p>
        </p:txBody>
      </p:sp>
      <p:pic>
        <p:nvPicPr>
          <p:cNvPr id="4" name="Picture 3" descr="スクリーンショット（2011-10-17 5.41.11）.png"/>
          <p:cNvPicPr>
            <a:picLocks noChangeAspect="1"/>
          </p:cNvPicPr>
          <p:nvPr/>
        </p:nvPicPr>
        <p:blipFill>
          <a:blip r:embed="rId2" cstate="print"/>
          <a:stretch>
            <a:fillRect/>
          </a:stretch>
        </p:blipFill>
        <p:spPr>
          <a:xfrm>
            <a:off x="0" y="2133600"/>
            <a:ext cx="9144000" cy="41529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ja-JP" altLang="en-US" dirty="0" smtClean="0"/>
              <a:t>聞いてみましょう</a:t>
            </a:r>
            <a:r>
              <a:rPr lang="en-US" altLang="ja-JP" dirty="0" smtClean="0"/>
              <a:t/>
            </a:r>
            <a:br>
              <a:rPr lang="en-US" altLang="ja-JP" dirty="0" smtClean="0"/>
            </a:br>
            <a:r>
              <a:rPr lang="en-US" altLang="ja-JP" sz="1556" dirty="0" smtClean="0"/>
              <a:t>Listen the dialogue and unscramble the frames by writing the correct number in the box in each frame.</a:t>
            </a:r>
            <a:endParaRPr lang="en-US" dirty="0"/>
          </a:p>
        </p:txBody>
      </p:sp>
      <p:pic>
        <p:nvPicPr>
          <p:cNvPr id="14" name="Picture 3"/>
          <p:cNvPicPr>
            <a:picLocks noChangeAspect="1" noChangeArrowheads="1"/>
          </p:cNvPicPr>
          <p:nvPr/>
        </p:nvPicPr>
        <p:blipFill>
          <a:blip r:embed="rId3" cstate="print"/>
          <a:srcRect/>
          <a:stretch>
            <a:fillRect/>
          </a:stretch>
        </p:blipFill>
        <p:spPr bwMode="auto">
          <a:xfrm>
            <a:off x="457200" y="1752600"/>
            <a:ext cx="8086725" cy="4752975"/>
          </a:xfrm>
          <a:prstGeom prst="rect">
            <a:avLst/>
          </a:prstGeom>
          <a:noFill/>
          <a:ln w="9525">
            <a:noFill/>
            <a:miter lim="800000"/>
            <a:headEnd/>
            <a:tailEnd/>
          </a:ln>
        </p:spPr>
      </p:pic>
      <p:sp>
        <p:nvSpPr>
          <p:cNvPr id="4" name="TextBox 3"/>
          <p:cNvSpPr txBox="1"/>
          <p:nvPr/>
        </p:nvSpPr>
        <p:spPr>
          <a:xfrm>
            <a:off x="685800" y="1828800"/>
            <a:ext cx="381000" cy="338554"/>
          </a:xfrm>
          <a:prstGeom prst="rect">
            <a:avLst/>
          </a:prstGeom>
          <a:solidFill>
            <a:schemeClr val="bg1"/>
          </a:solidFill>
          <a:ln w="25400">
            <a:solidFill>
              <a:srgbClr val="FF0000"/>
            </a:solidFill>
          </a:ln>
        </p:spPr>
        <p:txBody>
          <a:bodyPr wrap="square" rtlCol="0">
            <a:spAutoFit/>
          </a:bodyPr>
          <a:lstStyle/>
          <a:p>
            <a:pPr algn="ctr"/>
            <a:r>
              <a:rPr kumimoji="1" lang="ja-JP" altLang="en-US" sz="1600" dirty="0" smtClean="0">
                <a:solidFill>
                  <a:srgbClr val="FF0000"/>
                </a:solidFill>
              </a:rPr>
              <a:t>４</a:t>
            </a:r>
            <a:endParaRPr kumimoji="1" lang="ja-JP" altLang="en-US" sz="1600" dirty="0">
              <a:solidFill>
                <a:srgbClr val="FF0000"/>
              </a:solidFill>
            </a:endParaRPr>
          </a:p>
        </p:txBody>
      </p:sp>
      <p:sp>
        <p:nvSpPr>
          <p:cNvPr id="5" name="TextBox 4"/>
          <p:cNvSpPr txBox="1"/>
          <p:nvPr/>
        </p:nvSpPr>
        <p:spPr>
          <a:xfrm>
            <a:off x="3429000" y="1981200"/>
            <a:ext cx="381000" cy="338554"/>
          </a:xfrm>
          <a:prstGeom prst="rect">
            <a:avLst/>
          </a:prstGeom>
          <a:solidFill>
            <a:schemeClr val="bg1"/>
          </a:solidFill>
          <a:ln w="25400">
            <a:solidFill>
              <a:srgbClr val="FF0000"/>
            </a:solidFill>
          </a:ln>
        </p:spPr>
        <p:txBody>
          <a:bodyPr wrap="square" rtlCol="0">
            <a:spAutoFit/>
          </a:bodyPr>
          <a:lstStyle/>
          <a:p>
            <a:pPr algn="ctr"/>
            <a:r>
              <a:rPr kumimoji="1" lang="ja-JP" altLang="en-US" sz="1600" dirty="0" smtClean="0">
                <a:solidFill>
                  <a:srgbClr val="FF0000"/>
                </a:solidFill>
              </a:rPr>
              <a:t>１</a:t>
            </a:r>
            <a:endParaRPr kumimoji="1" lang="ja-JP" altLang="en-US" sz="1600" dirty="0">
              <a:solidFill>
                <a:srgbClr val="FF0000"/>
              </a:solidFill>
            </a:endParaRPr>
          </a:p>
        </p:txBody>
      </p:sp>
      <p:sp>
        <p:nvSpPr>
          <p:cNvPr id="6" name="TextBox 5"/>
          <p:cNvSpPr txBox="1"/>
          <p:nvPr/>
        </p:nvSpPr>
        <p:spPr>
          <a:xfrm>
            <a:off x="7924800" y="2057400"/>
            <a:ext cx="457200" cy="338554"/>
          </a:xfrm>
          <a:prstGeom prst="rect">
            <a:avLst/>
          </a:prstGeom>
          <a:solidFill>
            <a:schemeClr val="bg1"/>
          </a:solidFill>
          <a:ln w="25400">
            <a:solidFill>
              <a:srgbClr val="FF0000"/>
            </a:solidFill>
          </a:ln>
        </p:spPr>
        <p:txBody>
          <a:bodyPr wrap="square" rtlCol="0">
            <a:spAutoFit/>
          </a:bodyPr>
          <a:lstStyle/>
          <a:p>
            <a:pPr algn="ctr"/>
            <a:r>
              <a:rPr kumimoji="1" lang="ja-JP" altLang="en-US" sz="1600" dirty="0" smtClean="0">
                <a:solidFill>
                  <a:srgbClr val="FF0000"/>
                </a:solidFill>
              </a:rPr>
              <a:t>３</a:t>
            </a:r>
            <a:endParaRPr kumimoji="1" lang="ja-JP" altLang="en-US" sz="1600" dirty="0">
              <a:solidFill>
                <a:srgbClr val="FF0000"/>
              </a:solidFill>
            </a:endParaRPr>
          </a:p>
        </p:txBody>
      </p:sp>
      <p:sp>
        <p:nvSpPr>
          <p:cNvPr id="7" name="TextBox 6"/>
          <p:cNvSpPr txBox="1"/>
          <p:nvPr/>
        </p:nvSpPr>
        <p:spPr>
          <a:xfrm>
            <a:off x="609600" y="4495800"/>
            <a:ext cx="381000" cy="338554"/>
          </a:xfrm>
          <a:prstGeom prst="rect">
            <a:avLst/>
          </a:prstGeom>
          <a:solidFill>
            <a:schemeClr val="bg1"/>
          </a:solidFill>
          <a:ln w="25400">
            <a:solidFill>
              <a:srgbClr val="FF0000"/>
            </a:solidFill>
          </a:ln>
        </p:spPr>
        <p:txBody>
          <a:bodyPr wrap="square" rtlCol="0">
            <a:spAutoFit/>
          </a:bodyPr>
          <a:lstStyle/>
          <a:p>
            <a:pPr algn="ctr"/>
            <a:r>
              <a:rPr kumimoji="1" lang="ja-JP" altLang="en-US" sz="1600" dirty="0" smtClean="0">
                <a:solidFill>
                  <a:srgbClr val="FF0000"/>
                </a:solidFill>
              </a:rPr>
              <a:t>６</a:t>
            </a:r>
            <a:endParaRPr kumimoji="1" lang="ja-JP" altLang="en-US" sz="1600" dirty="0">
              <a:solidFill>
                <a:srgbClr val="FF0000"/>
              </a:solidFill>
            </a:endParaRPr>
          </a:p>
        </p:txBody>
      </p:sp>
      <p:sp>
        <p:nvSpPr>
          <p:cNvPr id="8" name="TextBox 7"/>
          <p:cNvSpPr txBox="1"/>
          <p:nvPr/>
        </p:nvSpPr>
        <p:spPr>
          <a:xfrm>
            <a:off x="3429000" y="4495800"/>
            <a:ext cx="457200" cy="338554"/>
          </a:xfrm>
          <a:prstGeom prst="rect">
            <a:avLst/>
          </a:prstGeom>
          <a:solidFill>
            <a:schemeClr val="bg1"/>
          </a:solidFill>
          <a:ln w="25400">
            <a:solidFill>
              <a:srgbClr val="FF0000"/>
            </a:solidFill>
          </a:ln>
        </p:spPr>
        <p:txBody>
          <a:bodyPr wrap="square" rtlCol="0">
            <a:spAutoFit/>
          </a:bodyPr>
          <a:lstStyle/>
          <a:p>
            <a:pPr algn="ctr"/>
            <a:r>
              <a:rPr kumimoji="1" lang="ja-JP" altLang="en-US" sz="1600" dirty="0" smtClean="0">
                <a:solidFill>
                  <a:srgbClr val="FF0000"/>
                </a:solidFill>
              </a:rPr>
              <a:t>２</a:t>
            </a:r>
            <a:endParaRPr kumimoji="1" lang="ja-JP" altLang="en-US" sz="1600" dirty="0">
              <a:solidFill>
                <a:srgbClr val="FF0000"/>
              </a:solidFill>
            </a:endParaRPr>
          </a:p>
        </p:txBody>
      </p:sp>
      <p:sp>
        <p:nvSpPr>
          <p:cNvPr id="9" name="TextBox 8"/>
          <p:cNvSpPr txBox="1"/>
          <p:nvPr/>
        </p:nvSpPr>
        <p:spPr>
          <a:xfrm>
            <a:off x="6096000" y="4038600"/>
            <a:ext cx="381000" cy="338554"/>
          </a:xfrm>
          <a:prstGeom prst="rect">
            <a:avLst/>
          </a:prstGeom>
          <a:solidFill>
            <a:schemeClr val="bg1"/>
          </a:solidFill>
          <a:ln w="25400">
            <a:solidFill>
              <a:srgbClr val="FF0000"/>
            </a:solidFill>
          </a:ln>
        </p:spPr>
        <p:txBody>
          <a:bodyPr wrap="square" rtlCol="0">
            <a:spAutoFit/>
          </a:bodyPr>
          <a:lstStyle/>
          <a:p>
            <a:pPr algn="ctr"/>
            <a:r>
              <a:rPr kumimoji="1" lang="ja-JP" altLang="en-US" sz="1600" dirty="0" smtClean="0">
                <a:solidFill>
                  <a:srgbClr val="FF0000"/>
                </a:solidFill>
              </a:rPr>
              <a:t>５</a:t>
            </a:r>
            <a:endParaRPr kumimoji="1" lang="ja-JP" altLang="en-US" sz="1600" dirty="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聞いてみましょう</a:t>
            </a:r>
            <a:endParaRPr lang="en-US" dirty="0"/>
          </a:p>
        </p:txBody>
      </p:sp>
      <p:pic>
        <p:nvPicPr>
          <p:cNvPr id="4" name="Picture 2"/>
          <p:cNvPicPr>
            <a:picLocks noChangeAspect="1" noChangeArrowheads="1"/>
          </p:cNvPicPr>
          <p:nvPr/>
        </p:nvPicPr>
        <p:blipFill>
          <a:blip r:embed="rId3" cstate="print"/>
          <a:srcRect/>
          <a:stretch>
            <a:fillRect/>
          </a:stretch>
        </p:blipFill>
        <p:spPr bwMode="auto">
          <a:xfrm>
            <a:off x="0" y="1752600"/>
            <a:ext cx="8839200" cy="2262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123825" y="533400"/>
            <a:ext cx="8229600" cy="2543175"/>
          </a:xfrm>
          <a:prstGeom prst="rect">
            <a:avLst/>
          </a:prstGeom>
          <a:noFill/>
          <a:ln w="9525">
            <a:noFill/>
            <a:miter lim="800000"/>
            <a:headEnd/>
            <a:tailEnd/>
          </a:ln>
        </p:spPr>
      </p:pic>
      <p:pic>
        <p:nvPicPr>
          <p:cNvPr id="5" name="Picture 3"/>
          <p:cNvPicPr>
            <a:picLocks noChangeAspect="1" noChangeArrowheads="1"/>
          </p:cNvPicPr>
          <p:nvPr/>
        </p:nvPicPr>
        <p:blipFill>
          <a:blip r:embed="rId4" cstate="print"/>
          <a:srcRect/>
          <a:stretch>
            <a:fillRect/>
          </a:stretch>
        </p:blipFill>
        <p:spPr bwMode="auto">
          <a:xfrm>
            <a:off x="200025" y="3048000"/>
            <a:ext cx="8943975" cy="2762250"/>
          </a:xfrm>
          <a:prstGeom prst="rect">
            <a:avLst/>
          </a:prstGeom>
          <a:noFill/>
          <a:ln w="9525">
            <a:noFill/>
            <a:miter lim="800000"/>
            <a:headEnd/>
            <a:tailEnd/>
          </a:ln>
        </p:spPr>
      </p:pic>
      <p:pic>
        <p:nvPicPr>
          <p:cNvPr id="12" name="Picture 3"/>
          <p:cNvPicPr>
            <a:picLocks noChangeAspect="1" noChangeArrowheads="1"/>
          </p:cNvPicPr>
          <p:nvPr/>
        </p:nvPicPr>
        <p:blipFill>
          <a:blip r:embed="rId5" cstate="print"/>
          <a:srcRect/>
          <a:stretch>
            <a:fillRect/>
          </a:stretch>
        </p:blipFill>
        <p:spPr bwMode="auto">
          <a:xfrm>
            <a:off x="6672262" y="1524000"/>
            <a:ext cx="2081213" cy="1447800"/>
          </a:xfrm>
          <a:prstGeom prst="rect">
            <a:avLst/>
          </a:prstGeom>
          <a:noFill/>
          <a:ln w="9525">
            <a:noFill/>
            <a:miter lim="800000"/>
            <a:headEnd/>
            <a:tailEnd/>
          </a:ln>
        </p:spPr>
      </p:pic>
      <p:pic>
        <p:nvPicPr>
          <p:cNvPr id="13" name="Picture 6"/>
          <p:cNvPicPr>
            <a:picLocks noChangeAspect="1" noChangeArrowheads="1"/>
          </p:cNvPicPr>
          <p:nvPr/>
        </p:nvPicPr>
        <p:blipFill>
          <a:blip r:embed="rId6" cstate="print"/>
          <a:srcRect/>
          <a:stretch>
            <a:fillRect/>
          </a:stretch>
        </p:blipFill>
        <p:spPr bwMode="auto">
          <a:xfrm>
            <a:off x="6669446" y="4343400"/>
            <a:ext cx="2122129"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304800" y="50474"/>
            <a:ext cx="6629400" cy="6807526"/>
          </a:xfrm>
          <a:prstGeom prst="rect">
            <a:avLst/>
          </a:prstGeom>
          <a:noFill/>
          <a:ln w="9525">
            <a:noFill/>
            <a:miter lim="800000"/>
            <a:headEnd/>
            <a:tailEnd/>
          </a:ln>
        </p:spPr>
      </p:pic>
      <p:pic>
        <p:nvPicPr>
          <p:cNvPr id="4" name="Picture 4"/>
          <p:cNvPicPr>
            <a:picLocks noChangeAspect="1" noChangeArrowheads="1"/>
          </p:cNvPicPr>
          <p:nvPr/>
        </p:nvPicPr>
        <p:blipFill>
          <a:blip r:embed="rId3" cstate="print"/>
          <a:srcRect/>
          <a:stretch>
            <a:fillRect/>
          </a:stretch>
        </p:blipFill>
        <p:spPr bwMode="auto">
          <a:xfrm>
            <a:off x="6819900" y="0"/>
            <a:ext cx="2324100" cy="1619250"/>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6791325" y="1524000"/>
            <a:ext cx="2352675" cy="1866900"/>
          </a:xfrm>
          <a:prstGeom prst="rect">
            <a:avLst/>
          </a:prstGeom>
          <a:noFill/>
          <a:ln w="9525">
            <a:noFill/>
            <a:miter lim="800000"/>
            <a:headEnd/>
            <a:tailEnd/>
          </a:ln>
        </p:spPr>
      </p:pic>
      <p:pic>
        <p:nvPicPr>
          <p:cNvPr id="6" name="Picture 7"/>
          <p:cNvPicPr>
            <a:picLocks noChangeAspect="1" noChangeArrowheads="1"/>
          </p:cNvPicPr>
          <p:nvPr/>
        </p:nvPicPr>
        <p:blipFill>
          <a:blip r:embed="rId5" cstate="print"/>
          <a:srcRect/>
          <a:stretch>
            <a:fillRect/>
          </a:stretch>
        </p:blipFill>
        <p:spPr bwMode="auto">
          <a:xfrm>
            <a:off x="6761018" y="3352800"/>
            <a:ext cx="2382982" cy="2133600"/>
          </a:xfrm>
          <a:prstGeom prst="rect">
            <a:avLst/>
          </a:prstGeom>
          <a:noFill/>
          <a:ln w="9525">
            <a:noFill/>
            <a:miter lim="800000"/>
            <a:headEnd/>
            <a:tailEnd/>
          </a:ln>
        </p:spPr>
      </p:pic>
      <p:pic>
        <p:nvPicPr>
          <p:cNvPr id="7" name="Picture 5"/>
          <p:cNvPicPr>
            <a:picLocks noChangeAspect="1" noChangeArrowheads="1"/>
          </p:cNvPicPr>
          <p:nvPr/>
        </p:nvPicPr>
        <p:blipFill>
          <a:blip r:embed="rId6" cstate="print"/>
          <a:srcRect/>
          <a:stretch>
            <a:fillRect/>
          </a:stretch>
        </p:blipFill>
        <p:spPr bwMode="auto">
          <a:xfrm>
            <a:off x="6781800" y="5140862"/>
            <a:ext cx="2362200" cy="1717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altLang="en-US" dirty="0" smtClean="0"/>
              <a:t>日本の文化</a:t>
            </a:r>
            <a:endParaRPr lang="en-US" dirty="0"/>
          </a:p>
        </p:txBody>
      </p:sp>
      <p:sp>
        <p:nvSpPr>
          <p:cNvPr id="7" name="Text Placeholder 6"/>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ja-JP" dirty="0" smtClean="0"/>
              <a:t>P</a:t>
            </a:r>
            <a:r>
              <a:rPr lang="ja-JP" altLang="en-US" smtClean="0"/>
              <a:t>２７２</a:t>
            </a:r>
            <a:r>
              <a:rPr lang="en-US" altLang="ja-JP" dirty="0" smtClean="0"/>
              <a:t> </a:t>
            </a:r>
            <a:r>
              <a:rPr lang="ja-JP" altLang="en-US" dirty="0" smtClean="0"/>
              <a:t>贈り物をする場面（ばめん）</a:t>
            </a:r>
            <a:endParaRPr lang="ja-JP" altLang="en-US" dirty="0"/>
          </a:p>
        </p:txBody>
      </p:sp>
      <p:sp>
        <p:nvSpPr>
          <p:cNvPr id="3" name="Content Placeholder 2"/>
          <p:cNvSpPr>
            <a:spLocks noGrp="1"/>
          </p:cNvSpPr>
          <p:nvPr>
            <p:ph idx="1"/>
          </p:nvPr>
        </p:nvSpPr>
        <p:spPr/>
        <p:txBody>
          <a:bodyPr/>
          <a:lstStyle/>
          <a:p>
            <a:r>
              <a:rPr lang="ja-JP" altLang="en-US" dirty="0" smtClean="0"/>
              <a:t>いつ、だれに、何をあげると思いますか。</a:t>
            </a:r>
            <a:endParaRPr lang="en-US" altLang="ja-JP" dirty="0" smtClean="0"/>
          </a:p>
          <a:p>
            <a:pPr lvl="1"/>
            <a:r>
              <a:rPr lang="ja-JP" altLang="en-US" dirty="0" smtClean="0"/>
              <a:t>お中元</a:t>
            </a:r>
            <a:endParaRPr lang="en-US" altLang="ja-JP" dirty="0" smtClean="0"/>
          </a:p>
          <a:p>
            <a:pPr lvl="1"/>
            <a:r>
              <a:rPr lang="ja-JP" altLang="en-US" dirty="0" smtClean="0"/>
              <a:t>お歳暮（せいぼ）</a:t>
            </a:r>
            <a:endParaRPr lang="en-US" altLang="ja-JP" dirty="0" smtClean="0"/>
          </a:p>
        </p:txBody>
      </p:sp>
      <p:pic>
        <p:nvPicPr>
          <p:cNvPr id="5" name="Picture 4" descr="B2C6A5AEA5D5A5C8-thumbnail2.jpe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724400" y="3124200"/>
            <a:ext cx="3810000" cy="2852057"/>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お中元とお歳暮</a:t>
            </a:r>
            <a:endParaRPr lang="en-US" dirty="0"/>
          </a:p>
        </p:txBody>
      </p:sp>
      <p:sp>
        <p:nvSpPr>
          <p:cNvPr id="3" name="Content Placeholder 2"/>
          <p:cNvSpPr>
            <a:spLocks noGrp="1"/>
          </p:cNvSpPr>
          <p:nvPr>
            <p:ph idx="1"/>
          </p:nvPr>
        </p:nvSpPr>
        <p:spPr/>
        <p:txBody>
          <a:bodyPr>
            <a:normAutofit/>
          </a:bodyPr>
          <a:lstStyle/>
          <a:p>
            <a:r>
              <a:rPr lang="ja-JP" altLang="en-US" dirty="0" smtClean="0"/>
              <a:t>日本には、大きい二つの贈り物の季節があります。お中元は</a:t>
            </a:r>
            <a:r>
              <a:rPr lang="ja-JP" altLang="en-US" dirty="0" smtClean="0">
                <a:solidFill>
                  <a:srgbClr val="FF0000"/>
                </a:solidFill>
              </a:rPr>
              <a:t>７月</a:t>
            </a:r>
            <a:r>
              <a:rPr lang="ja-JP" altLang="en-US" dirty="0" smtClean="0"/>
              <a:t>、お歳暮は</a:t>
            </a:r>
            <a:r>
              <a:rPr lang="ja-JP" altLang="en-US" dirty="0" smtClean="0">
                <a:solidFill>
                  <a:srgbClr val="FF0000"/>
                </a:solidFill>
              </a:rPr>
              <a:t>１２月</a:t>
            </a:r>
            <a:r>
              <a:rPr lang="ja-JP" altLang="en-US" dirty="0" smtClean="0"/>
              <a:t>です。</a:t>
            </a:r>
            <a:endParaRPr lang="en-US" altLang="ja-JP" dirty="0" smtClean="0"/>
          </a:p>
          <a:p>
            <a:r>
              <a:rPr lang="ja-JP" altLang="en-US" dirty="0" smtClean="0"/>
              <a:t>日本人は、お世話</a:t>
            </a:r>
            <a:r>
              <a:rPr lang="en-US" altLang="ja-JP" dirty="0" smtClean="0"/>
              <a:t>(</a:t>
            </a:r>
            <a:r>
              <a:rPr lang="ja-JP" altLang="en-US" dirty="0" smtClean="0"/>
              <a:t>せわ</a:t>
            </a:r>
            <a:r>
              <a:rPr lang="en-US" altLang="ja-JP" dirty="0" smtClean="0"/>
              <a:t>)</a:t>
            </a:r>
            <a:r>
              <a:rPr lang="ja-JP" altLang="en-US" dirty="0" smtClean="0"/>
              <a:t>になった人に贈り物をします。</a:t>
            </a:r>
            <a:endParaRPr lang="en-US" altLang="ja-JP" dirty="0" smtClean="0"/>
          </a:p>
          <a:p>
            <a:pPr lvl="1"/>
            <a:r>
              <a:rPr lang="ja-JP" altLang="en-US" dirty="0" smtClean="0"/>
              <a:t>両親（</a:t>
            </a:r>
            <a:r>
              <a:rPr lang="ja-JP" altLang="en-US" dirty="0"/>
              <a:t>義理（ぎり：</a:t>
            </a:r>
            <a:r>
              <a:rPr lang="en-US" altLang="ja-JP" dirty="0"/>
              <a:t>in-law</a:t>
            </a:r>
            <a:r>
              <a:rPr lang="ja-JP" altLang="en-US" dirty="0"/>
              <a:t>）</a:t>
            </a:r>
            <a:r>
              <a:rPr lang="ja-JP" altLang="en-US" dirty="0" smtClean="0"/>
              <a:t>の両親）</a:t>
            </a:r>
            <a:endParaRPr lang="en-US" altLang="ja-JP" dirty="0" smtClean="0"/>
          </a:p>
          <a:p>
            <a:pPr lvl="1"/>
            <a:r>
              <a:rPr lang="ja-JP" altLang="en-US" dirty="0" smtClean="0"/>
              <a:t>仲人（なこうど：</a:t>
            </a:r>
            <a:r>
              <a:rPr lang="en-US" altLang="ja-JP" dirty="0" smtClean="0"/>
              <a:t>go between</a:t>
            </a:r>
            <a:r>
              <a:rPr lang="ja-JP" altLang="en-US" dirty="0" smtClean="0"/>
              <a:t>）</a:t>
            </a:r>
            <a:endParaRPr lang="en-US" altLang="ja-JP" dirty="0" smtClean="0"/>
          </a:p>
          <a:p>
            <a:pPr lvl="1"/>
            <a:r>
              <a:rPr lang="ja-JP" altLang="en-US" dirty="0" smtClean="0"/>
              <a:t>取引先（お世話になった会社）</a:t>
            </a:r>
            <a:endParaRPr lang="en-US" altLang="ja-JP" dirty="0" smtClean="0"/>
          </a:p>
          <a:p>
            <a:pPr lvl="1"/>
            <a:r>
              <a:rPr lang="ja-JP" altLang="en-US" dirty="0" smtClean="0"/>
              <a:t>恩師（お世話になった先生）</a:t>
            </a:r>
            <a:endParaRPr lang="en-US" altLang="ja-JP" dirty="0" smtClean="0"/>
          </a:p>
          <a:p>
            <a:pPr lvl="1"/>
            <a:r>
              <a:rPr lang="ja-JP" altLang="en-US" dirty="0" smtClean="0"/>
              <a:t>上司</a:t>
            </a:r>
            <a:endParaRPr lang="en-US" dirty="0" smtClean="0"/>
          </a:p>
          <a:p>
            <a:pPr>
              <a:buNone/>
            </a:pPr>
            <a:endParaRPr lang="en-US" dirty="0"/>
          </a:p>
        </p:txBody>
      </p:sp>
      <p:pic>
        <p:nvPicPr>
          <p:cNvPr id="4" name="Picture 9" descr="Ocyuugen"/>
          <p:cNvPicPr>
            <a:picLocks noChangeAspect="1" noChangeArrowheads="1"/>
          </p:cNvPicPr>
          <p:nvPr/>
        </p:nvPicPr>
        <p:blipFill>
          <a:blip r:embed="rId3" cstate="print"/>
          <a:srcRect/>
          <a:stretch>
            <a:fillRect/>
          </a:stretch>
        </p:blipFill>
        <p:spPr bwMode="auto">
          <a:xfrm>
            <a:off x="6781800" y="4419600"/>
            <a:ext cx="1470025" cy="1509629"/>
          </a:xfrm>
          <a:prstGeom prst="rect">
            <a:avLst/>
          </a:prstGeom>
          <a:noFill/>
        </p:spPr>
      </p:pic>
    </p:spTree>
    <p:extLst>
      <p:ext uri="{BB962C8B-B14F-4D97-AF65-F5344CB8AC3E}">
        <p14:creationId xmlns="" xmlns:p14="http://schemas.microsoft.com/office/powerpoint/2010/main" val="1652493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77730"/>
          </a:xfrm>
          <a:solidFill>
            <a:schemeClr val="accent2">
              <a:lumMod val="60000"/>
              <a:lumOff val="40000"/>
            </a:schemeClr>
          </a:solidFill>
        </p:spPr>
        <p:txBody>
          <a:bodyPr>
            <a:normAutofit/>
          </a:bodyPr>
          <a:lstStyle/>
          <a:p>
            <a:r>
              <a:rPr lang="ja-JP" altLang="en-US" sz="3600" smtClean="0"/>
              <a:t>第６課</a:t>
            </a:r>
            <a:r>
              <a:rPr lang="en-US" altLang="ja-JP" sz="3600" dirty="0"/>
              <a:t/>
            </a:r>
            <a:br>
              <a:rPr lang="en-US" altLang="ja-JP" sz="3600" dirty="0"/>
            </a:br>
            <a:r>
              <a:rPr lang="ja-JP" altLang="en-US" sz="3600" smtClean="0"/>
              <a:t>贈り物（おくりもの）</a:t>
            </a:r>
            <a:r>
              <a:rPr lang="en-US" altLang="ja-JP" sz="3600" dirty="0" smtClean="0"/>
              <a:t/>
            </a:r>
            <a:br>
              <a:rPr lang="en-US" altLang="ja-JP" sz="3600" dirty="0" smtClean="0"/>
            </a:br>
            <a:r>
              <a:rPr lang="en-US" altLang="ja-JP" sz="2400" dirty="0" smtClean="0"/>
              <a:t>Gifts</a:t>
            </a:r>
            <a:endParaRPr lang="en-US" sz="2400" dirty="0"/>
          </a:p>
        </p:txBody>
      </p:sp>
      <p:pic>
        <p:nvPicPr>
          <p:cNvPr id="21506" name="Picture 2" descr="http://www.artbank.co.jp/stockillust/vol8_image/ishikawakeiko/1-C-KEI271.jpg"/>
          <p:cNvPicPr>
            <a:picLocks noChangeAspect="1" noChangeArrowheads="1"/>
          </p:cNvPicPr>
          <p:nvPr/>
        </p:nvPicPr>
        <p:blipFill>
          <a:blip r:embed="rId2" cstate="print"/>
          <a:srcRect/>
          <a:stretch>
            <a:fillRect/>
          </a:stretch>
        </p:blipFill>
        <p:spPr bwMode="auto">
          <a:xfrm>
            <a:off x="2895600" y="2286000"/>
            <a:ext cx="3870416" cy="3962401"/>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ja-JP" altLang="en-US" dirty="0" smtClean="0"/>
              <a:t>もらってうれしい「お中元」ランキ</a:t>
            </a:r>
            <a:r>
              <a:rPr lang="ja-JP" altLang="en-US" smtClean="0"/>
              <a:t>ング</a:t>
            </a:r>
            <a:r>
              <a:rPr lang="en-US" altLang="ja-JP" dirty="0" smtClean="0"/>
              <a:t/>
            </a:r>
            <a:br>
              <a:rPr lang="en-US" altLang="ja-JP" dirty="0" smtClean="0"/>
            </a:br>
            <a:r>
              <a:rPr lang="en-US" altLang="ja-JP" sz="2700" dirty="0" smtClean="0"/>
              <a:t>http://allabout.co.jp/gm/gc/220759/</a:t>
            </a:r>
            <a:endParaRPr lang="ja-JP" altLang="en-US" sz="2700" dirty="0"/>
          </a:p>
        </p:txBody>
      </p:sp>
      <p:pic>
        <p:nvPicPr>
          <p:cNvPr id="4" name="Picture 3" descr="スクリーンショット（2011-10-10 2.44.11）.png"/>
          <p:cNvPicPr>
            <a:picLocks noChangeAspect="1"/>
          </p:cNvPicPr>
          <p:nvPr/>
        </p:nvPicPr>
        <p:blipFill>
          <a:blip r:embed="rId3" cstate="print"/>
          <a:stretch>
            <a:fillRect/>
          </a:stretch>
        </p:blipFill>
        <p:spPr>
          <a:xfrm>
            <a:off x="2667000" y="1447800"/>
            <a:ext cx="3048000" cy="53340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p:cNvPicPr>
            <a:picLocks noChangeAspect="1" noChangeArrowheads="1"/>
          </p:cNvPicPr>
          <p:nvPr/>
        </p:nvPicPr>
        <p:blipFill>
          <a:blip r:embed="rId3" cstate="print"/>
          <a:srcRect/>
          <a:stretch>
            <a:fillRect/>
          </a:stretch>
        </p:blipFill>
        <p:spPr bwMode="auto">
          <a:xfrm>
            <a:off x="1447800" y="1783853"/>
            <a:ext cx="6187469" cy="4967910"/>
          </a:xfrm>
          <a:prstGeom prst="rect">
            <a:avLst/>
          </a:prstGeom>
          <a:noFill/>
          <a:ln w="9525">
            <a:noFill/>
            <a:miter lim="800000"/>
            <a:headEnd/>
            <a:tailEnd/>
          </a:ln>
          <a:effectLst/>
        </p:spPr>
      </p:pic>
      <p:sp>
        <p:nvSpPr>
          <p:cNvPr id="23558" name="Rectangle 6"/>
          <p:cNvSpPr>
            <a:spLocks noGrp="1" noChangeArrowheads="1"/>
          </p:cNvSpPr>
          <p:nvPr>
            <p:ph type="body" idx="1"/>
          </p:nvPr>
        </p:nvSpPr>
        <p:spPr>
          <a:xfrm>
            <a:off x="228600" y="304800"/>
            <a:ext cx="8763000" cy="1447800"/>
          </a:xfrm>
          <a:solidFill>
            <a:srgbClr val="FFFF00"/>
          </a:solidFill>
          <a:ln/>
        </p:spPr>
        <p:txBody>
          <a:bodyPr/>
          <a:lstStyle/>
          <a:p>
            <a:pPr eaLnBrk="0" hangingPunct="0">
              <a:spcBef>
                <a:spcPct val="0"/>
              </a:spcBef>
              <a:buClrTx/>
              <a:buSzTx/>
              <a:buFontTx/>
              <a:buNone/>
            </a:pPr>
            <a:r>
              <a:rPr lang="en-US" sz="2800" dirty="0"/>
              <a:t>Q</a:t>
            </a:r>
            <a:r>
              <a:rPr lang="ja-JP" altLang="en-US" sz="2800" dirty="0"/>
              <a:t>：あなた</a:t>
            </a:r>
            <a:r>
              <a:rPr lang="ja-JP" altLang="en-US" sz="2800" dirty="0" smtClean="0"/>
              <a:t>のはたらく会社で</a:t>
            </a:r>
            <a:r>
              <a:rPr lang="ja-JP" altLang="en-US" sz="2800" dirty="0"/>
              <a:t>は</a:t>
            </a:r>
            <a:r>
              <a:rPr lang="ja-JP" altLang="en-US" sz="2800" dirty="0" smtClean="0"/>
              <a:t>、毎年取引先（とりひきさき＝おせわになった会社）にお中元（ちゅうげん）やお歳暮（せいぼ）を贈</a:t>
            </a:r>
            <a:r>
              <a:rPr lang="en-US" altLang="ja-JP" sz="2800" dirty="0" smtClean="0"/>
              <a:t>(</a:t>
            </a:r>
            <a:r>
              <a:rPr lang="ja-JP" altLang="en-US" sz="2800" dirty="0" smtClean="0"/>
              <a:t>おく</a:t>
            </a:r>
            <a:r>
              <a:rPr lang="en-US" altLang="ja-JP" sz="2800" dirty="0" smtClean="0"/>
              <a:t>)</a:t>
            </a:r>
            <a:r>
              <a:rPr lang="ja-JP" altLang="en-US" sz="2800" dirty="0" smtClean="0"/>
              <a:t>って</a:t>
            </a:r>
            <a:r>
              <a:rPr lang="ja-JP" altLang="en-US" sz="2800" dirty="0"/>
              <a:t>いますか</a:t>
            </a:r>
            <a:endParaRPr lang="en-US"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ja-JP" dirty="0" smtClean="0"/>
              <a:t>PP272-3 </a:t>
            </a:r>
            <a:r>
              <a:rPr lang="ja-JP" altLang="en-US" dirty="0" smtClean="0"/>
              <a:t>贈り物をする場面</a:t>
            </a:r>
            <a:endParaRPr lang="ja-JP" altLang="en-US" dirty="0"/>
          </a:p>
        </p:txBody>
      </p:sp>
      <p:sp>
        <p:nvSpPr>
          <p:cNvPr id="3" name="Content Placeholder 2"/>
          <p:cNvSpPr>
            <a:spLocks noGrp="1"/>
          </p:cNvSpPr>
          <p:nvPr>
            <p:ph idx="1"/>
          </p:nvPr>
        </p:nvSpPr>
        <p:spPr/>
        <p:txBody>
          <a:bodyPr/>
          <a:lstStyle/>
          <a:p>
            <a:r>
              <a:rPr lang="ja-JP" altLang="en-US" dirty="0" smtClean="0"/>
              <a:t>いつ、だれに、何をあげますか。</a:t>
            </a:r>
            <a:endParaRPr lang="en-US" altLang="ja-JP" dirty="0" smtClean="0"/>
          </a:p>
          <a:p>
            <a:pPr lvl="1"/>
            <a:r>
              <a:rPr lang="ja-JP" altLang="en-US" dirty="0" smtClean="0"/>
              <a:t>お見舞い</a:t>
            </a:r>
            <a:endParaRPr lang="en-US" altLang="ja-JP" dirty="0" smtClean="0"/>
          </a:p>
          <a:p>
            <a:pPr lvl="1"/>
            <a:r>
              <a:rPr lang="ja-JP" altLang="en-US" dirty="0" smtClean="0"/>
              <a:t>おかえし</a:t>
            </a:r>
            <a:endParaRPr lang="ja-JP" altLang="en-US" dirty="0"/>
          </a:p>
        </p:txBody>
      </p:sp>
      <p:pic>
        <p:nvPicPr>
          <p:cNvPr id="6" name="Picture 5" descr="cf9f8640eaaa7237a953ab3a52752e87-1.jpe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90600" y="3595116"/>
            <a:ext cx="4114800" cy="2729484"/>
          </a:xfrm>
          <a:prstGeom prst="rect">
            <a:avLst/>
          </a:prstGeom>
        </p:spPr>
      </p:pic>
      <p:pic>
        <p:nvPicPr>
          <p:cNvPr id="7" name="Picture 6" descr="images.jpe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324600" y="3657600"/>
            <a:ext cx="2086304" cy="2785324"/>
          </a:xfrm>
          <a:prstGeom prst="rect">
            <a:avLst/>
          </a:prstGeom>
        </p:spPr>
      </p:pic>
      <p:pic>
        <p:nvPicPr>
          <p:cNvPr id="8" name="Picture 7" descr="img_1012236_27092714_0.jpe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248400" y="1676400"/>
            <a:ext cx="2336800" cy="1752600"/>
          </a:xfrm>
          <a:prstGeom prst="rect">
            <a:avLst/>
          </a:prstGeom>
        </p:spPr>
      </p:pic>
      <p:cxnSp>
        <p:nvCxnSpPr>
          <p:cNvPr id="10" name="Straight Connector 9"/>
          <p:cNvCxnSpPr/>
          <p:nvPr/>
        </p:nvCxnSpPr>
        <p:spPr>
          <a:xfrm flipH="1">
            <a:off x="5867400" y="1600200"/>
            <a:ext cx="2895600" cy="4876800"/>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943600" y="1752600"/>
            <a:ext cx="2743200" cy="4724400"/>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7296791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ja-JP" altLang="en-US" sz="3600" dirty="0" smtClean="0"/>
              <a:t>お年玉</a:t>
            </a:r>
            <a:endParaRPr lang="ja-JP" altLang="en-US" sz="3600" dirty="0"/>
          </a:p>
        </p:txBody>
      </p:sp>
      <p:sp>
        <p:nvSpPr>
          <p:cNvPr id="3" name="Content Placeholder 2"/>
          <p:cNvSpPr>
            <a:spLocks noGrp="1"/>
          </p:cNvSpPr>
          <p:nvPr>
            <p:ph idx="1"/>
          </p:nvPr>
        </p:nvSpPr>
        <p:spPr/>
        <p:txBody>
          <a:bodyPr/>
          <a:lstStyle/>
          <a:p>
            <a:pPr marL="0" indent="0">
              <a:buNone/>
            </a:pPr>
            <a:endParaRPr lang="en-US" altLang="ja-JP" dirty="0" smtClean="0"/>
          </a:p>
          <a:p>
            <a:pPr marL="0" indent="0">
              <a:buNone/>
            </a:pPr>
            <a:endParaRPr lang="ja-JP" altLang="en-US" dirty="0"/>
          </a:p>
        </p:txBody>
      </p:sp>
      <p:pic>
        <p:nvPicPr>
          <p:cNvPr id="4" name="Picture 3" descr="Screen Shot 2011-10-11 at 10.27.37 AM.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04800" y="1828800"/>
            <a:ext cx="7976113" cy="3886200"/>
          </a:xfrm>
          <a:prstGeom prst="rect">
            <a:avLst/>
          </a:prstGeom>
        </p:spPr>
      </p:pic>
      <p:pic>
        <p:nvPicPr>
          <p:cNvPr id="5" name="Picture 4" descr="1.jpe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629400" y="3606800"/>
            <a:ext cx="2209800" cy="2946400"/>
          </a:xfrm>
          <a:prstGeom prst="rect">
            <a:avLst/>
          </a:prstGeom>
        </p:spPr>
      </p:pic>
    </p:spTree>
    <p:extLst>
      <p:ext uri="{BB962C8B-B14F-4D97-AF65-F5344CB8AC3E}">
        <p14:creationId xmlns="" xmlns:p14="http://schemas.microsoft.com/office/powerpoint/2010/main" val="20429206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結婚祝い</a:t>
            </a:r>
            <a:endParaRPr lang="ja-JP" altLang="en-US" dirty="0"/>
          </a:p>
        </p:txBody>
      </p:sp>
      <p:sp>
        <p:nvSpPr>
          <p:cNvPr id="3" name="Content Placeholder 2"/>
          <p:cNvSpPr>
            <a:spLocks noGrp="1"/>
          </p:cNvSpPr>
          <p:nvPr>
            <p:ph idx="1"/>
          </p:nvPr>
        </p:nvSpPr>
        <p:spPr/>
        <p:txBody>
          <a:bodyPr/>
          <a:lstStyle/>
          <a:p>
            <a:endParaRPr lang="en-US" altLang="ja-JP" dirty="0" smtClean="0"/>
          </a:p>
          <a:p>
            <a:pPr>
              <a:buNone/>
            </a:pPr>
            <a:endParaRPr lang="ja-JP" altLang="en-US" dirty="0"/>
          </a:p>
        </p:txBody>
      </p:sp>
      <p:pic>
        <p:nvPicPr>
          <p:cNvPr id="5" name="Picture 4" descr="Screen Shot 2011-10-11 at 10.25.23 AM.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6616" y="1747075"/>
            <a:ext cx="9057384" cy="4425125"/>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答えましょう</a:t>
            </a:r>
            <a:endParaRPr lang="ja-JP" altLang="en-US" dirty="0"/>
          </a:p>
        </p:txBody>
      </p:sp>
      <p:sp>
        <p:nvSpPr>
          <p:cNvPr id="3" name="Content Placeholder 2"/>
          <p:cNvSpPr>
            <a:spLocks noGrp="1"/>
          </p:cNvSpPr>
          <p:nvPr>
            <p:ph sz="quarter" idx="1"/>
          </p:nvPr>
        </p:nvSpPr>
        <p:spPr/>
        <p:txBody>
          <a:bodyPr/>
          <a:lstStyle/>
          <a:p>
            <a:pPr>
              <a:buNone/>
            </a:pPr>
            <a:r>
              <a:rPr lang="en-US" altLang="ja-JP" sz="2400" dirty="0" smtClean="0">
                <a:latin typeface="+mn-ea"/>
              </a:rPr>
              <a:t>P272-p273</a:t>
            </a:r>
            <a:r>
              <a:rPr lang="ja-JP" altLang="en-US" sz="2400" dirty="0" smtClean="0">
                <a:latin typeface="+mn-ea"/>
              </a:rPr>
              <a:t>を読んで、答えて下さい。</a:t>
            </a:r>
            <a:endParaRPr lang="en-US" altLang="ja-JP" sz="2400" dirty="0" smtClean="0">
              <a:latin typeface="+mn-ea"/>
            </a:endParaRPr>
          </a:p>
          <a:p>
            <a:pPr>
              <a:buNone/>
            </a:pPr>
            <a:endParaRPr lang="en-US" altLang="ja-JP" sz="2400" dirty="0">
              <a:latin typeface="+mn-ea"/>
            </a:endParaRPr>
          </a:p>
          <a:p>
            <a:pPr>
              <a:buNone/>
            </a:pPr>
            <a:r>
              <a:rPr lang="ja-JP" altLang="en-US" sz="2400" dirty="0" smtClean="0">
                <a:latin typeface="+mn-ea"/>
              </a:rPr>
              <a:t>１（　　）お中元は、</a:t>
            </a:r>
            <a:r>
              <a:rPr lang="ja-JP" altLang="en-US" sz="2400" smtClean="0">
                <a:latin typeface="+mn-ea"/>
              </a:rPr>
              <a:t>毎年１２月</a:t>
            </a:r>
            <a:r>
              <a:rPr lang="ja-JP" altLang="en-US" sz="2400" dirty="0" smtClean="0">
                <a:latin typeface="+mn-ea"/>
              </a:rPr>
              <a:t>ごろ、上司（じょうし）やお世話になった人におくる</a:t>
            </a:r>
            <a:r>
              <a:rPr lang="en-US" altLang="en-US" sz="2400" dirty="0" smtClean="0">
                <a:latin typeface="+mn-ea"/>
              </a:rPr>
              <a:t>。</a:t>
            </a:r>
          </a:p>
          <a:p>
            <a:pPr>
              <a:lnSpc>
                <a:spcPct val="90000"/>
              </a:lnSpc>
              <a:buNone/>
            </a:pPr>
            <a:endParaRPr lang="ja-JP" altLang="ja-JP" sz="2000" dirty="0" smtClean="0">
              <a:latin typeface="+mn-ea"/>
            </a:endParaRPr>
          </a:p>
          <a:p>
            <a:pPr>
              <a:lnSpc>
                <a:spcPct val="90000"/>
              </a:lnSpc>
              <a:buNone/>
            </a:pPr>
            <a:r>
              <a:rPr lang="ja-JP" altLang="en-US" sz="2400" dirty="0" smtClean="0">
                <a:latin typeface="+mn-ea"/>
              </a:rPr>
              <a:t>２（　　）日本では、クリスマスに友達とプレゼントをあげたり、もらったりしない。</a:t>
            </a:r>
            <a:endParaRPr lang="en-US" altLang="ja-JP" sz="2400" dirty="0" smtClean="0">
              <a:latin typeface="+mn-ea"/>
            </a:endParaRPr>
          </a:p>
          <a:p>
            <a:pPr>
              <a:lnSpc>
                <a:spcPct val="90000"/>
              </a:lnSpc>
              <a:buNone/>
            </a:pPr>
            <a:endParaRPr lang="ja-JP" altLang="ja-JP" sz="2000" dirty="0" smtClean="0">
              <a:latin typeface="+mn-ea"/>
            </a:endParaRPr>
          </a:p>
          <a:p>
            <a:pPr>
              <a:lnSpc>
                <a:spcPct val="90000"/>
              </a:lnSpc>
              <a:buNone/>
            </a:pPr>
            <a:r>
              <a:rPr lang="ja-JP" altLang="en-US" sz="2400" dirty="0" smtClean="0">
                <a:latin typeface="+mn-ea"/>
              </a:rPr>
              <a:t>３（　　）もらった物の半分ぐらいの値段（ねだん）の物をお返し</a:t>
            </a:r>
            <a:endParaRPr lang="en-US" altLang="ja-JP" sz="2400" dirty="0" smtClean="0">
              <a:latin typeface="+mn-ea"/>
            </a:endParaRPr>
          </a:p>
          <a:p>
            <a:pPr>
              <a:lnSpc>
                <a:spcPct val="90000"/>
              </a:lnSpc>
              <a:buNone/>
            </a:pPr>
            <a:r>
              <a:rPr lang="ja-JP" altLang="ja-JP" sz="2400" dirty="0" smtClean="0">
                <a:latin typeface="+mn-ea"/>
              </a:rPr>
              <a:t>　</a:t>
            </a:r>
            <a:r>
              <a:rPr lang="ja-JP" altLang="en-US" sz="2400" dirty="0" smtClean="0">
                <a:latin typeface="+mn-ea"/>
              </a:rPr>
              <a:t>　　　　（おかえし）としてもらった人にあげる。</a:t>
            </a:r>
            <a:endParaRPr lang="en-US" altLang="ja-JP" sz="2400" dirty="0" smtClean="0">
              <a:latin typeface="+mn-ea"/>
            </a:endParaRPr>
          </a:p>
          <a:p>
            <a:pPr>
              <a:lnSpc>
                <a:spcPct val="90000"/>
              </a:lnSpc>
              <a:buNone/>
            </a:pPr>
            <a:endParaRPr lang="ja-JP" altLang="ja-JP" sz="2000" dirty="0" smtClean="0">
              <a:latin typeface="+mn-ea"/>
            </a:endParaRPr>
          </a:p>
          <a:p>
            <a:pPr>
              <a:lnSpc>
                <a:spcPct val="90000"/>
              </a:lnSpc>
              <a:buNone/>
            </a:pPr>
            <a:r>
              <a:rPr lang="ja-JP" altLang="en-US" sz="2400" dirty="0" smtClean="0">
                <a:latin typeface="+mn-ea"/>
              </a:rPr>
              <a:t>４（　　）病気見まいは、あげてはいけない物がある</a:t>
            </a:r>
            <a:endParaRPr lang="ja-JP" altLang="en-US" dirty="0"/>
          </a:p>
        </p:txBody>
      </p:sp>
      <p:sp>
        <p:nvSpPr>
          <p:cNvPr id="4" name="TextBox 3"/>
          <p:cNvSpPr txBox="1"/>
          <p:nvPr/>
        </p:nvSpPr>
        <p:spPr>
          <a:xfrm>
            <a:off x="533400" y="2438400"/>
            <a:ext cx="685800" cy="523220"/>
          </a:xfrm>
          <a:prstGeom prst="rect">
            <a:avLst/>
          </a:prstGeom>
          <a:noFill/>
        </p:spPr>
        <p:txBody>
          <a:bodyPr wrap="square" rtlCol="0">
            <a:spAutoFit/>
          </a:bodyPr>
          <a:lstStyle/>
          <a:p>
            <a:r>
              <a:rPr lang="en-US" altLang="ja-JP" sz="2800" dirty="0" smtClean="0">
                <a:solidFill>
                  <a:srgbClr val="FF0000"/>
                </a:solidFill>
              </a:rPr>
              <a:t>×</a:t>
            </a:r>
            <a:endParaRPr lang="en-US" sz="2800" dirty="0">
              <a:solidFill>
                <a:srgbClr val="FF0000"/>
              </a:solidFill>
            </a:endParaRPr>
          </a:p>
        </p:txBody>
      </p:sp>
      <p:sp>
        <p:nvSpPr>
          <p:cNvPr id="5" name="TextBox 4"/>
          <p:cNvSpPr txBox="1"/>
          <p:nvPr/>
        </p:nvSpPr>
        <p:spPr>
          <a:xfrm>
            <a:off x="609600" y="3505200"/>
            <a:ext cx="685800" cy="523220"/>
          </a:xfrm>
          <a:prstGeom prst="rect">
            <a:avLst/>
          </a:prstGeom>
          <a:noFill/>
        </p:spPr>
        <p:txBody>
          <a:bodyPr wrap="square" rtlCol="0">
            <a:spAutoFit/>
          </a:bodyPr>
          <a:lstStyle/>
          <a:p>
            <a:r>
              <a:rPr lang="en-US" altLang="ja-JP" sz="2800" dirty="0" smtClean="0">
                <a:solidFill>
                  <a:srgbClr val="FF0000"/>
                </a:solidFill>
              </a:rPr>
              <a:t>○</a:t>
            </a:r>
            <a:endParaRPr lang="en-US" sz="2800" dirty="0">
              <a:solidFill>
                <a:srgbClr val="FF0000"/>
              </a:solidFill>
            </a:endParaRPr>
          </a:p>
        </p:txBody>
      </p:sp>
      <p:sp>
        <p:nvSpPr>
          <p:cNvPr id="6" name="TextBox 5"/>
          <p:cNvSpPr txBox="1"/>
          <p:nvPr/>
        </p:nvSpPr>
        <p:spPr>
          <a:xfrm>
            <a:off x="609600" y="4724400"/>
            <a:ext cx="685800" cy="523220"/>
          </a:xfrm>
          <a:prstGeom prst="rect">
            <a:avLst/>
          </a:prstGeom>
          <a:noFill/>
        </p:spPr>
        <p:txBody>
          <a:bodyPr wrap="square" rtlCol="0">
            <a:spAutoFit/>
          </a:bodyPr>
          <a:lstStyle/>
          <a:p>
            <a:r>
              <a:rPr lang="en-US" altLang="ja-JP" sz="2800" dirty="0" smtClean="0">
                <a:solidFill>
                  <a:srgbClr val="FF0000"/>
                </a:solidFill>
              </a:rPr>
              <a:t>○</a:t>
            </a:r>
            <a:endParaRPr lang="en-US" sz="2800" dirty="0">
              <a:solidFill>
                <a:srgbClr val="FF0000"/>
              </a:solidFill>
            </a:endParaRPr>
          </a:p>
        </p:txBody>
      </p:sp>
      <p:sp>
        <p:nvSpPr>
          <p:cNvPr id="7" name="TextBox 6"/>
          <p:cNvSpPr txBox="1"/>
          <p:nvPr/>
        </p:nvSpPr>
        <p:spPr>
          <a:xfrm>
            <a:off x="685800" y="5791200"/>
            <a:ext cx="685800" cy="523220"/>
          </a:xfrm>
          <a:prstGeom prst="rect">
            <a:avLst/>
          </a:prstGeom>
          <a:noFill/>
        </p:spPr>
        <p:txBody>
          <a:bodyPr wrap="square" rtlCol="0">
            <a:spAutoFit/>
          </a:bodyPr>
          <a:lstStyle/>
          <a:p>
            <a:r>
              <a:rPr lang="en-US" altLang="ja-JP" sz="2800" dirty="0" smtClean="0">
                <a:solidFill>
                  <a:srgbClr val="FF0000"/>
                </a:solidFill>
              </a:rPr>
              <a:t>○</a:t>
            </a:r>
            <a:endParaRPr lang="en-US" sz="2800" dirty="0">
              <a:solidFill>
                <a:srgbClr val="FF0000"/>
              </a:solidFill>
            </a:endParaRPr>
          </a:p>
        </p:txBody>
      </p:sp>
    </p:spTree>
    <p:extLst>
      <p:ext uri="{BB962C8B-B14F-4D97-AF65-F5344CB8AC3E}">
        <p14:creationId xmlns="" xmlns:p14="http://schemas.microsoft.com/office/powerpoint/2010/main" val="312476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smtClean="0"/>
              <a:t>p273</a:t>
            </a:r>
            <a:endParaRPr lang="ja-JP" altLang="en-US" dirty="0"/>
          </a:p>
        </p:txBody>
      </p:sp>
      <p:pic>
        <p:nvPicPr>
          <p:cNvPr id="1026" name="Picture 2"/>
          <p:cNvPicPr>
            <a:picLocks noChangeAspect="1" noChangeArrowheads="1"/>
          </p:cNvPicPr>
          <p:nvPr/>
        </p:nvPicPr>
        <p:blipFill>
          <a:blip r:embed="rId2" cstate="print"/>
          <a:srcRect/>
          <a:stretch>
            <a:fillRect/>
          </a:stretch>
        </p:blipFill>
        <p:spPr bwMode="auto">
          <a:xfrm>
            <a:off x="2667000" y="1457325"/>
            <a:ext cx="3306536" cy="5400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altLang="en-US" smtClean="0"/>
              <a:t>文法１</a:t>
            </a:r>
            <a:endParaRPr lang="en-US" dirty="0"/>
          </a:p>
        </p:txBody>
      </p:sp>
      <p:sp>
        <p:nvSpPr>
          <p:cNvPr id="5" name="Text Placeholder 4"/>
          <p:cNvSpPr>
            <a:spLocks noGrp="1"/>
          </p:cNvSpPr>
          <p:nvPr>
            <p:ph type="body" idx="1"/>
          </p:nvPr>
        </p:nvSpPr>
        <p:spPr/>
        <p:txBody>
          <a:bodyPr/>
          <a:lstStyle/>
          <a:p>
            <a:pPr marL="342900" indent="-342900"/>
            <a:r>
              <a:rPr lang="en-US" dirty="0" smtClean="0"/>
              <a:t>Using verbs of giving and receiving</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Giving verbs</a:t>
            </a:r>
            <a:r>
              <a:rPr lang="en-US" dirty="0"/>
              <a:t> </a:t>
            </a:r>
            <a:r>
              <a:rPr lang="en-US" dirty="0" smtClean="0"/>
              <a:t>(1)</a:t>
            </a:r>
            <a:br>
              <a:rPr lang="en-US" dirty="0" smtClean="0"/>
            </a:br>
            <a:r>
              <a:rPr lang="en-US" dirty="0" smtClean="0"/>
              <a:t>(in-bound)</a:t>
            </a:r>
            <a:endParaRPr lang="en-US" dirty="0"/>
          </a:p>
        </p:txBody>
      </p:sp>
      <p:sp>
        <p:nvSpPr>
          <p:cNvPr id="6" name="Text Placeholder 5"/>
          <p:cNvSpPr>
            <a:spLocks noGrp="1"/>
          </p:cNvSpPr>
          <p:nvPr>
            <p:ph type="body" idx="1"/>
          </p:nvPr>
        </p:nvSpPr>
        <p:spPr/>
        <p:txBody>
          <a:bodyPr/>
          <a:lstStyle/>
          <a:p>
            <a:r>
              <a:rPr lang="ja-JP" altLang="en-US" smtClean="0"/>
              <a:t>～くれる／～下さる</a:t>
            </a:r>
            <a:endParaRPr lang="en-US" altLang="ja-JP"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457200" y="1828800"/>
            <a:ext cx="8686800" cy="3505200"/>
          </a:xfrm>
          <a:noFill/>
        </p:spPr>
        <p:txBody>
          <a:bodyPr/>
          <a:lstStyle/>
          <a:p>
            <a:r>
              <a:rPr lang="ja-JP" altLang="en-US"/>
              <a:t>友達が　私に　花を　くれました。</a:t>
            </a:r>
          </a:p>
          <a:p>
            <a:pPr>
              <a:buFont typeface="Wingdings" charset="2"/>
              <a:buNone/>
            </a:pPr>
            <a:endParaRPr lang="ja-JP" altLang="en-US"/>
          </a:p>
          <a:p>
            <a:r>
              <a:rPr lang="ja-JP" altLang="en-US"/>
              <a:t>まきの先生</a:t>
            </a:r>
            <a:r>
              <a:rPr lang="ja-JP" altLang="en-US" smtClean="0"/>
              <a:t>が　私</a:t>
            </a:r>
            <a:r>
              <a:rPr lang="ja-JP" altLang="en-US"/>
              <a:t>の父</a:t>
            </a:r>
            <a:r>
              <a:rPr lang="ja-JP" altLang="en-US" smtClean="0"/>
              <a:t>に　本を　下さいました。</a:t>
            </a:r>
            <a:endParaRPr lang="ja-JP" altLang="en-US"/>
          </a:p>
          <a:p>
            <a:pPr>
              <a:buFont typeface="Wingdings" charset="2"/>
              <a:buNone/>
            </a:pPr>
            <a:endParaRPr lang="ja-JP" altLang="en-US"/>
          </a:p>
          <a:p>
            <a:r>
              <a:rPr lang="ja-JP" altLang="en-US" sz="2800"/>
              <a:t>くれる：</a:t>
            </a:r>
            <a:r>
              <a:rPr lang="en-US" altLang="ja-JP" sz="2800" dirty="0"/>
              <a:t>Giver=equal/inferior, Recipient=“I”, in-group</a:t>
            </a:r>
          </a:p>
          <a:p>
            <a:r>
              <a:rPr lang="ja-JP" altLang="en-US" sz="2800" smtClean="0"/>
              <a:t>下さる： </a:t>
            </a:r>
            <a:r>
              <a:rPr lang="en-US" altLang="ja-JP" sz="2800" dirty="0"/>
              <a:t>Giver=superior, Recipient=“I”, in-group</a:t>
            </a:r>
            <a:endParaRPr lang="ja-JP" altLang="en-US" sz="2800"/>
          </a:p>
        </p:txBody>
      </p:sp>
      <p:sp>
        <p:nvSpPr>
          <p:cNvPr id="6148" name="Text Box 4"/>
          <p:cNvSpPr txBox="1">
            <a:spLocks noChangeArrowheads="1"/>
          </p:cNvSpPr>
          <p:nvPr/>
        </p:nvSpPr>
        <p:spPr bwMode="auto">
          <a:xfrm>
            <a:off x="609600" y="2362200"/>
            <a:ext cx="1462323" cy="584775"/>
          </a:xfrm>
          <a:prstGeom prst="rect">
            <a:avLst/>
          </a:prstGeom>
          <a:solidFill>
            <a:srgbClr val="FF99CC"/>
          </a:solidFill>
          <a:ln w="9525">
            <a:noFill/>
            <a:miter lim="800000"/>
            <a:headEnd/>
            <a:tailEnd/>
          </a:ln>
          <a:effectLst/>
        </p:spPr>
        <p:txBody>
          <a:bodyPr wrap="none">
            <a:prstTxWarp prst="textNoShape">
              <a:avLst/>
            </a:prstTxWarp>
            <a:spAutoFit/>
          </a:bodyPr>
          <a:lstStyle/>
          <a:p>
            <a:r>
              <a:rPr lang="en-US" altLang="ja-JP" sz="1600" dirty="0">
                <a:ea typeface="ＭＳ Ｐゴシック" charset="-128"/>
                <a:cs typeface="ＭＳ Ｐゴシック" charset="-128"/>
              </a:rPr>
              <a:t>Giver </a:t>
            </a:r>
            <a:r>
              <a:rPr lang="ja-JP" altLang="en-US" sz="1600">
                <a:ea typeface="ＭＳ Ｐゴシック" charset="-128"/>
                <a:cs typeface="ＭＳ Ｐゴシック" charset="-128"/>
              </a:rPr>
              <a:t>が</a:t>
            </a:r>
          </a:p>
          <a:p>
            <a:r>
              <a:rPr lang="en-US" altLang="ja-JP" sz="1600" dirty="0">
                <a:ea typeface="ＭＳ Ｐゴシック" charset="-128"/>
                <a:cs typeface="ＭＳ Ｐゴシック" charset="-128"/>
              </a:rPr>
              <a:t>(equal/inferior)</a:t>
            </a:r>
          </a:p>
        </p:txBody>
      </p:sp>
      <p:sp>
        <p:nvSpPr>
          <p:cNvPr id="6149" name="Text Box 5"/>
          <p:cNvSpPr txBox="1">
            <a:spLocks noChangeArrowheads="1"/>
          </p:cNvSpPr>
          <p:nvPr/>
        </p:nvSpPr>
        <p:spPr bwMode="auto">
          <a:xfrm>
            <a:off x="2209800" y="2362200"/>
            <a:ext cx="1255344" cy="584775"/>
          </a:xfrm>
          <a:prstGeom prst="rect">
            <a:avLst/>
          </a:prstGeom>
          <a:solidFill>
            <a:srgbClr val="FFFF99"/>
          </a:solidFill>
          <a:ln w="9525">
            <a:noFill/>
            <a:miter lim="800000"/>
            <a:headEnd/>
            <a:tailEnd/>
          </a:ln>
          <a:effectLst/>
        </p:spPr>
        <p:txBody>
          <a:bodyPr wrap="none">
            <a:prstTxWarp prst="textNoShape">
              <a:avLst/>
            </a:prstTxWarp>
            <a:spAutoFit/>
          </a:bodyPr>
          <a:lstStyle/>
          <a:p>
            <a:r>
              <a:rPr lang="en-US" altLang="ja-JP" sz="1600" dirty="0">
                <a:ea typeface="ＭＳ Ｐゴシック" charset="-128"/>
                <a:cs typeface="ＭＳ Ｐゴシック" charset="-128"/>
              </a:rPr>
              <a:t>Recipient </a:t>
            </a:r>
            <a:r>
              <a:rPr lang="ja-JP" altLang="en-US" sz="1600" dirty="0">
                <a:ea typeface="ＭＳ Ｐゴシック" charset="-128"/>
                <a:cs typeface="ＭＳ Ｐゴシック" charset="-128"/>
              </a:rPr>
              <a:t>に</a:t>
            </a:r>
          </a:p>
          <a:p>
            <a:r>
              <a:rPr lang="en-US" altLang="ja-JP" sz="1600" dirty="0">
                <a:ea typeface="ＭＳ Ｐゴシック" charset="-128"/>
                <a:cs typeface="ＭＳ Ｐゴシック" charset="-128"/>
              </a:rPr>
              <a:t>(“I”/</a:t>
            </a:r>
            <a:r>
              <a:rPr lang="en-US" altLang="ja-JP" sz="1600" dirty="0" err="1">
                <a:ea typeface="ＭＳ Ｐゴシック" charset="-128"/>
                <a:cs typeface="ＭＳ Ｐゴシック" charset="-128"/>
              </a:rPr>
              <a:t>ingroup</a:t>
            </a:r>
            <a:r>
              <a:rPr lang="en-US" altLang="ja-JP" sz="1600" dirty="0">
                <a:ea typeface="ＭＳ Ｐゴシック" charset="-128"/>
                <a:cs typeface="ＭＳ Ｐゴシック" charset="-128"/>
              </a:rPr>
              <a:t>)</a:t>
            </a:r>
          </a:p>
        </p:txBody>
      </p:sp>
      <p:sp>
        <p:nvSpPr>
          <p:cNvPr id="6150" name="Text Box 6"/>
          <p:cNvSpPr txBox="1">
            <a:spLocks noChangeArrowheads="1"/>
          </p:cNvSpPr>
          <p:nvPr/>
        </p:nvSpPr>
        <p:spPr bwMode="auto">
          <a:xfrm>
            <a:off x="3505200" y="2362200"/>
            <a:ext cx="958917" cy="338554"/>
          </a:xfrm>
          <a:prstGeom prst="rect">
            <a:avLst/>
          </a:prstGeom>
          <a:solidFill>
            <a:srgbClr val="FFCC99"/>
          </a:solidFill>
          <a:ln w="9525">
            <a:noFill/>
            <a:miter lim="800000"/>
            <a:headEnd/>
            <a:tailEnd/>
          </a:ln>
          <a:effectLst/>
        </p:spPr>
        <p:txBody>
          <a:bodyPr wrap="none">
            <a:prstTxWarp prst="textNoShape">
              <a:avLst/>
            </a:prstTxWarp>
            <a:spAutoFit/>
          </a:bodyPr>
          <a:lstStyle/>
          <a:p>
            <a:r>
              <a:rPr lang="en-US" altLang="ja-JP" sz="1600" dirty="0">
                <a:ea typeface="ＭＳ Ｐゴシック" charset="-128"/>
                <a:cs typeface="ＭＳ Ｐゴシック" charset="-128"/>
              </a:rPr>
              <a:t>Object </a:t>
            </a:r>
            <a:r>
              <a:rPr lang="ja-JP" altLang="en-US" sz="1600" dirty="0">
                <a:ea typeface="ＭＳ Ｐゴシック" charset="-128"/>
                <a:cs typeface="ＭＳ Ｐゴシック" charset="-128"/>
              </a:rPr>
              <a:t>を</a:t>
            </a:r>
            <a:endParaRPr lang="en-US" altLang="ja-JP" sz="1600" dirty="0">
              <a:ea typeface="ＭＳ Ｐゴシック" charset="-128"/>
              <a:cs typeface="ＭＳ Ｐゴシック" charset="-128"/>
            </a:endParaRPr>
          </a:p>
        </p:txBody>
      </p:sp>
      <p:sp>
        <p:nvSpPr>
          <p:cNvPr id="6151" name="Text Box 7"/>
          <p:cNvSpPr txBox="1">
            <a:spLocks noChangeArrowheads="1"/>
          </p:cNvSpPr>
          <p:nvPr/>
        </p:nvSpPr>
        <p:spPr bwMode="auto">
          <a:xfrm>
            <a:off x="5105400" y="2362200"/>
            <a:ext cx="557781" cy="338554"/>
          </a:xfrm>
          <a:prstGeom prst="rect">
            <a:avLst/>
          </a:prstGeom>
          <a:solidFill>
            <a:srgbClr val="99CCFF"/>
          </a:solidFill>
          <a:ln w="9525">
            <a:noFill/>
            <a:miter lim="800000"/>
            <a:headEnd/>
            <a:tailEnd/>
          </a:ln>
          <a:effectLst/>
        </p:spPr>
        <p:txBody>
          <a:bodyPr wrap="none">
            <a:prstTxWarp prst="textNoShape">
              <a:avLst/>
            </a:prstTxWarp>
            <a:spAutoFit/>
          </a:bodyPr>
          <a:lstStyle/>
          <a:p>
            <a:r>
              <a:rPr lang="en-US" altLang="ja-JP" sz="1600" dirty="0">
                <a:ea typeface="ＭＳ Ｐゴシック" charset="-128"/>
                <a:cs typeface="ＭＳ Ｐゴシック" charset="-128"/>
              </a:rPr>
              <a:t>verb</a:t>
            </a:r>
          </a:p>
        </p:txBody>
      </p:sp>
      <p:sp>
        <p:nvSpPr>
          <p:cNvPr id="6153" name="Text Box 9"/>
          <p:cNvSpPr txBox="1">
            <a:spLocks noChangeArrowheads="1"/>
          </p:cNvSpPr>
          <p:nvPr/>
        </p:nvSpPr>
        <p:spPr bwMode="auto">
          <a:xfrm>
            <a:off x="1447800" y="3581400"/>
            <a:ext cx="1007007" cy="584775"/>
          </a:xfrm>
          <a:prstGeom prst="rect">
            <a:avLst/>
          </a:prstGeom>
          <a:solidFill>
            <a:srgbClr val="FF99CC"/>
          </a:solidFill>
          <a:ln w="9525">
            <a:noFill/>
            <a:miter lim="800000"/>
            <a:headEnd/>
            <a:tailEnd/>
          </a:ln>
          <a:effectLst/>
        </p:spPr>
        <p:txBody>
          <a:bodyPr wrap="none">
            <a:prstTxWarp prst="textNoShape">
              <a:avLst/>
            </a:prstTxWarp>
            <a:spAutoFit/>
          </a:bodyPr>
          <a:lstStyle/>
          <a:p>
            <a:r>
              <a:rPr lang="en-US" altLang="ja-JP" sz="1600" dirty="0">
                <a:ea typeface="ＭＳ Ｐゴシック" charset="-128"/>
                <a:cs typeface="ＭＳ Ｐゴシック" charset="-128"/>
              </a:rPr>
              <a:t>Giver </a:t>
            </a:r>
            <a:r>
              <a:rPr lang="ja-JP" altLang="en-US" sz="1600">
                <a:ea typeface="ＭＳ Ｐゴシック" charset="-128"/>
                <a:cs typeface="ＭＳ Ｐゴシック" charset="-128"/>
              </a:rPr>
              <a:t>が</a:t>
            </a:r>
          </a:p>
          <a:p>
            <a:r>
              <a:rPr lang="en-US" altLang="ja-JP" sz="1600" dirty="0">
                <a:ea typeface="ＭＳ Ｐゴシック" charset="-128"/>
                <a:cs typeface="ＭＳ Ｐゴシック" charset="-128"/>
              </a:rPr>
              <a:t>(superior)</a:t>
            </a:r>
          </a:p>
        </p:txBody>
      </p:sp>
      <p:sp>
        <p:nvSpPr>
          <p:cNvPr id="6154" name="Text Box 10"/>
          <p:cNvSpPr txBox="1">
            <a:spLocks noChangeArrowheads="1"/>
          </p:cNvSpPr>
          <p:nvPr/>
        </p:nvSpPr>
        <p:spPr bwMode="auto">
          <a:xfrm>
            <a:off x="3733800" y="3581400"/>
            <a:ext cx="1255344" cy="584775"/>
          </a:xfrm>
          <a:prstGeom prst="rect">
            <a:avLst/>
          </a:prstGeom>
          <a:solidFill>
            <a:srgbClr val="FFFF99"/>
          </a:solidFill>
          <a:ln w="9525">
            <a:noFill/>
            <a:miter lim="800000"/>
            <a:headEnd/>
            <a:tailEnd/>
          </a:ln>
          <a:effectLst/>
        </p:spPr>
        <p:txBody>
          <a:bodyPr wrap="none">
            <a:prstTxWarp prst="textNoShape">
              <a:avLst/>
            </a:prstTxWarp>
            <a:spAutoFit/>
          </a:bodyPr>
          <a:lstStyle/>
          <a:p>
            <a:r>
              <a:rPr lang="en-US" altLang="ja-JP" sz="1600" dirty="0">
                <a:ea typeface="ＭＳ Ｐゴシック" charset="-128"/>
                <a:cs typeface="ＭＳ Ｐゴシック" charset="-128"/>
              </a:rPr>
              <a:t>Recipient </a:t>
            </a:r>
            <a:r>
              <a:rPr lang="ja-JP" altLang="en-US" sz="1600">
                <a:ea typeface="ＭＳ Ｐゴシック" charset="-128"/>
                <a:cs typeface="ＭＳ Ｐゴシック" charset="-128"/>
              </a:rPr>
              <a:t>に</a:t>
            </a:r>
          </a:p>
          <a:p>
            <a:r>
              <a:rPr lang="en-US" altLang="ja-JP" sz="1600" dirty="0">
                <a:ea typeface="ＭＳ Ｐゴシック" charset="-128"/>
                <a:cs typeface="ＭＳ Ｐゴシック" charset="-128"/>
              </a:rPr>
              <a:t>(“I”/</a:t>
            </a:r>
            <a:r>
              <a:rPr lang="en-US" altLang="ja-JP" sz="1600" dirty="0" err="1">
                <a:ea typeface="ＭＳ Ｐゴシック" charset="-128"/>
                <a:cs typeface="ＭＳ Ｐゴシック" charset="-128"/>
              </a:rPr>
              <a:t>ingroup</a:t>
            </a:r>
            <a:r>
              <a:rPr lang="en-US" altLang="ja-JP" sz="1600" dirty="0">
                <a:ea typeface="ＭＳ Ｐゴシック" charset="-128"/>
                <a:cs typeface="ＭＳ Ｐゴシック" charset="-128"/>
              </a:rPr>
              <a:t>)</a:t>
            </a:r>
          </a:p>
        </p:txBody>
      </p:sp>
      <p:sp>
        <p:nvSpPr>
          <p:cNvPr id="6155" name="Text Box 11"/>
          <p:cNvSpPr txBox="1">
            <a:spLocks noChangeArrowheads="1"/>
          </p:cNvSpPr>
          <p:nvPr/>
        </p:nvSpPr>
        <p:spPr bwMode="auto">
          <a:xfrm>
            <a:off x="5181600" y="3581400"/>
            <a:ext cx="958917" cy="338554"/>
          </a:xfrm>
          <a:prstGeom prst="rect">
            <a:avLst/>
          </a:prstGeom>
          <a:solidFill>
            <a:srgbClr val="FFCC99"/>
          </a:solidFill>
          <a:ln w="9525">
            <a:noFill/>
            <a:miter lim="800000"/>
            <a:headEnd/>
            <a:tailEnd/>
          </a:ln>
          <a:effectLst/>
        </p:spPr>
        <p:txBody>
          <a:bodyPr wrap="none">
            <a:prstTxWarp prst="textNoShape">
              <a:avLst/>
            </a:prstTxWarp>
            <a:spAutoFit/>
          </a:bodyPr>
          <a:lstStyle/>
          <a:p>
            <a:r>
              <a:rPr lang="en-US" altLang="ja-JP" sz="1600" dirty="0">
                <a:ea typeface="ＭＳ Ｐゴシック" charset="-128"/>
                <a:cs typeface="ＭＳ Ｐゴシック" charset="-128"/>
              </a:rPr>
              <a:t>Object </a:t>
            </a:r>
            <a:r>
              <a:rPr lang="ja-JP" altLang="en-US" sz="1600">
                <a:ea typeface="ＭＳ Ｐゴシック" charset="-128"/>
                <a:cs typeface="ＭＳ Ｐゴシック" charset="-128"/>
              </a:rPr>
              <a:t>を</a:t>
            </a:r>
            <a:endParaRPr lang="en-US" altLang="ja-JP" sz="1600" dirty="0">
              <a:ea typeface="ＭＳ Ｐゴシック" charset="-128"/>
              <a:cs typeface="ＭＳ Ｐゴシック" charset="-128"/>
            </a:endParaRPr>
          </a:p>
        </p:txBody>
      </p:sp>
      <p:sp>
        <p:nvSpPr>
          <p:cNvPr id="6156" name="Text Box 12"/>
          <p:cNvSpPr txBox="1">
            <a:spLocks noChangeArrowheads="1"/>
          </p:cNvSpPr>
          <p:nvPr/>
        </p:nvSpPr>
        <p:spPr bwMode="auto">
          <a:xfrm>
            <a:off x="7162800" y="3581400"/>
            <a:ext cx="557781" cy="338554"/>
          </a:xfrm>
          <a:prstGeom prst="rect">
            <a:avLst/>
          </a:prstGeom>
          <a:solidFill>
            <a:srgbClr val="99CCFF"/>
          </a:solidFill>
          <a:ln w="9525">
            <a:noFill/>
            <a:miter lim="800000"/>
            <a:headEnd/>
            <a:tailEnd/>
          </a:ln>
          <a:effectLst/>
        </p:spPr>
        <p:txBody>
          <a:bodyPr wrap="none">
            <a:prstTxWarp prst="textNoShape">
              <a:avLst/>
            </a:prstTxWarp>
            <a:spAutoFit/>
          </a:bodyPr>
          <a:lstStyle/>
          <a:p>
            <a:r>
              <a:rPr lang="en-US" altLang="ja-JP" sz="1600" dirty="0">
                <a:ea typeface="ＭＳ Ｐゴシック" charset="-128"/>
                <a:cs typeface="ＭＳ Ｐゴシック" charset="-128"/>
              </a:rPr>
              <a:t>verb</a:t>
            </a:r>
          </a:p>
        </p:txBody>
      </p:sp>
      <p:sp>
        <p:nvSpPr>
          <p:cNvPr id="13" name="Title 12"/>
          <p:cNvSpPr>
            <a:spLocks noGrp="1"/>
          </p:cNvSpPr>
          <p:nvPr>
            <p:ph type="title"/>
          </p:nvPr>
        </p:nvSpPr>
        <p:spPr/>
        <p:txBody>
          <a:bodyPr>
            <a:noAutofit/>
          </a:bodyPr>
          <a:lstStyle/>
          <a:p>
            <a:r>
              <a:rPr lang="ja-JP" altLang="en-US" sz="3600" smtClean="0"/>
              <a:t>～くれる／～下さる</a:t>
            </a:r>
            <a:r>
              <a:rPr lang="en-US" altLang="ja-JP" sz="3600" dirty="0" smtClean="0"/>
              <a:t/>
            </a:r>
            <a:br>
              <a:rPr lang="en-US" altLang="ja-JP" sz="3600" dirty="0" smtClean="0"/>
            </a:br>
            <a:r>
              <a:rPr lang="en-US" altLang="ja-JP" sz="3600" dirty="0" smtClean="0"/>
              <a:t> Giving (in-bound)</a:t>
            </a:r>
            <a:endParaRPr lang="en-US" sz="3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altLang="en-US" dirty="0" smtClean="0"/>
              <a:t>新しい言葉</a:t>
            </a:r>
            <a:endParaRPr lang="en-US" dirty="0"/>
          </a:p>
        </p:txBody>
      </p:sp>
      <p:sp>
        <p:nvSpPr>
          <p:cNvPr id="7" name="Text Placeholder 6"/>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3352800" y="5029200"/>
            <a:ext cx="5105400" cy="1828800"/>
          </a:xfrm>
          <a:noFill/>
        </p:spPr>
        <p:txBody>
          <a:bodyPr>
            <a:normAutofit/>
          </a:bodyPr>
          <a:lstStyle/>
          <a:p>
            <a:pPr marL="609600" indent="-609600">
              <a:lnSpc>
                <a:spcPct val="90000"/>
              </a:lnSpc>
              <a:buFont typeface="Arial" charset="0"/>
              <a:buAutoNum type="arabicPeriod"/>
            </a:pPr>
            <a:r>
              <a:rPr lang="ja-JP" altLang="en-US" sz="2000"/>
              <a:t>先生が私に本を下さいました。</a:t>
            </a:r>
            <a:endParaRPr lang="en-US" altLang="ja-JP" sz="2000" dirty="0"/>
          </a:p>
          <a:p>
            <a:pPr marL="609600" indent="-609600">
              <a:lnSpc>
                <a:spcPct val="90000"/>
              </a:lnSpc>
              <a:buFont typeface="Arial" charset="0"/>
              <a:buAutoNum type="arabicPeriod"/>
            </a:pPr>
            <a:r>
              <a:rPr lang="ja-JP" altLang="en-US" sz="2000"/>
              <a:t>兄が私に本をくれました。</a:t>
            </a:r>
            <a:endParaRPr lang="en-US" altLang="ja-JP" sz="2000" dirty="0"/>
          </a:p>
          <a:p>
            <a:pPr marL="609600" indent="-609600">
              <a:lnSpc>
                <a:spcPct val="90000"/>
              </a:lnSpc>
              <a:buFont typeface="Arial" charset="0"/>
              <a:buAutoNum type="arabicPeriod"/>
            </a:pPr>
            <a:r>
              <a:rPr lang="ja-JP" altLang="en-US" sz="2000"/>
              <a:t>友達が兄に本をくれました。</a:t>
            </a:r>
            <a:endParaRPr lang="en-US" altLang="ja-JP" sz="2000" dirty="0"/>
          </a:p>
          <a:p>
            <a:pPr marL="609600" indent="-609600">
              <a:lnSpc>
                <a:spcPct val="90000"/>
              </a:lnSpc>
              <a:buFont typeface="Arial" charset="0"/>
              <a:buAutoNum type="arabicPeriod"/>
            </a:pPr>
            <a:r>
              <a:rPr lang="ja-JP" altLang="en-US" sz="2000"/>
              <a:t>先生が兄に本を下さいました。</a:t>
            </a:r>
            <a:endParaRPr lang="en-US" altLang="ja-JP" sz="2000" dirty="0"/>
          </a:p>
          <a:p>
            <a:pPr marL="609600" indent="-609600">
              <a:lnSpc>
                <a:spcPct val="90000"/>
              </a:lnSpc>
              <a:buFont typeface="Arial" charset="0"/>
              <a:buAutoNum type="arabicPeriod"/>
            </a:pPr>
            <a:r>
              <a:rPr lang="ja-JP" altLang="en-US" sz="2000"/>
              <a:t>友達が私に本をくれました。</a:t>
            </a:r>
            <a:endParaRPr lang="en-US" altLang="ja-JP" sz="2000" dirty="0"/>
          </a:p>
        </p:txBody>
      </p:sp>
      <p:pic>
        <p:nvPicPr>
          <p:cNvPr id="24580" name="Picture 4" descr="Ch7_342"/>
          <p:cNvPicPr>
            <a:picLocks noChangeAspect="1" noChangeArrowheads="1"/>
          </p:cNvPicPr>
          <p:nvPr/>
        </p:nvPicPr>
        <p:blipFill>
          <a:blip r:embed="rId3" cstate="print"/>
          <a:srcRect/>
          <a:stretch>
            <a:fillRect/>
          </a:stretch>
        </p:blipFill>
        <p:spPr bwMode="auto">
          <a:xfrm>
            <a:off x="1447800" y="1524000"/>
            <a:ext cx="6419850" cy="3460750"/>
          </a:xfrm>
          <a:prstGeom prst="rect">
            <a:avLst/>
          </a:prstGeom>
          <a:noFill/>
        </p:spPr>
      </p:pic>
      <p:sp>
        <p:nvSpPr>
          <p:cNvPr id="24581" name="Rectangle 5"/>
          <p:cNvSpPr>
            <a:spLocks noChangeArrowheads="1"/>
          </p:cNvSpPr>
          <p:nvPr/>
        </p:nvSpPr>
        <p:spPr bwMode="auto">
          <a:xfrm>
            <a:off x="2590800" y="1524000"/>
            <a:ext cx="641350" cy="366713"/>
          </a:xfrm>
          <a:prstGeom prst="rect">
            <a:avLst/>
          </a:prstGeom>
          <a:solidFill>
            <a:schemeClr val="accent2">
              <a:lumMod val="40000"/>
              <a:lumOff val="60000"/>
            </a:schemeClr>
          </a:solidFill>
          <a:ln w="9525">
            <a:noFill/>
            <a:miter lim="800000"/>
            <a:headEnd/>
            <a:tailEnd/>
          </a:ln>
          <a:effectLst/>
        </p:spPr>
        <p:txBody>
          <a:bodyPr wrap="none">
            <a:prstTxWarp prst="textNoShape">
              <a:avLst/>
            </a:prstTxWarp>
            <a:spAutoFit/>
          </a:bodyPr>
          <a:lstStyle/>
          <a:p>
            <a:r>
              <a:rPr lang="ja-JP" altLang="en-US">
                <a:solidFill>
                  <a:srgbClr val="FF0C15"/>
                </a:solidFill>
                <a:latin typeface="+mn-ea"/>
                <a:cs typeface="ヒラギノ角ゴ ProN W3" charset="-128"/>
              </a:rPr>
              <a:t>先生</a:t>
            </a:r>
            <a:endParaRPr lang="en-US" altLang="ja-JP" dirty="0">
              <a:solidFill>
                <a:srgbClr val="FF0C15"/>
              </a:solidFill>
              <a:latin typeface="+mn-ea"/>
            </a:endParaRPr>
          </a:p>
        </p:txBody>
      </p:sp>
      <p:sp>
        <p:nvSpPr>
          <p:cNvPr id="24582" name="Rectangle 6"/>
          <p:cNvSpPr>
            <a:spLocks noChangeArrowheads="1"/>
          </p:cNvSpPr>
          <p:nvPr/>
        </p:nvSpPr>
        <p:spPr bwMode="auto">
          <a:xfrm>
            <a:off x="6781800" y="3124200"/>
            <a:ext cx="412750" cy="366713"/>
          </a:xfrm>
          <a:prstGeom prst="rect">
            <a:avLst/>
          </a:prstGeom>
          <a:solidFill>
            <a:schemeClr val="accent2">
              <a:lumMod val="40000"/>
              <a:lumOff val="60000"/>
            </a:schemeClr>
          </a:solidFill>
          <a:ln w="9525">
            <a:noFill/>
            <a:miter lim="800000"/>
            <a:headEnd/>
            <a:tailEnd/>
          </a:ln>
          <a:effectLst/>
        </p:spPr>
        <p:txBody>
          <a:bodyPr wrap="none">
            <a:prstTxWarp prst="textNoShape">
              <a:avLst/>
            </a:prstTxWarp>
            <a:spAutoFit/>
          </a:bodyPr>
          <a:lstStyle/>
          <a:p>
            <a:r>
              <a:rPr lang="ja-JP" altLang="en-US" dirty="0">
                <a:solidFill>
                  <a:srgbClr val="FF0C15"/>
                </a:solidFill>
                <a:latin typeface="+mn-ea"/>
                <a:cs typeface="ヒラギノ角ゴ ProN W3" charset="-128"/>
              </a:rPr>
              <a:t>私</a:t>
            </a:r>
            <a:endParaRPr lang="en-US" altLang="ja-JP" dirty="0">
              <a:solidFill>
                <a:srgbClr val="FF0C15"/>
              </a:solidFill>
              <a:latin typeface="+mn-ea"/>
            </a:endParaRPr>
          </a:p>
        </p:txBody>
      </p:sp>
      <p:sp>
        <p:nvSpPr>
          <p:cNvPr id="24583" name="Rectangle 7"/>
          <p:cNvSpPr>
            <a:spLocks noChangeArrowheads="1"/>
          </p:cNvSpPr>
          <p:nvPr/>
        </p:nvSpPr>
        <p:spPr bwMode="auto">
          <a:xfrm>
            <a:off x="4572000" y="3048000"/>
            <a:ext cx="412750" cy="366713"/>
          </a:xfrm>
          <a:prstGeom prst="rect">
            <a:avLst/>
          </a:prstGeom>
          <a:solidFill>
            <a:schemeClr val="accent2">
              <a:lumMod val="40000"/>
              <a:lumOff val="60000"/>
            </a:schemeClr>
          </a:solidFill>
          <a:ln w="9525">
            <a:noFill/>
            <a:miter lim="800000"/>
            <a:headEnd/>
            <a:tailEnd/>
          </a:ln>
          <a:effectLst/>
        </p:spPr>
        <p:txBody>
          <a:bodyPr wrap="none">
            <a:prstTxWarp prst="textNoShape">
              <a:avLst/>
            </a:prstTxWarp>
            <a:spAutoFit/>
          </a:bodyPr>
          <a:lstStyle/>
          <a:p>
            <a:r>
              <a:rPr lang="ja-JP" altLang="en-US">
                <a:solidFill>
                  <a:srgbClr val="FF0C15"/>
                </a:solidFill>
                <a:latin typeface="+mn-ea"/>
                <a:cs typeface="ヒラギノ角ゴ ProN W3" charset="-128"/>
              </a:rPr>
              <a:t>兄</a:t>
            </a:r>
            <a:endParaRPr lang="en-US" altLang="ja-JP" dirty="0">
              <a:solidFill>
                <a:srgbClr val="FF0C15"/>
              </a:solidFill>
              <a:latin typeface="+mn-ea"/>
            </a:endParaRPr>
          </a:p>
        </p:txBody>
      </p:sp>
      <p:sp>
        <p:nvSpPr>
          <p:cNvPr id="24584" name="Rectangle 8"/>
          <p:cNvSpPr>
            <a:spLocks noChangeArrowheads="1"/>
          </p:cNvSpPr>
          <p:nvPr/>
        </p:nvSpPr>
        <p:spPr bwMode="auto">
          <a:xfrm>
            <a:off x="2057400" y="3201524"/>
            <a:ext cx="641350" cy="366713"/>
          </a:xfrm>
          <a:prstGeom prst="rect">
            <a:avLst/>
          </a:prstGeom>
          <a:solidFill>
            <a:schemeClr val="accent2">
              <a:lumMod val="40000"/>
              <a:lumOff val="60000"/>
            </a:schemeClr>
          </a:solidFill>
          <a:ln w="9525">
            <a:noFill/>
            <a:miter lim="800000"/>
            <a:headEnd/>
            <a:tailEnd/>
          </a:ln>
          <a:effectLst/>
        </p:spPr>
        <p:txBody>
          <a:bodyPr wrap="none">
            <a:prstTxWarp prst="textNoShape">
              <a:avLst/>
            </a:prstTxWarp>
            <a:spAutoFit/>
          </a:bodyPr>
          <a:lstStyle/>
          <a:p>
            <a:r>
              <a:rPr lang="ja-JP" altLang="en-US">
                <a:solidFill>
                  <a:srgbClr val="FF0C15"/>
                </a:solidFill>
                <a:latin typeface="+mn-ea"/>
                <a:cs typeface="ヒラギノ角ゴ ProN W3" charset="-128"/>
              </a:rPr>
              <a:t>友達</a:t>
            </a:r>
            <a:endParaRPr lang="en-US" altLang="ja-JP" dirty="0">
              <a:solidFill>
                <a:srgbClr val="FF0C15"/>
              </a:solidFill>
              <a:latin typeface="+mn-ea"/>
            </a:endParaRPr>
          </a:p>
        </p:txBody>
      </p:sp>
      <p:sp>
        <p:nvSpPr>
          <p:cNvPr id="24585" name="Rectangle 9"/>
          <p:cNvSpPr>
            <a:spLocks noChangeArrowheads="1"/>
          </p:cNvSpPr>
          <p:nvPr/>
        </p:nvSpPr>
        <p:spPr bwMode="auto">
          <a:xfrm>
            <a:off x="4114800" y="1981200"/>
            <a:ext cx="401638" cy="304800"/>
          </a:xfrm>
          <a:prstGeom prst="rect">
            <a:avLst/>
          </a:prstGeom>
          <a:noFill/>
          <a:ln w="9525">
            <a:noFill/>
            <a:miter lim="800000"/>
            <a:headEnd/>
            <a:tailEnd/>
          </a:ln>
          <a:effectLst/>
        </p:spPr>
        <p:txBody>
          <a:bodyPr wrap="none">
            <a:prstTxWarp prst="textNoShape">
              <a:avLst/>
            </a:prstTxWarp>
            <a:spAutoFit/>
          </a:bodyPr>
          <a:lstStyle/>
          <a:p>
            <a:r>
              <a:rPr lang="en-US" altLang="ja-JP" sz="1400">
                <a:solidFill>
                  <a:srgbClr val="0D09FF"/>
                </a:solidFill>
              </a:rPr>
              <a:t>(1)</a:t>
            </a:r>
          </a:p>
        </p:txBody>
      </p:sp>
      <p:sp>
        <p:nvSpPr>
          <p:cNvPr id="24586" name="Rectangle 10"/>
          <p:cNvSpPr>
            <a:spLocks noChangeArrowheads="1"/>
          </p:cNvSpPr>
          <p:nvPr/>
        </p:nvSpPr>
        <p:spPr bwMode="auto">
          <a:xfrm>
            <a:off x="5181600" y="3429000"/>
            <a:ext cx="401638" cy="304800"/>
          </a:xfrm>
          <a:prstGeom prst="rect">
            <a:avLst/>
          </a:prstGeom>
          <a:noFill/>
          <a:ln w="9525">
            <a:noFill/>
            <a:miter lim="800000"/>
            <a:headEnd/>
            <a:tailEnd/>
          </a:ln>
          <a:effectLst/>
        </p:spPr>
        <p:txBody>
          <a:bodyPr wrap="none">
            <a:prstTxWarp prst="textNoShape">
              <a:avLst/>
            </a:prstTxWarp>
            <a:spAutoFit/>
          </a:bodyPr>
          <a:lstStyle/>
          <a:p>
            <a:r>
              <a:rPr lang="en-US" altLang="ja-JP" sz="1400" dirty="0">
                <a:solidFill>
                  <a:srgbClr val="0D09FF"/>
                </a:solidFill>
              </a:rPr>
              <a:t>(2)</a:t>
            </a:r>
          </a:p>
        </p:txBody>
      </p:sp>
      <p:sp>
        <p:nvSpPr>
          <p:cNvPr id="24587" name="Rectangle 11"/>
          <p:cNvSpPr>
            <a:spLocks noChangeArrowheads="1"/>
          </p:cNvSpPr>
          <p:nvPr/>
        </p:nvSpPr>
        <p:spPr bwMode="auto">
          <a:xfrm>
            <a:off x="2743200" y="3276600"/>
            <a:ext cx="401638" cy="304800"/>
          </a:xfrm>
          <a:prstGeom prst="rect">
            <a:avLst/>
          </a:prstGeom>
          <a:noFill/>
          <a:ln w="9525">
            <a:noFill/>
            <a:miter lim="800000"/>
            <a:headEnd/>
            <a:tailEnd/>
          </a:ln>
          <a:effectLst/>
        </p:spPr>
        <p:txBody>
          <a:bodyPr wrap="none">
            <a:prstTxWarp prst="textNoShape">
              <a:avLst/>
            </a:prstTxWarp>
            <a:spAutoFit/>
          </a:bodyPr>
          <a:lstStyle/>
          <a:p>
            <a:r>
              <a:rPr lang="en-US" altLang="ja-JP" sz="1400">
                <a:solidFill>
                  <a:srgbClr val="0D09FF"/>
                </a:solidFill>
              </a:rPr>
              <a:t>(3)</a:t>
            </a:r>
          </a:p>
        </p:txBody>
      </p:sp>
      <p:sp>
        <p:nvSpPr>
          <p:cNvPr id="24588" name="Rectangle 12"/>
          <p:cNvSpPr>
            <a:spLocks noChangeArrowheads="1"/>
          </p:cNvSpPr>
          <p:nvPr/>
        </p:nvSpPr>
        <p:spPr bwMode="auto">
          <a:xfrm>
            <a:off x="2971800" y="2514600"/>
            <a:ext cx="401638" cy="304800"/>
          </a:xfrm>
          <a:prstGeom prst="rect">
            <a:avLst/>
          </a:prstGeom>
          <a:noFill/>
          <a:ln w="9525">
            <a:noFill/>
            <a:miter lim="800000"/>
            <a:headEnd/>
            <a:tailEnd/>
          </a:ln>
          <a:effectLst/>
        </p:spPr>
        <p:txBody>
          <a:bodyPr wrap="none">
            <a:prstTxWarp prst="textNoShape">
              <a:avLst/>
            </a:prstTxWarp>
            <a:spAutoFit/>
          </a:bodyPr>
          <a:lstStyle/>
          <a:p>
            <a:r>
              <a:rPr lang="en-US" altLang="ja-JP" sz="1400" dirty="0">
                <a:solidFill>
                  <a:srgbClr val="0D09FF"/>
                </a:solidFill>
              </a:rPr>
              <a:t>(4)</a:t>
            </a:r>
          </a:p>
        </p:txBody>
      </p:sp>
      <p:sp>
        <p:nvSpPr>
          <p:cNvPr id="24589" name="Rectangle 13"/>
          <p:cNvSpPr>
            <a:spLocks noChangeArrowheads="1"/>
          </p:cNvSpPr>
          <p:nvPr/>
        </p:nvSpPr>
        <p:spPr bwMode="auto">
          <a:xfrm>
            <a:off x="2895600" y="4038600"/>
            <a:ext cx="401638" cy="304800"/>
          </a:xfrm>
          <a:prstGeom prst="rect">
            <a:avLst/>
          </a:prstGeom>
          <a:noFill/>
          <a:ln w="9525">
            <a:noFill/>
            <a:miter lim="800000"/>
            <a:headEnd/>
            <a:tailEnd/>
          </a:ln>
          <a:effectLst/>
        </p:spPr>
        <p:txBody>
          <a:bodyPr wrap="none">
            <a:prstTxWarp prst="textNoShape">
              <a:avLst/>
            </a:prstTxWarp>
            <a:spAutoFit/>
          </a:bodyPr>
          <a:lstStyle/>
          <a:p>
            <a:r>
              <a:rPr lang="en-US" altLang="ja-JP" sz="1400">
                <a:solidFill>
                  <a:srgbClr val="0D09FF"/>
                </a:solidFill>
              </a:rPr>
              <a:t>(5)</a:t>
            </a:r>
          </a:p>
        </p:txBody>
      </p:sp>
      <p:sp>
        <p:nvSpPr>
          <p:cNvPr id="16" name="Title 12"/>
          <p:cNvSpPr>
            <a:spLocks noGrp="1"/>
          </p:cNvSpPr>
          <p:nvPr>
            <p:ph type="title"/>
          </p:nvPr>
        </p:nvSpPr>
        <p:spPr>
          <a:xfrm>
            <a:off x="228600" y="304800"/>
            <a:ext cx="8686800" cy="1143000"/>
          </a:xfrm>
        </p:spPr>
        <p:txBody>
          <a:bodyPr>
            <a:noAutofit/>
          </a:bodyPr>
          <a:lstStyle/>
          <a:p>
            <a:r>
              <a:rPr lang="ja-JP" altLang="en-US" sz="3600" smtClean="0"/>
              <a:t>～くれる／～下さる</a:t>
            </a:r>
            <a:r>
              <a:rPr lang="en-US" altLang="ja-JP" sz="3600" dirty="0" smtClean="0"/>
              <a:t/>
            </a:r>
            <a:br>
              <a:rPr lang="en-US" altLang="ja-JP" sz="3600" dirty="0" smtClean="0"/>
            </a:br>
            <a:r>
              <a:rPr lang="en-US" altLang="ja-JP" sz="3600" dirty="0" smtClean="0"/>
              <a:t> Giving (in-bound)</a:t>
            </a:r>
            <a:endParaRPr lang="en-US" sz="3600" dirty="0"/>
          </a:p>
        </p:txBody>
      </p:sp>
      <p:pic>
        <p:nvPicPr>
          <p:cNvPr id="1026" name="Picture 2"/>
          <p:cNvPicPr>
            <a:picLocks noChangeAspect="1" noChangeArrowheads="1"/>
          </p:cNvPicPr>
          <p:nvPr/>
        </p:nvPicPr>
        <p:blipFill>
          <a:blip r:embed="rId4" cstate="print"/>
          <a:srcRect/>
          <a:stretch>
            <a:fillRect/>
          </a:stretch>
        </p:blipFill>
        <p:spPr bwMode="auto">
          <a:xfrm>
            <a:off x="457200" y="5029200"/>
            <a:ext cx="1818548" cy="1557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p:cNvSpPr>
            <a:spLocks noGrp="1"/>
          </p:cNvSpPr>
          <p:nvPr>
            <p:ph type="title"/>
          </p:nvPr>
        </p:nvSpPr>
        <p:spPr>
          <a:xfrm>
            <a:off x="228600" y="304800"/>
            <a:ext cx="8686800" cy="1143000"/>
          </a:xfrm>
        </p:spPr>
        <p:txBody>
          <a:bodyPr>
            <a:noAutofit/>
          </a:bodyPr>
          <a:lstStyle/>
          <a:p>
            <a:r>
              <a:rPr lang="ja-JP" altLang="en-US" sz="3600" smtClean="0"/>
              <a:t>～くれる／～下さる</a:t>
            </a:r>
            <a:r>
              <a:rPr lang="en-US" altLang="ja-JP" sz="3600" dirty="0" smtClean="0"/>
              <a:t/>
            </a:r>
            <a:br>
              <a:rPr lang="en-US" altLang="ja-JP" sz="3600" dirty="0" smtClean="0"/>
            </a:br>
            <a:r>
              <a:rPr lang="en-US" altLang="ja-JP" sz="3600" dirty="0" smtClean="0"/>
              <a:t> Giving (in-bound)</a:t>
            </a:r>
            <a:endParaRPr lang="en-US" sz="3600" dirty="0"/>
          </a:p>
        </p:txBody>
      </p:sp>
      <p:pic>
        <p:nvPicPr>
          <p:cNvPr id="3077" name="Picture 5"/>
          <p:cNvPicPr>
            <a:picLocks noChangeAspect="1" noChangeArrowheads="1"/>
          </p:cNvPicPr>
          <p:nvPr/>
        </p:nvPicPr>
        <p:blipFill>
          <a:blip r:embed="rId2" cstate="print"/>
          <a:srcRect/>
          <a:stretch>
            <a:fillRect/>
          </a:stretch>
        </p:blipFill>
        <p:spPr bwMode="auto">
          <a:xfrm>
            <a:off x="47625" y="1752600"/>
            <a:ext cx="9096375" cy="390525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p:cNvSpPr>
            <a:spLocks noGrp="1"/>
          </p:cNvSpPr>
          <p:nvPr>
            <p:ph type="title"/>
          </p:nvPr>
        </p:nvSpPr>
        <p:spPr>
          <a:xfrm>
            <a:off x="228600" y="304800"/>
            <a:ext cx="8686800" cy="1143000"/>
          </a:xfrm>
        </p:spPr>
        <p:txBody>
          <a:bodyPr>
            <a:noAutofit/>
          </a:bodyPr>
          <a:lstStyle/>
          <a:p>
            <a:r>
              <a:rPr lang="ja-JP" altLang="en-US" sz="3600" smtClean="0"/>
              <a:t>～くれる／～下さる</a:t>
            </a:r>
            <a:r>
              <a:rPr lang="en-US" altLang="ja-JP" sz="3600" dirty="0" smtClean="0"/>
              <a:t/>
            </a:r>
            <a:br>
              <a:rPr lang="en-US" altLang="ja-JP" sz="3600" dirty="0" smtClean="0"/>
            </a:br>
            <a:r>
              <a:rPr lang="en-US" altLang="ja-JP" sz="3600" dirty="0" smtClean="0"/>
              <a:t> Giving (in-bound)</a:t>
            </a:r>
            <a:endParaRPr lang="en-US" sz="3600" dirty="0"/>
          </a:p>
        </p:txBody>
      </p:sp>
      <p:pic>
        <p:nvPicPr>
          <p:cNvPr id="4098" name="Picture 2"/>
          <p:cNvPicPr>
            <a:picLocks noChangeAspect="1" noChangeArrowheads="1"/>
          </p:cNvPicPr>
          <p:nvPr/>
        </p:nvPicPr>
        <p:blipFill>
          <a:blip r:embed="rId2" cstate="print"/>
          <a:srcRect/>
          <a:stretch>
            <a:fillRect/>
          </a:stretch>
        </p:blipFill>
        <p:spPr bwMode="auto">
          <a:xfrm>
            <a:off x="152400" y="1676400"/>
            <a:ext cx="8839200" cy="43279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5410200"/>
            <a:ext cx="7772400" cy="1447800"/>
          </a:xfrm>
        </p:spPr>
        <p:txBody>
          <a:bodyPr>
            <a:noAutofit/>
          </a:bodyPr>
          <a:lstStyle/>
          <a:p>
            <a:pPr>
              <a:buNone/>
            </a:pPr>
            <a:r>
              <a:rPr lang="en-US" altLang="ja-JP" sz="2400" dirty="0" smtClean="0">
                <a:latin typeface="+mn-ea"/>
                <a:ea typeface="+mn-ea"/>
                <a:cs typeface="ＭＳ Ｐゴシック" charset="-128"/>
              </a:rPr>
              <a:t>Ex. </a:t>
            </a:r>
            <a:r>
              <a:rPr lang="ja-JP" altLang="en-US" sz="2400" dirty="0" smtClean="0">
                <a:latin typeface="+mn-ea"/>
                <a:ea typeface="+mn-ea"/>
                <a:cs typeface="ＭＳ Ｐゴシック" charset="-128"/>
              </a:rPr>
              <a:t>（父</a:t>
            </a:r>
            <a:r>
              <a:rPr lang="en-US" altLang="ja-JP" sz="2400" dirty="0" smtClean="0">
                <a:latin typeface="+mn-ea"/>
                <a:ea typeface="+mn-ea"/>
                <a:cs typeface="ＭＳ Ｐゴシック" charset="-128"/>
              </a:rPr>
              <a:t>→</a:t>
            </a:r>
            <a:r>
              <a:rPr lang="ja-JP" altLang="en-US" sz="2400" dirty="0" smtClean="0">
                <a:latin typeface="+mn-ea"/>
                <a:ea typeface="+mn-ea"/>
                <a:cs typeface="ＭＳ Ｐゴシック" charset="-128"/>
              </a:rPr>
              <a:t>私）父は私にうでどけいをくれました。</a:t>
            </a:r>
            <a:endParaRPr lang="en-US" altLang="ja-JP" sz="2400" dirty="0" smtClean="0">
              <a:latin typeface="+mn-ea"/>
              <a:ea typeface="+mn-ea"/>
              <a:cs typeface="ＭＳ Ｐゴシック" charset="-128"/>
            </a:endParaRPr>
          </a:p>
          <a:p>
            <a:pPr>
              <a:buNone/>
            </a:pPr>
            <a:r>
              <a:rPr lang="en-US" altLang="ja-JP" sz="2400" dirty="0" smtClean="0">
                <a:latin typeface="+mn-ea"/>
                <a:ea typeface="+mn-ea"/>
                <a:cs typeface="ヒラギノ角ゴ ProN W3" charset="-128"/>
              </a:rPr>
              <a:t>①</a:t>
            </a:r>
            <a:r>
              <a:rPr lang="ja-JP" altLang="en-US" sz="2400" dirty="0" smtClean="0">
                <a:latin typeface="+mn-ea"/>
                <a:ea typeface="+mn-ea"/>
                <a:cs typeface="ヒラギノ角ゴ ProN W3" charset="-128"/>
              </a:rPr>
              <a:t>（姉</a:t>
            </a:r>
            <a:r>
              <a:rPr lang="en-US" altLang="ja-JP" sz="2400" dirty="0" smtClean="0">
                <a:latin typeface="+mn-ea"/>
                <a:ea typeface="+mn-ea"/>
                <a:cs typeface="ヒラギノ角ゴ ProN W3" charset="-128"/>
              </a:rPr>
              <a:t>→</a:t>
            </a:r>
            <a:r>
              <a:rPr lang="ja-JP" altLang="en-US" sz="2400" dirty="0" smtClean="0">
                <a:latin typeface="+mn-ea"/>
                <a:ea typeface="+mn-ea"/>
                <a:cs typeface="ヒラギノ角ゴ ProN W3" charset="-128"/>
              </a:rPr>
              <a:t>私）</a:t>
            </a:r>
            <a:r>
              <a:rPr lang="en-US" altLang="ja-JP" sz="2400" dirty="0" smtClean="0">
                <a:latin typeface="+mn-ea"/>
                <a:ea typeface="+mn-ea"/>
                <a:cs typeface="ヒラギノ角ゴ ProN W3" charset="-128"/>
              </a:rPr>
              <a:t>②</a:t>
            </a:r>
            <a:r>
              <a:rPr lang="ja-JP" altLang="en-US" sz="2400" dirty="0" smtClean="0">
                <a:latin typeface="+mn-ea"/>
                <a:ea typeface="+mn-ea"/>
                <a:cs typeface="ヒラギノ角ゴ ProN W3" charset="-128"/>
              </a:rPr>
              <a:t>（田中さんのお母さん</a:t>
            </a:r>
            <a:r>
              <a:rPr lang="en-US" altLang="ja-JP" sz="2400" dirty="0" smtClean="0">
                <a:latin typeface="+mn-ea"/>
                <a:ea typeface="+mn-ea"/>
                <a:cs typeface="ヒラギノ角ゴ ProN W3" charset="-128"/>
              </a:rPr>
              <a:t>→</a:t>
            </a:r>
            <a:r>
              <a:rPr lang="ja-JP" altLang="en-US" sz="2400" dirty="0" smtClean="0">
                <a:latin typeface="+mn-ea"/>
                <a:ea typeface="+mn-ea"/>
                <a:cs typeface="ヒラギノ角ゴ ProN W3" charset="-128"/>
              </a:rPr>
              <a:t>私）</a:t>
            </a:r>
            <a:endParaRPr lang="en-US" altLang="ja-JP" sz="2400" dirty="0" smtClean="0">
              <a:latin typeface="+mn-ea"/>
              <a:ea typeface="+mn-ea"/>
              <a:cs typeface="ヒラギノ角ゴ ProN W3" charset="-128"/>
            </a:endParaRPr>
          </a:p>
          <a:p>
            <a:pPr>
              <a:buNone/>
            </a:pPr>
            <a:r>
              <a:rPr lang="en-US" altLang="ja-JP" sz="2400" dirty="0" smtClean="0">
                <a:latin typeface="+mn-ea"/>
                <a:ea typeface="+mn-ea"/>
                <a:cs typeface="ヒラギノ角ゴ ProN W3" charset="-128"/>
              </a:rPr>
              <a:t>③</a:t>
            </a:r>
            <a:r>
              <a:rPr lang="ja-JP" altLang="en-US" sz="2400" dirty="0" smtClean="0">
                <a:latin typeface="+mn-ea"/>
                <a:ea typeface="+mn-ea"/>
                <a:cs typeface="ヒラギノ角ゴ ProN W3" charset="-128"/>
              </a:rPr>
              <a:t>（近所の男の子</a:t>
            </a:r>
            <a:r>
              <a:rPr lang="en-US" altLang="ja-JP" sz="2400" dirty="0" smtClean="0">
                <a:latin typeface="+mn-ea"/>
                <a:ea typeface="+mn-ea"/>
                <a:cs typeface="ヒラギノ角ゴ ProN W3" charset="-128"/>
              </a:rPr>
              <a:t>→</a:t>
            </a:r>
            <a:r>
              <a:rPr lang="ja-JP" altLang="en-US" sz="2400" dirty="0" smtClean="0">
                <a:latin typeface="+mn-ea"/>
                <a:ea typeface="+mn-ea"/>
                <a:cs typeface="ヒラギノ角ゴ ProN W3" charset="-128"/>
              </a:rPr>
              <a:t>弟）</a:t>
            </a:r>
            <a:r>
              <a:rPr lang="en-US" altLang="ja-JP" sz="2400" dirty="0" smtClean="0">
                <a:latin typeface="+mn-ea"/>
                <a:ea typeface="+mn-ea"/>
                <a:cs typeface="ヒラギノ角ゴ ProN W3" charset="-128"/>
              </a:rPr>
              <a:t>④</a:t>
            </a:r>
            <a:r>
              <a:rPr lang="ja-JP" altLang="en-US" sz="2400" dirty="0" smtClean="0">
                <a:latin typeface="+mn-ea"/>
                <a:ea typeface="+mn-ea"/>
                <a:cs typeface="ヒラギノ角ゴ ProN W3" charset="-128"/>
              </a:rPr>
              <a:t>（山田先生</a:t>
            </a:r>
            <a:r>
              <a:rPr lang="en-US" altLang="ja-JP" sz="2400" dirty="0" smtClean="0">
                <a:latin typeface="+mn-ea"/>
                <a:ea typeface="+mn-ea"/>
                <a:cs typeface="ヒラギノ角ゴ ProN W3" charset="-128"/>
              </a:rPr>
              <a:t>→</a:t>
            </a:r>
            <a:r>
              <a:rPr lang="ja-JP" altLang="en-US" sz="2400" dirty="0" smtClean="0">
                <a:latin typeface="+mn-ea"/>
                <a:ea typeface="+mn-ea"/>
                <a:cs typeface="ヒラギノ角ゴ ProN W3" charset="-128"/>
              </a:rPr>
              <a:t>姉）</a:t>
            </a:r>
            <a:endParaRPr lang="en-US" sz="2400" dirty="0">
              <a:latin typeface="+mn-ea"/>
              <a:ea typeface="+mn-ea"/>
            </a:endParaRPr>
          </a:p>
        </p:txBody>
      </p:sp>
      <p:pic>
        <p:nvPicPr>
          <p:cNvPr id="1026" name="Picture 2"/>
          <p:cNvPicPr>
            <a:picLocks noChangeAspect="1" noChangeArrowheads="1"/>
          </p:cNvPicPr>
          <p:nvPr/>
        </p:nvPicPr>
        <p:blipFill>
          <a:blip r:embed="rId2" cstate="print"/>
          <a:srcRect/>
          <a:stretch>
            <a:fillRect/>
          </a:stretch>
        </p:blipFill>
        <p:spPr bwMode="auto">
          <a:xfrm>
            <a:off x="990598" y="990599"/>
            <a:ext cx="6833635" cy="4500113"/>
          </a:xfrm>
          <a:prstGeom prst="rect">
            <a:avLst/>
          </a:prstGeom>
          <a:noFill/>
          <a:ln w="9525">
            <a:noFill/>
            <a:miter lim="800000"/>
            <a:headEnd/>
            <a:tailEnd/>
          </a:ln>
        </p:spPr>
      </p:pic>
      <p:sp>
        <p:nvSpPr>
          <p:cNvPr id="6" name="Title 12"/>
          <p:cNvSpPr>
            <a:spLocks noGrp="1"/>
          </p:cNvSpPr>
          <p:nvPr>
            <p:ph type="title"/>
          </p:nvPr>
        </p:nvSpPr>
        <p:spPr>
          <a:xfrm>
            <a:off x="190619" y="0"/>
            <a:ext cx="8686800" cy="990600"/>
          </a:xfrm>
        </p:spPr>
        <p:txBody>
          <a:bodyPr>
            <a:noAutofit/>
          </a:bodyPr>
          <a:lstStyle/>
          <a:p>
            <a:r>
              <a:rPr lang="ja-JP" altLang="en-US" sz="3600" dirty="0" smtClean="0"/>
              <a:t>～くれる／～下さる</a:t>
            </a:r>
            <a:r>
              <a:rPr lang="en-US" altLang="ja-JP" sz="3600" dirty="0" smtClean="0"/>
              <a:t/>
            </a:r>
            <a:br>
              <a:rPr lang="en-US" altLang="ja-JP" sz="3600" dirty="0" smtClean="0"/>
            </a:br>
            <a:r>
              <a:rPr lang="en-US" altLang="ja-JP" sz="3600" dirty="0" smtClean="0"/>
              <a:t> Giving (in-bound)</a:t>
            </a:r>
            <a:endParaRPr lang="en-US" sz="3600" dirty="0"/>
          </a:p>
        </p:txBody>
      </p:sp>
      <p:sp>
        <p:nvSpPr>
          <p:cNvPr id="14" name="Rectangle 8"/>
          <p:cNvSpPr>
            <a:spLocks noChangeArrowheads="1"/>
          </p:cNvSpPr>
          <p:nvPr/>
        </p:nvSpPr>
        <p:spPr bwMode="auto">
          <a:xfrm>
            <a:off x="3429000" y="2895663"/>
            <a:ext cx="415498" cy="369332"/>
          </a:xfrm>
          <a:prstGeom prst="rect">
            <a:avLst/>
          </a:prstGeom>
          <a:noFill/>
          <a:ln w="9525">
            <a:noFill/>
            <a:miter lim="800000"/>
            <a:headEnd/>
            <a:tailEnd/>
          </a:ln>
          <a:effectLst/>
        </p:spPr>
        <p:txBody>
          <a:bodyPr wrap="none">
            <a:prstTxWarp prst="textNoShape">
              <a:avLst/>
            </a:prstTxWarp>
            <a:spAutoFit/>
          </a:bodyPr>
          <a:lstStyle/>
          <a:p>
            <a:r>
              <a:rPr lang="en-US" altLang="ja-JP" dirty="0" smtClean="0">
                <a:solidFill>
                  <a:srgbClr val="FF0C15"/>
                </a:solidFill>
                <a:ea typeface="ＭＳ Ｐゴシック" charset="-128"/>
                <a:cs typeface="ＭＳ Ｐゴシック" charset="-128"/>
              </a:rPr>
              <a:t>①</a:t>
            </a:r>
            <a:endParaRPr lang="en-US" altLang="ja-JP" dirty="0">
              <a:solidFill>
                <a:srgbClr val="FF0C15"/>
              </a:solidFill>
              <a:ea typeface="ＭＳ Ｐゴシック" charset="-128"/>
              <a:cs typeface="ＭＳ Ｐゴシック" charset="-128"/>
            </a:endParaRPr>
          </a:p>
        </p:txBody>
      </p:sp>
      <p:sp>
        <p:nvSpPr>
          <p:cNvPr id="15" name="Rectangle 8"/>
          <p:cNvSpPr>
            <a:spLocks noChangeArrowheads="1"/>
          </p:cNvSpPr>
          <p:nvPr/>
        </p:nvSpPr>
        <p:spPr bwMode="auto">
          <a:xfrm>
            <a:off x="5257800" y="2426732"/>
            <a:ext cx="415498" cy="369332"/>
          </a:xfrm>
          <a:prstGeom prst="rect">
            <a:avLst/>
          </a:prstGeom>
          <a:noFill/>
          <a:ln w="9525">
            <a:noFill/>
            <a:miter lim="800000"/>
            <a:headEnd/>
            <a:tailEnd/>
          </a:ln>
          <a:effectLst/>
        </p:spPr>
        <p:txBody>
          <a:bodyPr wrap="none">
            <a:prstTxWarp prst="textNoShape">
              <a:avLst/>
            </a:prstTxWarp>
            <a:spAutoFit/>
          </a:bodyPr>
          <a:lstStyle/>
          <a:p>
            <a:r>
              <a:rPr lang="ja-JP" altLang="en-US" dirty="0" smtClean="0">
                <a:solidFill>
                  <a:srgbClr val="FF0C15"/>
                </a:solidFill>
                <a:ea typeface="ＭＳ Ｐゴシック" charset="-128"/>
                <a:cs typeface="ＭＳ Ｐゴシック" charset="-128"/>
              </a:rPr>
              <a:t>②</a:t>
            </a:r>
            <a:endParaRPr lang="en-US" altLang="ja-JP" dirty="0">
              <a:solidFill>
                <a:srgbClr val="FF0C15"/>
              </a:solidFill>
              <a:ea typeface="ＭＳ Ｐゴシック" charset="-128"/>
              <a:cs typeface="ＭＳ Ｐゴシック" charset="-128"/>
            </a:endParaRPr>
          </a:p>
        </p:txBody>
      </p:sp>
      <p:sp>
        <p:nvSpPr>
          <p:cNvPr id="16" name="Rectangle 8"/>
          <p:cNvSpPr>
            <a:spLocks noChangeArrowheads="1"/>
          </p:cNvSpPr>
          <p:nvPr/>
        </p:nvSpPr>
        <p:spPr bwMode="auto">
          <a:xfrm>
            <a:off x="3556195" y="4431268"/>
            <a:ext cx="415498" cy="369332"/>
          </a:xfrm>
          <a:prstGeom prst="rect">
            <a:avLst/>
          </a:prstGeom>
          <a:noFill/>
          <a:ln w="9525">
            <a:noFill/>
            <a:miter lim="800000"/>
            <a:headEnd/>
            <a:tailEnd/>
          </a:ln>
          <a:effectLst/>
        </p:spPr>
        <p:txBody>
          <a:bodyPr wrap="none">
            <a:prstTxWarp prst="textNoShape">
              <a:avLst/>
            </a:prstTxWarp>
            <a:spAutoFit/>
          </a:bodyPr>
          <a:lstStyle/>
          <a:p>
            <a:r>
              <a:rPr lang="ja-JP" altLang="en-US" dirty="0" smtClean="0">
                <a:solidFill>
                  <a:srgbClr val="FF0C15"/>
                </a:solidFill>
                <a:ea typeface="ＭＳ Ｐゴシック" charset="-128"/>
                <a:cs typeface="ＭＳ Ｐゴシック" charset="-128"/>
              </a:rPr>
              <a:t>③</a:t>
            </a:r>
            <a:endParaRPr lang="en-US" altLang="ja-JP" dirty="0">
              <a:solidFill>
                <a:srgbClr val="FF0C15"/>
              </a:solidFill>
              <a:ea typeface="ＭＳ Ｐゴシック" charset="-128"/>
              <a:cs typeface="ＭＳ Ｐゴシック" charset="-128"/>
            </a:endParaRPr>
          </a:p>
        </p:txBody>
      </p:sp>
      <p:sp>
        <p:nvSpPr>
          <p:cNvPr id="17" name="Rectangle 8"/>
          <p:cNvSpPr>
            <a:spLocks noChangeArrowheads="1"/>
          </p:cNvSpPr>
          <p:nvPr/>
        </p:nvSpPr>
        <p:spPr bwMode="auto">
          <a:xfrm>
            <a:off x="3214047" y="2426732"/>
            <a:ext cx="415498" cy="369332"/>
          </a:xfrm>
          <a:prstGeom prst="rect">
            <a:avLst/>
          </a:prstGeom>
          <a:noFill/>
          <a:ln w="9525">
            <a:noFill/>
            <a:miter lim="800000"/>
            <a:headEnd/>
            <a:tailEnd/>
          </a:ln>
          <a:effectLst/>
        </p:spPr>
        <p:txBody>
          <a:bodyPr wrap="none">
            <a:prstTxWarp prst="textNoShape">
              <a:avLst/>
            </a:prstTxWarp>
            <a:spAutoFit/>
          </a:bodyPr>
          <a:lstStyle/>
          <a:p>
            <a:r>
              <a:rPr lang="ja-JP" altLang="en-US" dirty="0" smtClean="0">
                <a:solidFill>
                  <a:srgbClr val="FF0C15"/>
                </a:solidFill>
                <a:ea typeface="ＭＳ Ｐゴシック" charset="-128"/>
                <a:cs typeface="ＭＳ Ｐゴシック" charset="-128"/>
              </a:rPr>
              <a:t>④</a:t>
            </a:r>
            <a:endParaRPr lang="en-US" altLang="ja-JP" dirty="0">
              <a:solidFill>
                <a:srgbClr val="FF0C15"/>
              </a:solidFill>
              <a:ea typeface="ＭＳ Ｐゴシック" charset="-128"/>
              <a:cs typeface="ＭＳ Ｐゴシック" charset="-128"/>
            </a:endParaRPr>
          </a:p>
        </p:txBody>
      </p:sp>
      <p:sp>
        <p:nvSpPr>
          <p:cNvPr id="18" name="Rectangle 8"/>
          <p:cNvSpPr>
            <a:spLocks noChangeArrowheads="1"/>
          </p:cNvSpPr>
          <p:nvPr/>
        </p:nvSpPr>
        <p:spPr bwMode="auto">
          <a:xfrm>
            <a:off x="6298474" y="2482947"/>
            <a:ext cx="453714" cy="369332"/>
          </a:xfrm>
          <a:prstGeom prst="rect">
            <a:avLst/>
          </a:prstGeom>
          <a:noFill/>
          <a:ln w="9525">
            <a:solidFill>
              <a:srgbClr val="FF0000"/>
            </a:solidFill>
            <a:miter lim="800000"/>
            <a:headEnd/>
            <a:tailEnd/>
          </a:ln>
          <a:effectLst/>
        </p:spPr>
        <p:txBody>
          <a:bodyPr wrap="none">
            <a:prstTxWarp prst="textNoShape">
              <a:avLst/>
            </a:prstTxWarp>
            <a:spAutoFit/>
          </a:bodyPr>
          <a:lstStyle/>
          <a:p>
            <a:r>
              <a:rPr lang="en-US" altLang="ja-JP" dirty="0" smtClean="0">
                <a:solidFill>
                  <a:srgbClr val="FF0C15"/>
                </a:solidFill>
                <a:ea typeface="ＭＳ Ｐゴシック" charset="-128"/>
                <a:cs typeface="ＭＳ Ｐゴシック" charset="-128"/>
              </a:rPr>
              <a:t>Ex.</a:t>
            </a:r>
            <a:endParaRPr lang="en-US" altLang="ja-JP" dirty="0">
              <a:solidFill>
                <a:srgbClr val="FF0C15"/>
              </a:solidFill>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2209800" y="1752600"/>
            <a:ext cx="6629400" cy="4419600"/>
          </a:xfrm>
          <a:noFill/>
        </p:spPr>
        <p:txBody>
          <a:bodyPr/>
          <a:lstStyle/>
          <a:p>
            <a:pPr>
              <a:buFont typeface="Wingdings" charset="2"/>
              <a:buNone/>
            </a:pPr>
            <a:r>
              <a:rPr lang="en-US" altLang="ja-JP" dirty="0"/>
              <a:t>(1) X</a:t>
            </a:r>
            <a:r>
              <a:rPr lang="ja-JP" altLang="en-US" dirty="0"/>
              <a:t>：おいしそうなクッキーね。</a:t>
            </a:r>
            <a:endParaRPr lang="en-US" altLang="ja-JP" dirty="0"/>
          </a:p>
          <a:p>
            <a:pPr>
              <a:buFont typeface="Wingdings" charset="2"/>
              <a:buNone/>
            </a:pPr>
            <a:r>
              <a:rPr lang="ja-JP" altLang="en-US" dirty="0"/>
              <a:t>　　</a:t>
            </a:r>
            <a:r>
              <a:rPr lang="en-US" altLang="ja-JP" dirty="0"/>
              <a:t>Y</a:t>
            </a:r>
            <a:r>
              <a:rPr lang="ja-JP" altLang="en-US" dirty="0"/>
              <a:t>：うん。おばあちゃん</a:t>
            </a:r>
            <a:r>
              <a:rPr lang="ja-JP" altLang="en-US" dirty="0">
                <a:solidFill>
                  <a:srgbClr val="FF0C15"/>
                </a:solidFill>
              </a:rPr>
              <a:t>が</a:t>
            </a:r>
            <a:r>
              <a:rPr lang="ja-JP" altLang="en-US" dirty="0" smtClean="0">
                <a:solidFill>
                  <a:srgbClr val="FF0C15"/>
                </a:solidFill>
              </a:rPr>
              <a:t> </a:t>
            </a:r>
            <a:endParaRPr lang="en-US" altLang="ja-JP" dirty="0" smtClean="0">
              <a:solidFill>
                <a:srgbClr val="FF0C15"/>
              </a:solidFill>
            </a:endParaRPr>
          </a:p>
          <a:p>
            <a:pPr>
              <a:buFont typeface="Wingdings" charset="2"/>
              <a:buNone/>
            </a:pPr>
            <a:r>
              <a:rPr lang="ja-JP" altLang="ja-JP" dirty="0" smtClean="0">
                <a:solidFill>
                  <a:srgbClr val="FF0C15"/>
                </a:solidFill>
              </a:rPr>
              <a:t>　</a:t>
            </a:r>
            <a:r>
              <a:rPr lang="ja-JP" altLang="en-US" dirty="0" smtClean="0">
                <a:solidFill>
                  <a:srgbClr val="FF0C15"/>
                </a:solidFill>
              </a:rPr>
              <a:t>　　　</a:t>
            </a:r>
            <a:r>
              <a:rPr lang="en-US" altLang="ja-JP" dirty="0" smtClean="0"/>
              <a:t>(</a:t>
            </a:r>
            <a:r>
              <a:rPr lang="ja-JP" altLang="en-US" dirty="0">
                <a:solidFill>
                  <a:srgbClr val="FF0000"/>
                </a:solidFill>
              </a:rPr>
              <a:t>私に</a:t>
            </a:r>
            <a:r>
              <a:rPr lang="en-US" altLang="ja-JP" dirty="0" smtClean="0"/>
              <a:t>)</a:t>
            </a:r>
            <a:r>
              <a:rPr lang="ja-JP" altLang="en-US" dirty="0" smtClean="0">
                <a:solidFill>
                  <a:srgbClr val="0D09FF"/>
                </a:solidFill>
              </a:rPr>
              <a:t>くれた</a:t>
            </a:r>
            <a:r>
              <a:rPr lang="ja-JP" altLang="en-US"/>
              <a:t>の</a:t>
            </a:r>
            <a:r>
              <a:rPr lang="ja-JP" altLang="en-US" smtClean="0"/>
              <a:t>。</a:t>
            </a:r>
            <a:endParaRPr lang="en-US" altLang="ja-JP" dirty="0" smtClean="0"/>
          </a:p>
          <a:p>
            <a:pPr>
              <a:buFont typeface="Wingdings" charset="2"/>
              <a:buNone/>
            </a:pPr>
            <a:endParaRPr lang="en-US" altLang="ja-JP" dirty="0"/>
          </a:p>
          <a:p>
            <a:pPr>
              <a:buFont typeface="Wingdings" charset="2"/>
              <a:buNone/>
            </a:pPr>
            <a:r>
              <a:rPr lang="en-US" altLang="ja-JP" dirty="0"/>
              <a:t>(2) X</a:t>
            </a:r>
            <a:r>
              <a:rPr lang="ja-JP" altLang="en-US" dirty="0"/>
              <a:t>：いい  </a:t>
            </a:r>
            <a:r>
              <a:rPr lang="ja-JP" altLang="en-US"/>
              <a:t>う</a:t>
            </a:r>
            <a:r>
              <a:rPr lang="ja-JP" altLang="en-US" smtClean="0"/>
              <a:t>で時計で</a:t>
            </a:r>
            <a:r>
              <a:rPr lang="ja-JP" altLang="en-US" dirty="0"/>
              <a:t>すね。</a:t>
            </a:r>
            <a:endParaRPr lang="en-US" altLang="ja-JP" dirty="0"/>
          </a:p>
          <a:p>
            <a:pPr>
              <a:buFont typeface="Wingdings" charset="2"/>
              <a:buNone/>
            </a:pPr>
            <a:r>
              <a:rPr lang="ja-JP" altLang="en-US" dirty="0"/>
              <a:t>　　</a:t>
            </a:r>
            <a:r>
              <a:rPr lang="en-US" altLang="ja-JP" dirty="0"/>
              <a:t>Y</a:t>
            </a:r>
            <a:r>
              <a:rPr lang="ja-JP" altLang="en-US" dirty="0"/>
              <a:t>：はい、社長</a:t>
            </a:r>
            <a:r>
              <a:rPr lang="ja-JP" altLang="en-US" dirty="0">
                <a:solidFill>
                  <a:srgbClr val="FF0C15"/>
                </a:solidFill>
              </a:rPr>
              <a:t>が</a:t>
            </a:r>
            <a:r>
              <a:rPr lang="ja-JP" altLang="en-US" dirty="0"/>
              <a:t>　</a:t>
            </a:r>
            <a:r>
              <a:rPr lang="ja-JP" altLang="en-US"/>
              <a:t>結</a:t>
            </a:r>
            <a:r>
              <a:rPr lang="ja-JP" altLang="en-US" smtClean="0"/>
              <a:t>婚祝いに</a:t>
            </a:r>
            <a:endParaRPr lang="en-US" altLang="ja-JP" dirty="0" smtClean="0"/>
          </a:p>
          <a:p>
            <a:pPr>
              <a:buFont typeface="Wingdings" charset="2"/>
              <a:buNone/>
            </a:pPr>
            <a:r>
              <a:rPr lang="ja-JP" altLang="ja-JP" dirty="0" smtClean="0"/>
              <a:t>　</a:t>
            </a:r>
            <a:r>
              <a:rPr lang="ja-JP" altLang="en-US" dirty="0" smtClean="0"/>
              <a:t>　　 </a:t>
            </a:r>
            <a:r>
              <a:rPr lang="en-US" altLang="ja-JP" dirty="0"/>
              <a:t>(</a:t>
            </a:r>
            <a:r>
              <a:rPr lang="ja-JP" altLang="en-US" dirty="0">
                <a:solidFill>
                  <a:srgbClr val="FF0000"/>
                </a:solidFill>
              </a:rPr>
              <a:t>私に</a:t>
            </a:r>
            <a:r>
              <a:rPr lang="en-US" altLang="ja-JP" dirty="0" smtClean="0"/>
              <a:t>)</a:t>
            </a:r>
            <a:r>
              <a:rPr lang="ja-JP" altLang="en-US" dirty="0" smtClean="0">
                <a:solidFill>
                  <a:srgbClr val="0D09FF"/>
                </a:solidFill>
              </a:rPr>
              <a:t>下さった</a:t>
            </a:r>
            <a:r>
              <a:rPr lang="ja-JP" altLang="en-US" dirty="0" smtClean="0"/>
              <a:t>ん</a:t>
            </a:r>
            <a:r>
              <a:rPr lang="ja-JP" altLang="en-US" dirty="0"/>
              <a:t>です。</a:t>
            </a:r>
            <a:endParaRPr lang="en-US" altLang="ja-JP" dirty="0"/>
          </a:p>
        </p:txBody>
      </p:sp>
      <p:pic>
        <p:nvPicPr>
          <p:cNvPr id="25605" name="Picture 5"/>
          <p:cNvPicPr>
            <a:picLocks noChangeAspect="1" noChangeArrowheads="1"/>
          </p:cNvPicPr>
          <p:nvPr/>
        </p:nvPicPr>
        <p:blipFill>
          <a:blip r:embed="rId3" cstate="print"/>
          <a:srcRect/>
          <a:stretch>
            <a:fillRect/>
          </a:stretch>
        </p:blipFill>
        <p:spPr bwMode="auto">
          <a:xfrm>
            <a:off x="304800" y="1905000"/>
            <a:ext cx="1600200" cy="1066800"/>
          </a:xfrm>
          <a:prstGeom prst="rect">
            <a:avLst/>
          </a:prstGeom>
          <a:noFill/>
          <a:ln w="9525">
            <a:noFill/>
            <a:miter lim="800000"/>
            <a:headEnd/>
            <a:tailEnd/>
          </a:ln>
          <a:effectLst/>
        </p:spPr>
      </p:pic>
      <p:pic>
        <p:nvPicPr>
          <p:cNvPr id="25606" name="Picture 6"/>
          <p:cNvPicPr>
            <a:picLocks noChangeAspect="1" noChangeArrowheads="1"/>
          </p:cNvPicPr>
          <p:nvPr/>
        </p:nvPicPr>
        <p:blipFill>
          <a:blip r:embed="rId4" cstate="print"/>
          <a:srcRect/>
          <a:stretch>
            <a:fillRect/>
          </a:stretch>
        </p:blipFill>
        <p:spPr bwMode="auto">
          <a:xfrm>
            <a:off x="609600" y="4267200"/>
            <a:ext cx="1163638" cy="1548649"/>
          </a:xfrm>
          <a:prstGeom prst="rect">
            <a:avLst/>
          </a:prstGeom>
          <a:noFill/>
          <a:ln w="9525">
            <a:noFill/>
            <a:miter lim="800000"/>
            <a:headEnd/>
            <a:tailEnd/>
          </a:ln>
          <a:effectLst/>
        </p:spPr>
      </p:pic>
      <p:sp>
        <p:nvSpPr>
          <p:cNvPr id="9" name="Title 12"/>
          <p:cNvSpPr>
            <a:spLocks noGrp="1"/>
          </p:cNvSpPr>
          <p:nvPr>
            <p:ph type="title"/>
          </p:nvPr>
        </p:nvSpPr>
        <p:spPr>
          <a:xfrm>
            <a:off x="228600" y="304800"/>
            <a:ext cx="8686800" cy="1143000"/>
          </a:xfrm>
        </p:spPr>
        <p:txBody>
          <a:bodyPr>
            <a:noAutofit/>
          </a:bodyPr>
          <a:lstStyle/>
          <a:p>
            <a:r>
              <a:rPr lang="ja-JP" altLang="en-US" sz="3600" smtClean="0"/>
              <a:t>～くれる／～下さる</a:t>
            </a:r>
            <a:r>
              <a:rPr lang="en-US" altLang="ja-JP" sz="3600" dirty="0" smtClean="0"/>
              <a:t/>
            </a:r>
            <a:br>
              <a:rPr lang="en-US" altLang="ja-JP" sz="3600" dirty="0" smtClean="0"/>
            </a:br>
            <a:r>
              <a:rPr lang="en-US" altLang="ja-JP" sz="3600" dirty="0" smtClean="0"/>
              <a:t> Giving (in-bound)</a:t>
            </a:r>
            <a:endParaRPr lang="en-US" sz="3600" dirty="0"/>
          </a:p>
        </p:txBody>
      </p:sp>
      <p:sp>
        <p:nvSpPr>
          <p:cNvPr id="10" name="Rectangle 9"/>
          <p:cNvSpPr/>
          <p:nvPr/>
        </p:nvSpPr>
        <p:spPr>
          <a:xfrm>
            <a:off x="3276600" y="2895600"/>
            <a:ext cx="2133600" cy="6096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24200" y="5334000"/>
            <a:ext cx="2590800" cy="6096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0"/>
                                        </p:tgtEl>
                                        <p:attrNameLst>
                                          <p:attrName>ppt_x</p:attrName>
                                        </p:attrNameLst>
                                      </p:cBhvr>
                                      <p:tavLst>
                                        <p:tav tm="0">
                                          <p:val>
                                            <p:strVal val="ppt_x"/>
                                          </p:val>
                                        </p:tav>
                                        <p:tav tm="100000">
                                          <p:val>
                                            <p:strVal val="ppt_x"/>
                                          </p:val>
                                        </p:tav>
                                      </p:tavLst>
                                    </p:anim>
                                    <p:anim calcmode="lin" valueType="num">
                                      <p:cBhvr additive="base">
                                        <p:cTn id="7" dur="500"/>
                                        <p:tgtEl>
                                          <p:spTgt spid="10"/>
                                        </p:tgtEl>
                                        <p:attrNameLst>
                                          <p:attrName>ppt_y</p:attrName>
                                        </p:attrNameLst>
                                      </p:cBhvr>
                                      <p:tavLst>
                                        <p:tav tm="0">
                                          <p:val>
                                            <p:strVal val="ppt_y"/>
                                          </p:val>
                                        </p:tav>
                                        <p:tav tm="100000">
                                          <p:val>
                                            <p:strVal val="1+ppt_h/2"/>
                                          </p:val>
                                        </p:tav>
                                      </p:tavLst>
                                    </p:anim>
                                    <p:set>
                                      <p:cBhvr>
                                        <p:cTn id="8" dur="1" fill="hold">
                                          <p:stCondLst>
                                            <p:cond delay="499"/>
                                          </p:stCondLst>
                                        </p:cTn>
                                        <p:tgtEl>
                                          <p:spTgt spid="10"/>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13"/>
                                        </p:tgtEl>
                                        <p:attrNameLst>
                                          <p:attrName>ppt_x</p:attrName>
                                        </p:attrNameLst>
                                      </p:cBhvr>
                                      <p:tavLst>
                                        <p:tav tm="0">
                                          <p:val>
                                            <p:strVal val="ppt_x"/>
                                          </p:val>
                                        </p:tav>
                                        <p:tav tm="100000">
                                          <p:val>
                                            <p:strVal val="ppt_x"/>
                                          </p:val>
                                        </p:tav>
                                      </p:tavLst>
                                    </p:anim>
                                    <p:anim calcmode="lin" valueType="num">
                                      <p:cBhvr additive="base">
                                        <p:cTn id="13" dur="500"/>
                                        <p:tgtEl>
                                          <p:spTgt spid="13"/>
                                        </p:tgtEl>
                                        <p:attrNameLst>
                                          <p:attrName>ppt_y</p:attrName>
                                        </p:attrNameLst>
                                      </p:cBhvr>
                                      <p:tavLst>
                                        <p:tav tm="0">
                                          <p:val>
                                            <p:strVal val="ppt_y"/>
                                          </p:val>
                                        </p:tav>
                                        <p:tav tm="100000">
                                          <p:val>
                                            <p:strVal val="1+ppt_h/2"/>
                                          </p:val>
                                        </p:tav>
                                      </p:tavLst>
                                    </p:anim>
                                    <p:set>
                                      <p:cBhvr>
                                        <p:cTn id="14"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Giving verbs (2)</a:t>
            </a:r>
            <a:br>
              <a:rPr lang="en-US" dirty="0" smtClean="0"/>
            </a:br>
            <a:r>
              <a:rPr lang="en-US" dirty="0" smtClean="0"/>
              <a:t>(OUT-bound)</a:t>
            </a:r>
            <a:endParaRPr lang="en-US" dirty="0"/>
          </a:p>
        </p:txBody>
      </p:sp>
      <p:sp>
        <p:nvSpPr>
          <p:cNvPr id="6" name="Text Placeholder 5"/>
          <p:cNvSpPr>
            <a:spLocks noGrp="1"/>
          </p:cNvSpPr>
          <p:nvPr>
            <p:ph type="body" idx="1"/>
          </p:nvPr>
        </p:nvSpPr>
        <p:spPr/>
        <p:txBody>
          <a:bodyPr/>
          <a:lstStyle/>
          <a:p>
            <a:r>
              <a:rPr lang="ja-JP" altLang="en-US" smtClean="0"/>
              <a:t>～あげる／～さし上げる／～やる</a:t>
            </a:r>
            <a:endParaRPr lang="en-US" altLang="ja-JP"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457200" y="1447800"/>
            <a:ext cx="8686800" cy="5181600"/>
          </a:xfrm>
          <a:noFill/>
        </p:spPr>
        <p:txBody>
          <a:bodyPr>
            <a:normAutofit lnSpcReduction="10000"/>
          </a:bodyPr>
          <a:lstStyle/>
          <a:p>
            <a:r>
              <a:rPr lang="ja-JP" altLang="en-US"/>
              <a:t>私は　友達に　花を　あげました。</a:t>
            </a:r>
          </a:p>
          <a:p>
            <a:pPr>
              <a:buFont typeface="Wingdings" charset="2"/>
              <a:buNone/>
            </a:pPr>
            <a:endParaRPr lang="ja-JP" altLang="en-US"/>
          </a:p>
          <a:p>
            <a:r>
              <a:rPr lang="ja-JP" altLang="en-US"/>
              <a:t>私の父</a:t>
            </a:r>
            <a:r>
              <a:rPr lang="ja-JP" altLang="en-US" smtClean="0"/>
              <a:t>は　ま</a:t>
            </a:r>
            <a:r>
              <a:rPr lang="ja-JP" altLang="en-US"/>
              <a:t>きの先生</a:t>
            </a:r>
            <a:r>
              <a:rPr lang="ja-JP" altLang="en-US" smtClean="0"/>
              <a:t>に　本を　さ</a:t>
            </a:r>
            <a:r>
              <a:rPr lang="ja-JP" altLang="en-US"/>
              <a:t>し上げました。</a:t>
            </a:r>
          </a:p>
          <a:p>
            <a:pPr>
              <a:buFont typeface="Wingdings" charset="2"/>
              <a:buNone/>
            </a:pPr>
            <a:endParaRPr lang="ja-JP" altLang="en-US"/>
          </a:p>
          <a:p>
            <a:r>
              <a:rPr lang="ja-JP" altLang="en-US"/>
              <a:t>私は　花に　水を　やります（あげます）</a:t>
            </a:r>
          </a:p>
          <a:p>
            <a:endParaRPr lang="ja-JP" altLang="en-US" sz="2800"/>
          </a:p>
          <a:p>
            <a:endParaRPr lang="en-US" altLang="ja-JP" sz="2400" dirty="0" smtClean="0"/>
          </a:p>
          <a:p>
            <a:r>
              <a:rPr lang="ja-JP" altLang="en-US" sz="2400" smtClean="0"/>
              <a:t>あ</a:t>
            </a:r>
            <a:r>
              <a:rPr lang="ja-JP" altLang="en-US" sz="2400"/>
              <a:t>げる：</a:t>
            </a:r>
            <a:r>
              <a:rPr lang="en-US" altLang="ja-JP" sz="2400" dirty="0"/>
              <a:t>Giver=“</a:t>
            </a:r>
            <a:r>
              <a:rPr lang="en-US" altLang="ja-JP" sz="2400" dirty="0" err="1"/>
              <a:t>I”,in</a:t>
            </a:r>
            <a:r>
              <a:rPr lang="en-US" altLang="ja-JP" sz="2400" dirty="0"/>
              <a:t>-group,</a:t>
            </a:r>
            <a:r>
              <a:rPr lang="ja-JP" altLang="en-US" sz="2400"/>
              <a:t> </a:t>
            </a:r>
            <a:r>
              <a:rPr lang="en-US" altLang="ja-JP" sz="2400" dirty="0"/>
              <a:t>Recipient=equal/inferior</a:t>
            </a:r>
          </a:p>
          <a:p>
            <a:r>
              <a:rPr lang="ja-JP" altLang="en-US" sz="2400"/>
              <a:t>さ</a:t>
            </a:r>
            <a:r>
              <a:rPr lang="ja-JP" altLang="en-US" sz="2400" smtClean="0"/>
              <a:t>し上げる：</a:t>
            </a:r>
            <a:r>
              <a:rPr lang="en-US" altLang="ja-JP" sz="2400" dirty="0"/>
              <a:t>Giver=“</a:t>
            </a:r>
            <a:r>
              <a:rPr lang="en-US" altLang="ja-JP" sz="2400" dirty="0" err="1"/>
              <a:t>I”,in</a:t>
            </a:r>
            <a:r>
              <a:rPr lang="en-US" altLang="ja-JP" sz="2400" dirty="0"/>
              <a:t>-group,</a:t>
            </a:r>
            <a:r>
              <a:rPr lang="ja-JP" altLang="en-US" sz="2400"/>
              <a:t> </a:t>
            </a:r>
            <a:r>
              <a:rPr lang="en-US" altLang="ja-JP" sz="2400" dirty="0"/>
              <a:t>Recipient=superior</a:t>
            </a:r>
          </a:p>
          <a:p>
            <a:r>
              <a:rPr lang="ja-JP" altLang="en-US" sz="2400"/>
              <a:t>やる：</a:t>
            </a:r>
            <a:r>
              <a:rPr lang="en-US" altLang="ja-JP" sz="2400" dirty="0"/>
              <a:t>Giver =“</a:t>
            </a:r>
            <a:r>
              <a:rPr lang="en-US" altLang="ja-JP" sz="2400" dirty="0" err="1"/>
              <a:t>I”,in</a:t>
            </a:r>
            <a:r>
              <a:rPr lang="en-US" altLang="ja-JP" sz="2400" dirty="0"/>
              <a:t>-group,</a:t>
            </a:r>
            <a:r>
              <a:rPr lang="ja-JP" altLang="en-US" sz="2400"/>
              <a:t> </a:t>
            </a:r>
            <a:r>
              <a:rPr lang="en-US" altLang="ja-JP" sz="2400" dirty="0" smtClean="0"/>
              <a:t>Recipient=inferior</a:t>
            </a:r>
          </a:p>
          <a:p>
            <a:pPr>
              <a:buNone/>
            </a:pPr>
            <a:endParaRPr lang="en-US" altLang="ja-JP" sz="2400" dirty="0" smtClean="0"/>
          </a:p>
          <a:p>
            <a:pPr>
              <a:buNone/>
            </a:pPr>
            <a:endParaRPr lang="ja-JP" altLang="en-US" sz="2400"/>
          </a:p>
        </p:txBody>
      </p:sp>
      <p:sp>
        <p:nvSpPr>
          <p:cNvPr id="8196" name="Text Box 4"/>
          <p:cNvSpPr txBox="1">
            <a:spLocks noChangeArrowheads="1"/>
          </p:cNvSpPr>
          <p:nvPr/>
        </p:nvSpPr>
        <p:spPr bwMode="auto">
          <a:xfrm>
            <a:off x="533400" y="1905000"/>
            <a:ext cx="1122743" cy="523220"/>
          </a:xfrm>
          <a:prstGeom prst="rect">
            <a:avLst/>
          </a:prstGeom>
          <a:solidFill>
            <a:srgbClr val="FF99CC"/>
          </a:solidFill>
          <a:ln w="9525">
            <a:noFill/>
            <a:miter lim="800000"/>
            <a:headEnd/>
            <a:tailEnd/>
          </a:ln>
          <a:effectLst/>
        </p:spPr>
        <p:txBody>
          <a:bodyPr wrap="none">
            <a:prstTxWarp prst="textNoShape">
              <a:avLst/>
            </a:prstTxWarp>
            <a:spAutoFit/>
          </a:bodyPr>
          <a:lstStyle/>
          <a:p>
            <a:r>
              <a:rPr lang="en-US" altLang="ja-JP" sz="1400" dirty="0">
                <a:ea typeface="ＭＳ Ｐゴシック" charset="-128"/>
                <a:cs typeface="ＭＳ Ｐゴシック" charset="-128"/>
              </a:rPr>
              <a:t>Giver </a:t>
            </a:r>
            <a:r>
              <a:rPr lang="ja-JP" altLang="en-US" sz="1400">
                <a:ea typeface="ＭＳ Ｐゴシック" charset="-128"/>
                <a:cs typeface="ＭＳ Ｐゴシック" charset="-128"/>
              </a:rPr>
              <a:t>が</a:t>
            </a:r>
          </a:p>
          <a:p>
            <a:r>
              <a:rPr lang="en-US" altLang="ja-JP" sz="1400" dirty="0">
                <a:ea typeface="ＭＳ Ｐゴシック" charset="-128"/>
                <a:cs typeface="ＭＳ Ｐゴシック" charset="-128"/>
              </a:rPr>
              <a:t>(</a:t>
            </a:r>
            <a:r>
              <a:rPr lang="en-US" altLang="ja-JP" sz="1400" dirty="0"/>
              <a:t>“I”/</a:t>
            </a:r>
            <a:r>
              <a:rPr lang="en-US" altLang="ja-JP" sz="1400" dirty="0" err="1"/>
              <a:t>ingroup</a:t>
            </a:r>
            <a:r>
              <a:rPr lang="en-US" altLang="ja-JP" sz="1400" dirty="0">
                <a:ea typeface="ＭＳ Ｐゴシック" charset="-128"/>
                <a:cs typeface="ＭＳ Ｐゴシック" charset="-128"/>
              </a:rPr>
              <a:t>)</a:t>
            </a:r>
          </a:p>
        </p:txBody>
      </p:sp>
      <p:sp>
        <p:nvSpPr>
          <p:cNvPr id="8197" name="Text Box 5"/>
          <p:cNvSpPr txBox="1">
            <a:spLocks noChangeArrowheads="1"/>
          </p:cNvSpPr>
          <p:nvPr/>
        </p:nvSpPr>
        <p:spPr bwMode="auto">
          <a:xfrm>
            <a:off x="1828800" y="1905000"/>
            <a:ext cx="1306063" cy="523220"/>
          </a:xfrm>
          <a:prstGeom prst="rect">
            <a:avLst/>
          </a:prstGeom>
          <a:solidFill>
            <a:srgbClr val="FFFF99"/>
          </a:solidFill>
          <a:ln w="9525">
            <a:noFill/>
            <a:miter lim="800000"/>
            <a:headEnd/>
            <a:tailEnd/>
          </a:ln>
          <a:effectLst/>
        </p:spPr>
        <p:txBody>
          <a:bodyPr wrap="none">
            <a:prstTxWarp prst="textNoShape">
              <a:avLst/>
            </a:prstTxWarp>
            <a:spAutoFit/>
          </a:bodyPr>
          <a:lstStyle/>
          <a:p>
            <a:r>
              <a:rPr lang="en-US" altLang="ja-JP" sz="1400" dirty="0">
                <a:ea typeface="ＭＳ Ｐゴシック" charset="-128"/>
                <a:cs typeface="ＭＳ Ｐゴシック" charset="-128"/>
              </a:rPr>
              <a:t>Recipient </a:t>
            </a:r>
            <a:r>
              <a:rPr lang="ja-JP" altLang="en-US" sz="1400">
                <a:ea typeface="ＭＳ Ｐゴシック" charset="-128"/>
                <a:cs typeface="ＭＳ Ｐゴシック" charset="-128"/>
              </a:rPr>
              <a:t>に</a:t>
            </a:r>
          </a:p>
          <a:p>
            <a:r>
              <a:rPr lang="en-US" altLang="ja-JP" sz="1400" dirty="0">
                <a:ea typeface="ＭＳ Ｐゴシック" charset="-128"/>
                <a:cs typeface="ＭＳ Ｐゴシック" charset="-128"/>
              </a:rPr>
              <a:t>(</a:t>
            </a:r>
            <a:r>
              <a:rPr lang="en-US" altLang="ja-JP" sz="1400" dirty="0"/>
              <a:t>equal/inferior</a:t>
            </a:r>
            <a:r>
              <a:rPr lang="en-US" altLang="ja-JP" sz="1400" dirty="0">
                <a:ea typeface="ＭＳ Ｐゴシック" charset="-128"/>
                <a:cs typeface="ＭＳ Ｐゴシック" charset="-128"/>
              </a:rPr>
              <a:t>)</a:t>
            </a:r>
          </a:p>
        </p:txBody>
      </p:sp>
      <p:sp>
        <p:nvSpPr>
          <p:cNvPr id="8198" name="Text Box 6"/>
          <p:cNvSpPr txBox="1">
            <a:spLocks noChangeArrowheads="1"/>
          </p:cNvSpPr>
          <p:nvPr/>
        </p:nvSpPr>
        <p:spPr bwMode="auto">
          <a:xfrm>
            <a:off x="3200400" y="1905000"/>
            <a:ext cx="861133" cy="307777"/>
          </a:xfrm>
          <a:prstGeom prst="rect">
            <a:avLst/>
          </a:prstGeom>
          <a:solidFill>
            <a:srgbClr val="FFCC99"/>
          </a:solidFill>
          <a:ln w="9525">
            <a:noFill/>
            <a:miter lim="800000"/>
            <a:headEnd/>
            <a:tailEnd/>
          </a:ln>
          <a:effectLst/>
        </p:spPr>
        <p:txBody>
          <a:bodyPr wrap="none">
            <a:prstTxWarp prst="textNoShape">
              <a:avLst/>
            </a:prstTxWarp>
            <a:spAutoFit/>
          </a:bodyPr>
          <a:lstStyle/>
          <a:p>
            <a:r>
              <a:rPr lang="en-US" altLang="ja-JP" sz="1400" dirty="0">
                <a:ea typeface="ＭＳ Ｐゴシック" charset="-128"/>
                <a:cs typeface="ＭＳ Ｐゴシック" charset="-128"/>
              </a:rPr>
              <a:t>Object </a:t>
            </a:r>
            <a:r>
              <a:rPr lang="ja-JP" altLang="en-US" sz="1400">
                <a:ea typeface="ＭＳ Ｐゴシック" charset="-128"/>
                <a:cs typeface="ＭＳ Ｐゴシック" charset="-128"/>
              </a:rPr>
              <a:t>を</a:t>
            </a:r>
            <a:endParaRPr lang="en-US" altLang="ja-JP" sz="1400" dirty="0">
              <a:ea typeface="ＭＳ Ｐゴシック" charset="-128"/>
              <a:cs typeface="ＭＳ Ｐゴシック" charset="-128"/>
            </a:endParaRPr>
          </a:p>
        </p:txBody>
      </p:sp>
      <p:sp>
        <p:nvSpPr>
          <p:cNvPr id="8199" name="Text Box 7"/>
          <p:cNvSpPr txBox="1">
            <a:spLocks noChangeArrowheads="1"/>
          </p:cNvSpPr>
          <p:nvPr/>
        </p:nvSpPr>
        <p:spPr bwMode="auto">
          <a:xfrm>
            <a:off x="4800600" y="1981200"/>
            <a:ext cx="511550" cy="307777"/>
          </a:xfrm>
          <a:prstGeom prst="rect">
            <a:avLst/>
          </a:prstGeom>
          <a:solidFill>
            <a:srgbClr val="99CCFF"/>
          </a:solidFill>
          <a:ln w="9525">
            <a:noFill/>
            <a:miter lim="800000"/>
            <a:headEnd/>
            <a:tailEnd/>
          </a:ln>
          <a:effectLst/>
        </p:spPr>
        <p:txBody>
          <a:bodyPr wrap="square">
            <a:prstTxWarp prst="textNoShape">
              <a:avLst/>
            </a:prstTxWarp>
            <a:spAutoFit/>
          </a:bodyPr>
          <a:lstStyle/>
          <a:p>
            <a:r>
              <a:rPr lang="en-US" altLang="ja-JP" sz="1400" dirty="0">
                <a:ea typeface="ＭＳ Ｐゴシック" charset="-128"/>
                <a:cs typeface="ＭＳ Ｐゴシック" charset="-128"/>
              </a:rPr>
              <a:t>verb</a:t>
            </a:r>
          </a:p>
        </p:txBody>
      </p:sp>
      <p:sp>
        <p:nvSpPr>
          <p:cNvPr id="8200" name="Text Box 8"/>
          <p:cNvSpPr txBox="1">
            <a:spLocks noChangeArrowheads="1"/>
          </p:cNvSpPr>
          <p:nvPr/>
        </p:nvSpPr>
        <p:spPr bwMode="auto">
          <a:xfrm>
            <a:off x="1066800" y="3048000"/>
            <a:ext cx="1122743" cy="523220"/>
          </a:xfrm>
          <a:prstGeom prst="rect">
            <a:avLst/>
          </a:prstGeom>
          <a:solidFill>
            <a:srgbClr val="FF99CC"/>
          </a:solidFill>
          <a:ln w="9525">
            <a:noFill/>
            <a:miter lim="800000"/>
            <a:headEnd/>
            <a:tailEnd/>
          </a:ln>
          <a:effectLst/>
        </p:spPr>
        <p:txBody>
          <a:bodyPr wrap="none">
            <a:prstTxWarp prst="textNoShape">
              <a:avLst/>
            </a:prstTxWarp>
            <a:spAutoFit/>
          </a:bodyPr>
          <a:lstStyle/>
          <a:p>
            <a:r>
              <a:rPr lang="en-US" altLang="ja-JP" sz="1400" dirty="0">
                <a:ea typeface="ＭＳ Ｐゴシック" charset="-128"/>
                <a:cs typeface="ＭＳ Ｐゴシック" charset="-128"/>
              </a:rPr>
              <a:t>Giver </a:t>
            </a:r>
            <a:r>
              <a:rPr lang="ja-JP" altLang="en-US" sz="1400">
                <a:ea typeface="ＭＳ Ｐゴシック" charset="-128"/>
                <a:cs typeface="ＭＳ Ｐゴシック" charset="-128"/>
              </a:rPr>
              <a:t>が</a:t>
            </a:r>
          </a:p>
          <a:p>
            <a:r>
              <a:rPr lang="en-US" altLang="ja-JP" sz="1400" dirty="0"/>
              <a:t>(“I”/</a:t>
            </a:r>
            <a:r>
              <a:rPr lang="en-US" altLang="ja-JP" sz="1400" dirty="0" err="1"/>
              <a:t>ingroup</a:t>
            </a:r>
            <a:r>
              <a:rPr lang="en-US" altLang="ja-JP" sz="1400" dirty="0">
                <a:ea typeface="ＭＳ Ｐゴシック" charset="-128"/>
                <a:cs typeface="ＭＳ Ｐゴシック" charset="-128"/>
              </a:rPr>
              <a:t>)</a:t>
            </a:r>
          </a:p>
        </p:txBody>
      </p:sp>
      <p:sp>
        <p:nvSpPr>
          <p:cNvPr id="8201" name="Text Box 9"/>
          <p:cNvSpPr txBox="1">
            <a:spLocks noChangeArrowheads="1"/>
          </p:cNvSpPr>
          <p:nvPr/>
        </p:nvSpPr>
        <p:spPr bwMode="auto">
          <a:xfrm>
            <a:off x="2971800" y="3048000"/>
            <a:ext cx="1074333" cy="523220"/>
          </a:xfrm>
          <a:prstGeom prst="rect">
            <a:avLst/>
          </a:prstGeom>
          <a:solidFill>
            <a:srgbClr val="FFFF99"/>
          </a:solidFill>
          <a:ln w="9525">
            <a:noFill/>
            <a:miter lim="800000"/>
            <a:headEnd/>
            <a:tailEnd/>
          </a:ln>
          <a:effectLst/>
        </p:spPr>
        <p:txBody>
          <a:bodyPr wrap="none">
            <a:prstTxWarp prst="textNoShape">
              <a:avLst/>
            </a:prstTxWarp>
            <a:spAutoFit/>
          </a:bodyPr>
          <a:lstStyle/>
          <a:p>
            <a:r>
              <a:rPr lang="en-US" altLang="ja-JP" sz="1400" dirty="0">
                <a:ea typeface="ＭＳ Ｐゴシック" charset="-128"/>
                <a:cs typeface="ＭＳ Ｐゴシック" charset="-128"/>
              </a:rPr>
              <a:t>Recipient </a:t>
            </a:r>
            <a:r>
              <a:rPr lang="ja-JP" altLang="en-US" sz="1400">
                <a:ea typeface="ＭＳ Ｐゴシック" charset="-128"/>
                <a:cs typeface="ＭＳ Ｐゴシック" charset="-128"/>
              </a:rPr>
              <a:t>に</a:t>
            </a:r>
          </a:p>
          <a:p>
            <a:r>
              <a:rPr lang="en-US" altLang="ja-JP" sz="1400" dirty="0">
                <a:ea typeface="ＭＳ Ｐゴシック" charset="-128"/>
                <a:cs typeface="ＭＳ Ｐゴシック" charset="-128"/>
              </a:rPr>
              <a:t>(</a:t>
            </a:r>
            <a:r>
              <a:rPr lang="en-US" altLang="ja-JP" sz="1400" dirty="0"/>
              <a:t>superior)</a:t>
            </a:r>
          </a:p>
        </p:txBody>
      </p:sp>
      <p:sp>
        <p:nvSpPr>
          <p:cNvPr id="8202" name="Text Box 10"/>
          <p:cNvSpPr txBox="1">
            <a:spLocks noChangeArrowheads="1"/>
          </p:cNvSpPr>
          <p:nvPr/>
        </p:nvSpPr>
        <p:spPr bwMode="auto">
          <a:xfrm>
            <a:off x="5029200" y="3048000"/>
            <a:ext cx="861133" cy="307777"/>
          </a:xfrm>
          <a:prstGeom prst="rect">
            <a:avLst/>
          </a:prstGeom>
          <a:solidFill>
            <a:srgbClr val="FFCC99"/>
          </a:solidFill>
          <a:ln w="9525">
            <a:noFill/>
            <a:miter lim="800000"/>
            <a:headEnd/>
            <a:tailEnd/>
          </a:ln>
          <a:effectLst/>
        </p:spPr>
        <p:txBody>
          <a:bodyPr wrap="none">
            <a:prstTxWarp prst="textNoShape">
              <a:avLst/>
            </a:prstTxWarp>
            <a:spAutoFit/>
          </a:bodyPr>
          <a:lstStyle/>
          <a:p>
            <a:r>
              <a:rPr lang="en-US" altLang="ja-JP" sz="1400" dirty="0">
                <a:ea typeface="ＭＳ Ｐゴシック" charset="-128"/>
                <a:cs typeface="ＭＳ Ｐゴシック" charset="-128"/>
              </a:rPr>
              <a:t>Object </a:t>
            </a:r>
            <a:r>
              <a:rPr lang="ja-JP" altLang="en-US" sz="1400">
                <a:ea typeface="ＭＳ Ｐゴシック" charset="-128"/>
                <a:cs typeface="ＭＳ Ｐゴシック" charset="-128"/>
              </a:rPr>
              <a:t>を</a:t>
            </a:r>
            <a:endParaRPr lang="en-US" altLang="ja-JP" sz="1400" dirty="0">
              <a:ea typeface="ＭＳ Ｐゴシック" charset="-128"/>
              <a:cs typeface="ＭＳ Ｐゴシック" charset="-128"/>
            </a:endParaRPr>
          </a:p>
        </p:txBody>
      </p:sp>
      <p:sp>
        <p:nvSpPr>
          <p:cNvPr id="8203" name="Text Box 11"/>
          <p:cNvSpPr txBox="1">
            <a:spLocks noChangeArrowheads="1"/>
          </p:cNvSpPr>
          <p:nvPr/>
        </p:nvSpPr>
        <p:spPr bwMode="auto">
          <a:xfrm>
            <a:off x="6858000" y="3048000"/>
            <a:ext cx="511550" cy="307777"/>
          </a:xfrm>
          <a:prstGeom prst="rect">
            <a:avLst/>
          </a:prstGeom>
          <a:solidFill>
            <a:srgbClr val="99CCFF"/>
          </a:solidFill>
          <a:ln w="9525">
            <a:noFill/>
            <a:miter lim="800000"/>
            <a:headEnd/>
            <a:tailEnd/>
          </a:ln>
          <a:effectLst/>
        </p:spPr>
        <p:txBody>
          <a:bodyPr wrap="none">
            <a:prstTxWarp prst="textNoShape">
              <a:avLst/>
            </a:prstTxWarp>
            <a:spAutoFit/>
          </a:bodyPr>
          <a:lstStyle/>
          <a:p>
            <a:r>
              <a:rPr lang="en-US" altLang="ja-JP" sz="1400" dirty="0">
                <a:ea typeface="ＭＳ Ｐゴシック" charset="-128"/>
                <a:cs typeface="ＭＳ Ｐゴシック" charset="-128"/>
              </a:rPr>
              <a:t>verb</a:t>
            </a:r>
          </a:p>
        </p:txBody>
      </p:sp>
      <p:sp>
        <p:nvSpPr>
          <p:cNvPr id="8204" name="Text Box 12"/>
          <p:cNvSpPr txBox="1">
            <a:spLocks noChangeArrowheads="1"/>
          </p:cNvSpPr>
          <p:nvPr/>
        </p:nvSpPr>
        <p:spPr bwMode="auto">
          <a:xfrm>
            <a:off x="533400" y="4114800"/>
            <a:ext cx="1122743" cy="523220"/>
          </a:xfrm>
          <a:prstGeom prst="rect">
            <a:avLst/>
          </a:prstGeom>
          <a:solidFill>
            <a:srgbClr val="FF99CC"/>
          </a:solidFill>
          <a:ln w="9525">
            <a:noFill/>
            <a:miter lim="800000"/>
            <a:headEnd/>
            <a:tailEnd/>
          </a:ln>
          <a:effectLst/>
        </p:spPr>
        <p:txBody>
          <a:bodyPr wrap="none">
            <a:prstTxWarp prst="textNoShape">
              <a:avLst/>
            </a:prstTxWarp>
            <a:spAutoFit/>
          </a:bodyPr>
          <a:lstStyle/>
          <a:p>
            <a:r>
              <a:rPr lang="en-US" altLang="ja-JP" sz="1400" dirty="0">
                <a:ea typeface="ＭＳ Ｐゴシック" charset="-128"/>
                <a:cs typeface="ＭＳ Ｐゴシック" charset="-128"/>
              </a:rPr>
              <a:t>Giver </a:t>
            </a:r>
            <a:r>
              <a:rPr lang="ja-JP" altLang="en-US" sz="1400">
                <a:ea typeface="ＭＳ Ｐゴシック" charset="-128"/>
                <a:cs typeface="ＭＳ Ｐゴシック" charset="-128"/>
              </a:rPr>
              <a:t>が</a:t>
            </a:r>
          </a:p>
          <a:p>
            <a:r>
              <a:rPr lang="en-US" altLang="ja-JP" sz="1400" dirty="0"/>
              <a:t>(“I”/</a:t>
            </a:r>
            <a:r>
              <a:rPr lang="en-US" altLang="ja-JP" sz="1400" dirty="0" err="1"/>
              <a:t>ingroup</a:t>
            </a:r>
            <a:r>
              <a:rPr lang="en-US" altLang="ja-JP" sz="1400" dirty="0">
                <a:ea typeface="ＭＳ Ｐゴシック" charset="-128"/>
                <a:cs typeface="ＭＳ Ｐゴシック" charset="-128"/>
              </a:rPr>
              <a:t>)</a:t>
            </a:r>
          </a:p>
        </p:txBody>
      </p:sp>
      <p:sp>
        <p:nvSpPr>
          <p:cNvPr id="8205" name="Text Box 13"/>
          <p:cNvSpPr txBox="1">
            <a:spLocks noChangeArrowheads="1"/>
          </p:cNvSpPr>
          <p:nvPr/>
        </p:nvSpPr>
        <p:spPr bwMode="auto">
          <a:xfrm>
            <a:off x="1752600" y="4114800"/>
            <a:ext cx="1074333" cy="523220"/>
          </a:xfrm>
          <a:prstGeom prst="rect">
            <a:avLst/>
          </a:prstGeom>
          <a:solidFill>
            <a:srgbClr val="FFFF99"/>
          </a:solidFill>
          <a:ln w="9525">
            <a:noFill/>
            <a:miter lim="800000"/>
            <a:headEnd/>
            <a:tailEnd/>
          </a:ln>
          <a:effectLst/>
        </p:spPr>
        <p:txBody>
          <a:bodyPr wrap="none">
            <a:prstTxWarp prst="textNoShape">
              <a:avLst/>
            </a:prstTxWarp>
            <a:spAutoFit/>
          </a:bodyPr>
          <a:lstStyle/>
          <a:p>
            <a:r>
              <a:rPr lang="en-US" altLang="ja-JP" sz="1400" dirty="0">
                <a:ea typeface="ＭＳ Ｐゴシック" charset="-128"/>
                <a:cs typeface="ＭＳ Ｐゴシック" charset="-128"/>
              </a:rPr>
              <a:t>Recipient </a:t>
            </a:r>
            <a:r>
              <a:rPr lang="ja-JP" altLang="en-US" sz="1400">
                <a:ea typeface="ＭＳ Ｐゴシック" charset="-128"/>
                <a:cs typeface="ＭＳ Ｐゴシック" charset="-128"/>
              </a:rPr>
              <a:t>に</a:t>
            </a:r>
          </a:p>
          <a:p>
            <a:r>
              <a:rPr lang="en-US" altLang="ja-JP" sz="1400" dirty="0">
                <a:ea typeface="ＭＳ Ｐゴシック" charset="-128"/>
                <a:cs typeface="ＭＳ Ｐゴシック" charset="-128"/>
              </a:rPr>
              <a:t>(</a:t>
            </a:r>
            <a:r>
              <a:rPr lang="en-US" altLang="ja-JP" sz="1400" dirty="0"/>
              <a:t>inferior</a:t>
            </a:r>
            <a:r>
              <a:rPr lang="en-US" altLang="ja-JP" sz="1400" dirty="0">
                <a:ea typeface="ＭＳ Ｐゴシック" charset="-128"/>
                <a:cs typeface="ＭＳ Ｐゴシック" charset="-128"/>
              </a:rPr>
              <a:t>)</a:t>
            </a:r>
          </a:p>
        </p:txBody>
      </p:sp>
      <p:sp>
        <p:nvSpPr>
          <p:cNvPr id="8206" name="Text Box 14"/>
          <p:cNvSpPr txBox="1">
            <a:spLocks noChangeArrowheads="1"/>
          </p:cNvSpPr>
          <p:nvPr/>
        </p:nvSpPr>
        <p:spPr bwMode="auto">
          <a:xfrm>
            <a:off x="2971800" y="4191000"/>
            <a:ext cx="861133" cy="307777"/>
          </a:xfrm>
          <a:prstGeom prst="rect">
            <a:avLst/>
          </a:prstGeom>
          <a:solidFill>
            <a:srgbClr val="FFCC99"/>
          </a:solidFill>
          <a:ln w="9525">
            <a:noFill/>
            <a:miter lim="800000"/>
            <a:headEnd/>
            <a:tailEnd/>
          </a:ln>
          <a:effectLst/>
        </p:spPr>
        <p:txBody>
          <a:bodyPr wrap="none">
            <a:prstTxWarp prst="textNoShape">
              <a:avLst/>
            </a:prstTxWarp>
            <a:spAutoFit/>
          </a:bodyPr>
          <a:lstStyle/>
          <a:p>
            <a:r>
              <a:rPr lang="en-US" altLang="ja-JP" sz="1400" dirty="0">
                <a:ea typeface="ＭＳ Ｐゴシック" charset="-128"/>
                <a:cs typeface="ＭＳ Ｐゴシック" charset="-128"/>
              </a:rPr>
              <a:t>Object </a:t>
            </a:r>
            <a:r>
              <a:rPr lang="ja-JP" altLang="en-US" sz="1400">
                <a:ea typeface="ＭＳ Ｐゴシック" charset="-128"/>
                <a:cs typeface="ＭＳ Ｐゴシック" charset="-128"/>
              </a:rPr>
              <a:t>を</a:t>
            </a:r>
            <a:endParaRPr lang="en-US" altLang="ja-JP" sz="1400" dirty="0">
              <a:ea typeface="ＭＳ Ｐゴシック" charset="-128"/>
              <a:cs typeface="ＭＳ Ｐゴシック" charset="-128"/>
            </a:endParaRPr>
          </a:p>
        </p:txBody>
      </p:sp>
      <p:sp>
        <p:nvSpPr>
          <p:cNvPr id="8207" name="Text Box 15"/>
          <p:cNvSpPr txBox="1">
            <a:spLocks noChangeArrowheads="1"/>
          </p:cNvSpPr>
          <p:nvPr/>
        </p:nvSpPr>
        <p:spPr bwMode="auto">
          <a:xfrm>
            <a:off x="4267200" y="4114800"/>
            <a:ext cx="511550" cy="307777"/>
          </a:xfrm>
          <a:prstGeom prst="rect">
            <a:avLst/>
          </a:prstGeom>
          <a:solidFill>
            <a:srgbClr val="99CCFF"/>
          </a:solidFill>
          <a:ln w="9525">
            <a:noFill/>
            <a:miter lim="800000"/>
            <a:headEnd/>
            <a:tailEnd/>
          </a:ln>
          <a:effectLst/>
        </p:spPr>
        <p:txBody>
          <a:bodyPr wrap="none">
            <a:prstTxWarp prst="textNoShape">
              <a:avLst/>
            </a:prstTxWarp>
            <a:spAutoFit/>
          </a:bodyPr>
          <a:lstStyle/>
          <a:p>
            <a:r>
              <a:rPr lang="en-US" altLang="ja-JP" sz="1400" dirty="0">
                <a:ea typeface="ＭＳ Ｐゴシック" charset="-128"/>
                <a:cs typeface="ＭＳ Ｐゴシック" charset="-128"/>
              </a:rPr>
              <a:t>verb</a:t>
            </a:r>
          </a:p>
        </p:txBody>
      </p:sp>
      <p:sp>
        <p:nvSpPr>
          <p:cNvPr id="19" name="Title 18"/>
          <p:cNvSpPr>
            <a:spLocks noGrp="1"/>
          </p:cNvSpPr>
          <p:nvPr>
            <p:ph type="title"/>
          </p:nvPr>
        </p:nvSpPr>
        <p:spPr/>
        <p:txBody>
          <a:bodyPr>
            <a:normAutofit fontScale="90000"/>
          </a:bodyPr>
          <a:lstStyle/>
          <a:p>
            <a:r>
              <a:rPr lang="ja-JP" altLang="en-US" smtClean="0"/>
              <a:t>～あげる／～さし上げる／～やる</a:t>
            </a:r>
            <a:r>
              <a:rPr lang="en-US" altLang="ja-JP" dirty="0" smtClean="0"/>
              <a:t/>
            </a:r>
            <a:br>
              <a:rPr lang="en-US" altLang="ja-JP" dirty="0" smtClean="0"/>
            </a:br>
            <a:r>
              <a:rPr lang="en-US" altLang="ja-JP" dirty="0" smtClean="0"/>
              <a:t> Giving (out-bound)</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8"/>
          <p:cNvSpPr>
            <a:spLocks noGrp="1"/>
          </p:cNvSpPr>
          <p:nvPr>
            <p:ph type="title"/>
          </p:nvPr>
        </p:nvSpPr>
        <p:spPr>
          <a:xfrm>
            <a:off x="228600" y="304800"/>
            <a:ext cx="8686800" cy="1143000"/>
          </a:xfrm>
        </p:spPr>
        <p:txBody>
          <a:bodyPr>
            <a:normAutofit fontScale="90000"/>
          </a:bodyPr>
          <a:lstStyle/>
          <a:p>
            <a:r>
              <a:rPr lang="ja-JP" altLang="en-US" smtClean="0"/>
              <a:t>～あげる／～さし上げる／～やる</a:t>
            </a:r>
            <a:r>
              <a:rPr lang="en-US" altLang="ja-JP" dirty="0" smtClean="0"/>
              <a:t/>
            </a:r>
            <a:br>
              <a:rPr lang="en-US" altLang="ja-JP" dirty="0" smtClean="0"/>
            </a:br>
            <a:r>
              <a:rPr lang="en-US" altLang="ja-JP" dirty="0" smtClean="0"/>
              <a:t> Giving (out-bound)</a:t>
            </a:r>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1905000" y="1676400"/>
            <a:ext cx="5191125" cy="4676775"/>
          </a:xfrm>
          <a:prstGeom prst="rect">
            <a:avLst/>
          </a:prstGeom>
          <a:noFill/>
          <a:ln w="9525">
            <a:noFill/>
            <a:miter lim="800000"/>
            <a:headEnd/>
            <a:tailEnd/>
          </a:ln>
        </p:spPr>
      </p:pic>
      <p:sp>
        <p:nvSpPr>
          <p:cNvPr id="6" name="Rectangle 5"/>
          <p:cNvSpPr>
            <a:spLocks noChangeArrowheads="1"/>
          </p:cNvSpPr>
          <p:nvPr/>
        </p:nvSpPr>
        <p:spPr bwMode="auto">
          <a:xfrm>
            <a:off x="3048000" y="1676400"/>
            <a:ext cx="641350" cy="366713"/>
          </a:xfrm>
          <a:prstGeom prst="rect">
            <a:avLst/>
          </a:prstGeom>
          <a:solidFill>
            <a:schemeClr val="accent2">
              <a:lumMod val="40000"/>
              <a:lumOff val="60000"/>
            </a:schemeClr>
          </a:solidFill>
          <a:ln w="9525">
            <a:noFill/>
            <a:miter lim="800000"/>
            <a:headEnd/>
            <a:tailEnd/>
          </a:ln>
          <a:effectLst/>
        </p:spPr>
        <p:txBody>
          <a:bodyPr wrap="none">
            <a:prstTxWarp prst="textNoShape">
              <a:avLst/>
            </a:prstTxWarp>
            <a:spAutoFit/>
          </a:bodyPr>
          <a:lstStyle/>
          <a:p>
            <a:r>
              <a:rPr lang="ja-JP" altLang="en-US">
                <a:solidFill>
                  <a:srgbClr val="FF0C15"/>
                </a:solidFill>
                <a:ea typeface="ヒラギノ角ゴ ProN W3" charset="-128"/>
                <a:cs typeface="ヒラギノ角ゴ ProN W3" charset="-128"/>
              </a:rPr>
              <a:t>先生</a:t>
            </a:r>
            <a:endParaRPr lang="en-US" altLang="ja-JP" dirty="0">
              <a:solidFill>
                <a:srgbClr val="FF0C15"/>
              </a:solidFill>
            </a:endParaRPr>
          </a:p>
        </p:txBody>
      </p:sp>
      <p:sp>
        <p:nvSpPr>
          <p:cNvPr id="7" name="Rectangle 6"/>
          <p:cNvSpPr>
            <a:spLocks noChangeArrowheads="1"/>
          </p:cNvSpPr>
          <p:nvPr/>
        </p:nvSpPr>
        <p:spPr bwMode="auto">
          <a:xfrm>
            <a:off x="6019800" y="3048000"/>
            <a:ext cx="412750" cy="366713"/>
          </a:xfrm>
          <a:prstGeom prst="rect">
            <a:avLst/>
          </a:prstGeom>
          <a:solidFill>
            <a:schemeClr val="accent2">
              <a:lumMod val="40000"/>
              <a:lumOff val="60000"/>
            </a:schemeClr>
          </a:solidFill>
          <a:ln w="9525">
            <a:noFill/>
            <a:miter lim="800000"/>
            <a:headEnd/>
            <a:tailEnd/>
          </a:ln>
          <a:effectLst/>
        </p:spPr>
        <p:txBody>
          <a:bodyPr wrap="none">
            <a:prstTxWarp prst="textNoShape">
              <a:avLst/>
            </a:prstTxWarp>
            <a:spAutoFit/>
          </a:bodyPr>
          <a:lstStyle/>
          <a:p>
            <a:r>
              <a:rPr lang="ja-JP" altLang="en-US" dirty="0">
                <a:solidFill>
                  <a:srgbClr val="FF0C15"/>
                </a:solidFill>
                <a:ea typeface="ヒラギノ角ゴ ProN W3" charset="-128"/>
                <a:cs typeface="ヒラギノ角ゴ ProN W3" charset="-128"/>
              </a:rPr>
              <a:t>私</a:t>
            </a:r>
            <a:endParaRPr lang="en-US" altLang="ja-JP" dirty="0">
              <a:solidFill>
                <a:srgbClr val="FF0C15"/>
              </a:solidFill>
            </a:endParaRPr>
          </a:p>
        </p:txBody>
      </p:sp>
      <p:sp>
        <p:nvSpPr>
          <p:cNvPr id="8" name="Rectangle 7"/>
          <p:cNvSpPr>
            <a:spLocks noChangeArrowheads="1"/>
          </p:cNvSpPr>
          <p:nvPr/>
        </p:nvSpPr>
        <p:spPr bwMode="auto">
          <a:xfrm>
            <a:off x="2590800" y="5334000"/>
            <a:ext cx="1569660" cy="369332"/>
          </a:xfrm>
          <a:prstGeom prst="rect">
            <a:avLst/>
          </a:prstGeom>
          <a:solidFill>
            <a:schemeClr val="accent2">
              <a:lumMod val="40000"/>
              <a:lumOff val="60000"/>
            </a:schemeClr>
          </a:solidFill>
          <a:ln w="9525">
            <a:noFill/>
            <a:miter lim="800000"/>
            <a:headEnd/>
            <a:tailEnd/>
          </a:ln>
          <a:effectLst/>
        </p:spPr>
        <p:txBody>
          <a:bodyPr wrap="none">
            <a:prstTxWarp prst="textNoShape">
              <a:avLst/>
            </a:prstTxWarp>
            <a:spAutoFit/>
          </a:bodyPr>
          <a:lstStyle/>
          <a:p>
            <a:r>
              <a:rPr lang="ja-JP" altLang="en-US" smtClean="0">
                <a:solidFill>
                  <a:srgbClr val="FF0C15"/>
                </a:solidFill>
                <a:ea typeface="ヒラギノ角ゴ ProN W3" charset="-128"/>
              </a:rPr>
              <a:t>動物、木、花</a:t>
            </a:r>
            <a:endParaRPr lang="en-US" altLang="ja-JP" dirty="0">
              <a:solidFill>
                <a:srgbClr val="FF0C15"/>
              </a:solidFill>
            </a:endParaRPr>
          </a:p>
        </p:txBody>
      </p:sp>
      <p:sp>
        <p:nvSpPr>
          <p:cNvPr id="9" name="Rectangle 8"/>
          <p:cNvSpPr>
            <a:spLocks noChangeArrowheads="1"/>
          </p:cNvSpPr>
          <p:nvPr/>
        </p:nvSpPr>
        <p:spPr bwMode="auto">
          <a:xfrm>
            <a:off x="3048000" y="3505200"/>
            <a:ext cx="641350" cy="366713"/>
          </a:xfrm>
          <a:prstGeom prst="rect">
            <a:avLst/>
          </a:prstGeom>
          <a:solidFill>
            <a:schemeClr val="accent2">
              <a:lumMod val="40000"/>
              <a:lumOff val="60000"/>
            </a:schemeClr>
          </a:solidFill>
          <a:ln w="9525">
            <a:noFill/>
            <a:miter lim="800000"/>
            <a:headEnd/>
            <a:tailEnd/>
          </a:ln>
          <a:effectLst/>
        </p:spPr>
        <p:txBody>
          <a:bodyPr wrap="none">
            <a:prstTxWarp prst="textNoShape">
              <a:avLst/>
            </a:prstTxWarp>
            <a:spAutoFit/>
          </a:bodyPr>
          <a:lstStyle/>
          <a:p>
            <a:r>
              <a:rPr lang="ja-JP" altLang="en-US">
                <a:solidFill>
                  <a:srgbClr val="FF0C15"/>
                </a:solidFill>
                <a:ea typeface="ヒラギノ角ゴ ProN W3" charset="-128"/>
                <a:cs typeface="ヒラギノ角ゴ ProN W3" charset="-128"/>
              </a:rPr>
              <a:t>友達</a:t>
            </a:r>
            <a:endParaRPr lang="en-US" altLang="ja-JP" dirty="0">
              <a:solidFill>
                <a:srgbClr val="FF0C15"/>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8"/>
          <p:cNvSpPr>
            <a:spLocks noGrp="1"/>
          </p:cNvSpPr>
          <p:nvPr>
            <p:ph type="title"/>
          </p:nvPr>
        </p:nvSpPr>
        <p:spPr>
          <a:xfrm>
            <a:off x="228600" y="304800"/>
            <a:ext cx="8686800" cy="1143000"/>
          </a:xfrm>
        </p:spPr>
        <p:txBody>
          <a:bodyPr>
            <a:normAutofit fontScale="90000"/>
          </a:bodyPr>
          <a:lstStyle/>
          <a:p>
            <a:r>
              <a:rPr lang="ja-JP" altLang="en-US" smtClean="0"/>
              <a:t>～あげる／～さし上げる／～やる</a:t>
            </a:r>
            <a:r>
              <a:rPr lang="en-US" altLang="ja-JP" dirty="0" smtClean="0"/>
              <a:t/>
            </a:r>
            <a:br>
              <a:rPr lang="en-US" altLang="ja-JP" dirty="0" smtClean="0"/>
            </a:br>
            <a:r>
              <a:rPr lang="en-US" altLang="ja-JP" dirty="0" smtClean="0"/>
              <a:t> Giving (out-bound)</a:t>
            </a: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304800" y="1524000"/>
            <a:ext cx="8407232" cy="53340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8"/>
          <p:cNvSpPr>
            <a:spLocks noGrp="1"/>
          </p:cNvSpPr>
          <p:nvPr>
            <p:ph type="title"/>
          </p:nvPr>
        </p:nvSpPr>
        <p:spPr>
          <a:xfrm>
            <a:off x="228600" y="304800"/>
            <a:ext cx="8686800" cy="1143000"/>
          </a:xfrm>
        </p:spPr>
        <p:txBody>
          <a:bodyPr>
            <a:normAutofit fontScale="90000"/>
          </a:bodyPr>
          <a:lstStyle/>
          <a:p>
            <a:r>
              <a:rPr lang="ja-JP" altLang="en-US" smtClean="0"/>
              <a:t>～あげる／～さし上げる／～やる</a:t>
            </a:r>
            <a:r>
              <a:rPr lang="en-US" altLang="ja-JP" dirty="0" smtClean="0"/>
              <a:t/>
            </a:r>
            <a:br>
              <a:rPr lang="en-US" altLang="ja-JP" dirty="0" smtClean="0"/>
            </a:br>
            <a:r>
              <a:rPr lang="en-US" altLang="ja-JP" dirty="0" smtClean="0"/>
              <a:t> Giving (out-bound)</a:t>
            </a: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609600" y="1557461"/>
            <a:ext cx="7620000" cy="5300539"/>
          </a:xfrm>
          <a:prstGeom prst="rect">
            <a:avLst/>
          </a:prstGeom>
          <a:noFill/>
          <a:ln w="9525">
            <a:noFill/>
            <a:miter lim="800000"/>
            <a:headEnd/>
            <a:tailEnd/>
          </a:ln>
        </p:spPr>
      </p:pic>
      <p:sp>
        <p:nvSpPr>
          <p:cNvPr id="2" name="Rectangle 1"/>
          <p:cNvSpPr/>
          <p:nvPr/>
        </p:nvSpPr>
        <p:spPr>
          <a:xfrm>
            <a:off x="579120" y="5486400"/>
            <a:ext cx="7726680"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smtClean="0"/>
              <a:t>P261.A </a:t>
            </a:r>
            <a:r>
              <a:rPr lang="ja-JP" altLang="en-US" dirty="0" smtClean="0"/>
              <a:t>いつ、だれに、何をあげますか</a:t>
            </a:r>
            <a:endParaRPr lang="ja-JP" altLang="en-US" dirty="0"/>
          </a:p>
        </p:txBody>
      </p:sp>
      <p:pic>
        <p:nvPicPr>
          <p:cNvPr id="4" name="Picture 3" descr="スクリーンショット（2011-10-10 1.54.36）.png"/>
          <p:cNvPicPr>
            <a:picLocks noChangeAspect="1"/>
          </p:cNvPicPr>
          <p:nvPr/>
        </p:nvPicPr>
        <p:blipFill>
          <a:blip r:embed="rId3" cstate="print"/>
          <a:stretch>
            <a:fillRect/>
          </a:stretch>
        </p:blipFill>
        <p:spPr>
          <a:xfrm>
            <a:off x="2209800" y="1453629"/>
            <a:ext cx="4572000" cy="5404371"/>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8"/>
          <p:cNvSpPr>
            <a:spLocks noGrp="1"/>
          </p:cNvSpPr>
          <p:nvPr>
            <p:ph type="title"/>
          </p:nvPr>
        </p:nvSpPr>
        <p:spPr>
          <a:xfrm>
            <a:off x="228600" y="0"/>
            <a:ext cx="8686800" cy="914400"/>
          </a:xfrm>
        </p:spPr>
        <p:txBody>
          <a:bodyPr>
            <a:normAutofit fontScale="90000"/>
          </a:bodyPr>
          <a:lstStyle/>
          <a:p>
            <a:r>
              <a:rPr lang="ja-JP" altLang="en-US" dirty="0" smtClean="0"/>
              <a:t>～あげる／～さし上げる／～やる</a:t>
            </a:r>
            <a:r>
              <a:rPr lang="en-US" altLang="ja-JP" dirty="0" smtClean="0"/>
              <a:t/>
            </a:r>
            <a:br>
              <a:rPr lang="en-US" altLang="ja-JP" dirty="0" smtClean="0"/>
            </a:br>
            <a:r>
              <a:rPr lang="en-US" altLang="ja-JP" dirty="0" smtClean="0"/>
              <a:t> Giving (out-bound)</a:t>
            </a:r>
            <a:endParaRPr lang="en-US" dirty="0"/>
          </a:p>
        </p:txBody>
      </p:sp>
      <p:sp>
        <p:nvSpPr>
          <p:cNvPr id="5" name="Content Placeholder 2"/>
          <p:cNvSpPr>
            <a:spLocks noGrp="1"/>
          </p:cNvSpPr>
          <p:nvPr>
            <p:ph idx="1"/>
          </p:nvPr>
        </p:nvSpPr>
        <p:spPr>
          <a:xfrm>
            <a:off x="304800" y="5467815"/>
            <a:ext cx="8610600" cy="1371600"/>
          </a:xfrm>
        </p:spPr>
        <p:txBody>
          <a:bodyPr>
            <a:noAutofit/>
          </a:bodyPr>
          <a:lstStyle/>
          <a:p>
            <a:pPr>
              <a:buNone/>
            </a:pPr>
            <a:r>
              <a:rPr lang="en-US" altLang="ja-JP" sz="2400" dirty="0" smtClean="0"/>
              <a:t>Ex. </a:t>
            </a:r>
            <a:r>
              <a:rPr lang="ja-JP" altLang="en-US" sz="2400" dirty="0" smtClean="0"/>
              <a:t>私は、たんじょう日に、山田先生にくだものをさし上げました</a:t>
            </a:r>
            <a:endParaRPr lang="en-US" altLang="ja-JP" sz="2400" dirty="0" smtClean="0"/>
          </a:p>
          <a:p>
            <a:pPr>
              <a:buNone/>
            </a:pPr>
            <a:r>
              <a:rPr lang="en-US" altLang="ja-JP" sz="2400" dirty="0" smtClean="0"/>
              <a:t>①</a:t>
            </a:r>
            <a:r>
              <a:rPr lang="ja-JP" altLang="en-US" sz="2400" dirty="0" smtClean="0"/>
              <a:t>（私</a:t>
            </a:r>
            <a:r>
              <a:rPr lang="en-US" altLang="ja-JP" sz="2400" dirty="0" smtClean="0"/>
              <a:t>→</a:t>
            </a:r>
            <a:r>
              <a:rPr lang="ja-JP" altLang="en-US" sz="2400" dirty="0" smtClean="0"/>
              <a:t>兄）</a:t>
            </a:r>
            <a:r>
              <a:rPr lang="en-US" altLang="ja-JP" sz="2400" dirty="0" smtClean="0"/>
              <a:t>②</a:t>
            </a:r>
            <a:r>
              <a:rPr lang="ja-JP" altLang="en-US" sz="2400" dirty="0" smtClean="0"/>
              <a:t>（母</a:t>
            </a:r>
            <a:r>
              <a:rPr lang="en-US" altLang="ja-JP" sz="2400" dirty="0" smtClean="0"/>
              <a:t>→</a:t>
            </a:r>
            <a:r>
              <a:rPr lang="ja-JP" altLang="en-US" sz="2400" dirty="0" smtClean="0"/>
              <a:t>川上さんのお父さん）</a:t>
            </a:r>
            <a:endParaRPr lang="en-US" altLang="ja-JP" sz="2400" dirty="0" smtClean="0"/>
          </a:p>
          <a:p>
            <a:pPr>
              <a:buFont typeface="Wingdings" charset="2"/>
              <a:buNone/>
            </a:pPr>
            <a:r>
              <a:rPr lang="en-US" altLang="ja-JP" sz="2400" dirty="0" smtClean="0"/>
              <a:t>③</a:t>
            </a:r>
            <a:r>
              <a:rPr lang="ja-JP" altLang="en-US" sz="2400" dirty="0" smtClean="0"/>
              <a:t>（私</a:t>
            </a:r>
            <a:r>
              <a:rPr lang="en-US" altLang="ja-JP" sz="2400" dirty="0" smtClean="0"/>
              <a:t>→</a:t>
            </a:r>
            <a:r>
              <a:rPr lang="ja-JP" altLang="en-US" sz="2400" dirty="0" smtClean="0"/>
              <a:t>チビ）</a:t>
            </a:r>
            <a:r>
              <a:rPr lang="en-US" altLang="ja-JP" sz="2400" dirty="0" smtClean="0"/>
              <a:t>④</a:t>
            </a:r>
            <a:r>
              <a:rPr lang="ja-JP" altLang="en-US" sz="2400" dirty="0" smtClean="0"/>
              <a:t>（田中さん</a:t>
            </a:r>
            <a:r>
              <a:rPr lang="en-US" altLang="ja-JP" sz="2400" dirty="0" smtClean="0"/>
              <a:t>→</a:t>
            </a:r>
            <a:r>
              <a:rPr lang="ja-JP" altLang="en-US" sz="2400" dirty="0" smtClean="0"/>
              <a:t>大川さん）</a:t>
            </a:r>
            <a:endParaRPr lang="en-US" sz="2400" dirty="0">
              <a:latin typeface="+mn-ea"/>
              <a:ea typeface="+mn-ea"/>
            </a:endParaRPr>
          </a:p>
        </p:txBody>
      </p:sp>
      <p:pic>
        <p:nvPicPr>
          <p:cNvPr id="1026" name="Picture 2"/>
          <p:cNvPicPr>
            <a:picLocks noChangeAspect="1" noChangeArrowheads="1"/>
          </p:cNvPicPr>
          <p:nvPr/>
        </p:nvPicPr>
        <p:blipFill>
          <a:blip r:embed="rId2" cstate="print"/>
          <a:srcRect/>
          <a:stretch>
            <a:fillRect/>
          </a:stretch>
        </p:blipFill>
        <p:spPr bwMode="auto">
          <a:xfrm>
            <a:off x="1143000" y="914466"/>
            <a:ext cx="6629400" cy="4578358"/>
          </a:xfrm>
          <a:prstGeom prst="rect">
            <a:avLst/>
          </a:prstGeom>
          <a:noFill/>
          <a:ln w="9525">
            <a:noFill/>
            <a:miter lim="800000"/>
            <a:headEnd/>
            <a:tailEnd/>
          </a:ln>
        </p:spPr>
      </p:pic>
      <p:sp>
        <p:nvSpPr>
          <p:cNvPr id="10" name="Rectangle 8"/>
          <p:cNvSpPr>
            <a:spLocks noChangeArrowheads="1"/>
          </p:cNvSpPr>
          <p:nvPr/>
        </p:nvSpPr>
        <p:spPr bwMode="auto">
          <a:xfrm>
            <a:off x="3079064" y="2138065"/>
            <a:ext cx="453714" cy="369332"/>
          </a:xfrm>
          <a:prstGeom prst="rect">
            <a:avLst/>
          </a:prstGeom>
          <a:noFill/>
          <a:ln w="9525">
            <a:solidFill>
              <a:srgbClr val="FF0000"/>
            </a:solidFill>
            <a:miter lim="800000"/>
            <a:headEnd/>
            <a:tailEnd/>
          </a:ln>
          <a:effectLst/>
        </p:spPr>
        <p:txBody>
          <a:bodyPr wrap="none">
            <a:prstTxWarp prst="textNoShape">
              <a:avLst/>
            </a:prstTxWarp>
            <a:spAutoFit/>
          </a:bodyPr>
          <a:lstStyle/>
          <a:p>
            <a:r>
              <a:rPr lang="en-US" altLang="ja-JP" dirty="0" smtClean="0">
                <a:solidFill>
                  <a:srgbClr val="FF0C15"/>
                </a:solidFill>
                <a:ea typeface="ＭＳ Ｐゴシック" charset="-128"/>
                <a:cs typeface="ＭＳ Ｐゴシック" charset="-128"/>
              </a:rPr>
              <a:t>Ex.</a:t>
            </a:r>
            <a:endParaRPr lang="en-US" altLang="ja-JP" dirty="0">
              <a:solidFill>
                <a:srgbClr val="FF0C15"/>
              </a:solidFill>
              <a:ea typeface="ＭＳ Ｐゴシック" charset="-128"/>
              <a:cs typeface="ＭＳ Ｐゴシック" charset="-128"/>
            </a:endParaRPr>
          </a:p>
        </p:txBody>
      </p:sp>
      <p:sp>
        <p:nvSpPr>
          <p:cNvPr id="9" name="Rectangle 8"/>
          <p:cNvSpPr>
            <a:spLocks noChangeArrowheads="1"/>
          </p:cNvSpPr>
          <p:nvPr/>
        </p:nvSpPr>
        <p:spPr bwMode="auto">
          <a:xfrm>
            <a:off x="2663566" y="3459089"/>
            <a:ext cx="415498" cy="369332"/>
          </a:xfrm>
          <a:prstGeom prst="rect">
            <a:avLst/>
          </a:prstGeom>
          <a:noFill/>
          <a:ln w="9525">
            <a:noFill/>
            <a:miter lim="800000"/>
            <a:headEnd/>
            <a:tailEnd/>
          </a:ln>
          <a:effectLst/>
        </p:spPr>
        <p:txBody>
          <a:bodyPr wrap="none">
            <a:prstTxWarp prst="textNoShape">
              <a:avLst/>
            </a:prstTxWarp>
            <a:spAutoFit/>
          </a:bodyPr>
          <a:lstStyle/>
          <a:p>
            <a:r>
              <a:rPr lang="ja-JP" altLang="en-US" dirty="0" smtClean="0">
                <a:solidFill>
                  <a:srgbClr val="FF0C15"/>
                </a:solidFill>
                <a:ea typeface="ＭＳ Ｐゴシック" charset="-128"/>
                <a:cs typeface="ＭＳ Ｐゴシック" charset="-128"/>
              </a:rPr>
              <a:t>①</a:t>
            </a:r>
            <a:endParaRPr lang="en-US" altLang="ja-JP" dirty="0">
              <a:solidFill>
                <a:srgbClr val="FF0C15"/>
              </a:solidFill>
              <a:ea typeface="ＭＳ Ｐゴシック" charset="-128"/>
              <a:cs typeface="ＭＳ Ｐゴシック" charset="-128"/>
            </a:endParaRPr>
          </a:p>
        </p:txBody>
      </p:sp>
      <p:sp>
        <p:nvSpPr>
          <p:cNvPr id="13" name="Rectangle 12"/>
          <p:cNvSpPr>
            <a:spLocks noChangeArrowheads="1"/>
          </p:cNvSpPr>
          <p:nvPr/>
        </p:nvSpPr>
        <p:spPr bwMode="auto">
          <a:xfrm>
            <a:off x="5033218" y="1777442"/>
            <a:ext cx="415498" cy="369332"/>
          </a:xfrm>
          <a:prstGeom prst="rect">
            <a:avLst/>
          </a:prstGeom>
          <a:noFill/>
          <a:ln w="9525">
            <a:noFill/>
            <a:miter lim="800000"/>
            <a:headEnd/>
            <a:tailEnd/>
          </a:ln>
          <a:effectLst/>
        </p:spPr>
        <p:txBody>
          <a:bodyPr wrap="none">
            <a:prstTxWarp prst="textNoShape">
              <a:avLst/>
            </a:prstTxWarp>
            <a:spAutoFit/>
          </a:bodyPr>
          <a:lstStyle/>
          <a:p>
            <a:r>
              <a:rPr lang="ja-JP" altLang="en-US" dirty="0" smtClean="0">
                <a:solidFill>
                  <a:srgbClr val="FF0C15"/>
                </a:solidFill>
                <a:ea typeface="ＭＳ Ｐゴシック" charset="-128"/>
                <a:cs typeface="ＭＳ Ｐゴシック" charset="-128"/>
              </a:rPr>
              <a:t>②</a:t>
            </a:r>
            <a:endParaRPr lang="en-US" altLang="ja-JP" dirty="0">
              <a:solidFill>
                <a:srgbClr val="FF0C15"/>
              </a:solidFill>
              <a:ea typeface="ＭＳ Ｐゴシック" charset="-128"/>
              <a:cs typeface="ＭＳ Ｐゴシック" charset="-128"/>
            </a:endParaRPr>
          </a:p>
        </p:txBody>
      </p:sp>
      <p:sp>
        <p:nvSpPr>
          <p:cNvPr id="14" name="Rectangle 13"/>
          <p:cNvSpPr>
            <a:spLocks noChangeArrowheads="1"/>
          </p:cNvSpPr>
          <p:nvPr/>
        </p:nvSpPr>
        <p:spPr bwMode="auto">
          <a:xfrm>
            <a:off x="4191000" y="3886200"/>
            <a:ext cx="415498" cy="369332"/>
          </a:xfrm>
          <a:prstGeom prst="rect">
            <a:avLst/>
          </a:prstGeom>
          <a:noFill/>
          <a:ln w="9525">
            <a:noFill/>
            <a:miter lim="800000"/>
            <a:headEnd/>
            <a:tailEnd/>
          </a:ln>
          <a:effectLst/>
        </p:spPr>
        <p:txBody>
          <a:bodyPr wrap="none">
            <a:prstTxWarp prst="textNoShape">
              <a:avLst/>
            </a:prstTxWarp>
            <a:spAutoFit/>
          </a:bodyPr>
          <a:lstStyle/>
          <a:p>
            <a:r>
              <a:rPr lang="ja-JP" altLang="en-US" dirty="0" smtClean="0">
                <a:solidFill>
                  <a:srgbClr val="FF0C15"/>
                </a:solidFill>
                <a:ea typeface="ＭＳ Ｐゴシック" charset="-128"/>
                <a:cs typeface="ＭＳ Ｐゴシック" charset="-128"/>
              </a:rPr>
              <a:t>③</a:t>
            </a:r>
            <a:endParaRPr lang="en-US" altLang="ja-JP" dirty="0">
              <a:solidFill>
                <a:srgbClr val="FF0C15"/>
              </a:solidFill>
              <a:ea typeface="ＭＳ Ｐゴシック" charset="-128"/>
              <a:cs typeface="ＭＳ Ｐゴシック" charset="-128"/>
            </a:endParaRPr>
          </a:p>
        </p:txBody>
      </p:sp>
      <p:sp>
        <p:nvSpPr>
          <p:cNvPr id="15" name="Rectangle 14"/>
          <p:cNvSpPr>
            <a:spLocks noChangeArrowheads="1"/>
          </p:cNvSpPr>
          <p:nvPr/>
        </p:nvSpPr>
        <p:spPr bwMode="auto">
          <a:xfrm>
            <a:off x="6553200" y="3461266"/>
            <a:ext cx="415498" cy="369332"/>
          </a:xfrm>
          <a:prstGeom prst="rect">
            <a:avLst/>
          </a:prstGeom>
          <a:noFill/>
          <a:ln w="9525">
            <a:noFill/>
            <a:miter lim="800000"/>
            <a:headEnd/>
            <a:tailEnd/>
          </a:ln>
          <a:effectLst/>
        </p:spPr>
        <p:txBody>
          <a:bodyPr wrap="none">
            <a:prstTxWarp prst="textNoShape">
              <a:avLst/>
            </a:prstTxWarp>
            <a:spAutoFit/>
          </a:bodyPr>
          <a:lstStyle/>
          <a:p>
            <a:r>
              <a:rPr lang="ja-JP" altLang="en-US" dirty="0" smtClean="0">
                <a:solidFill>
                  <a:srgbClr val="FF0C15"/>
                </a:solidFill>
                <a:ea typeface="ＭＳ Ｐゴシック" charset="-128"/>
                <a:cs typeface="ＭＳ Ｐゴシック" charset="-128"/>
              </a:rPr>
              <a:t>④</a:t>
            </a:r>
            <a:endParaRPr lang="en-US" altLang="ja-JP" dirty="0">
              <a:solidFill>
                <a:srgbClr val="FF0C15"/>
              </a:solidFill>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4572000" y="1600200"/>
            <a:ext cx="4191000" cy="3581400"/>
          </a:xfrm>
          <a:noFill/>
          <a:ln>
            <a:solidFill>
              <a:srgbClr val="FF0000"/>
            </a:solidFill>
          </a:ln>
        </p:spPr>
        <p:txBody>
          <a:bodyPr>
            <a:normAutofit/>
          </a:bodyPr>
          <a:lstStyle/>
          <a:p>
            <a:r>
              <a:rPr lang="ja-JP" altLang="en-US" sz="2000" dirty="0"/>
              <a:t>私は、すいせんじょうのおれいに、先生に　しょうひんけん</a:t>
            </a:r>
            <a:r>
              <a:rPr lang="ja-JP" altLang="en-US" sz="2000" dirty="0" smtClean="0"/>
              <a:t>を</a:t>
            </a:r>
            <a:endParaRPr lang="en-US" altLang="ja-JP" sz="2000" dirty="0" smtClean="0"/>
          </a:p>
          <a:p>
            <a:pPr>
              <a:buNone/>
            </a:pPr>
            <a:r>
              <a:rPr lang="en-US" altLang="ja-JP" sz="2000" dirty="0" smtClean="0"/>
              <a:t>	</a:t>
            </a:r>
            <a:r>
              <a:rPr lang="ja-JP" altLang="en-US" sz="2000" dirty="0" smtClean="0"/>
              <a:t>＿＿＿＿＿＿＿＿＿。</a:t>
            </a:r>
            <a:endParaRPr lang="en-US" altLang="ja-JP" sz="2000" dirty="0"/>
          </a:p>
          <a:p>
            <a:r>
              <a:rPr lang="ja-JP" altLang="en-US" sz="2000" dirty="0" smtClean="0"/>
              <a:t>山田先生</a:t>
            </a:r>
            <a:r>
              <a:rPr lang="ja-JP" altLang="en-US" sz="2000" dirty="0"/>
              <a:t>は</a:t>
            </a:r>
            <a:r>
              <a:rPr lang="ja-JP" altLang="en-US" sz="2000" dirty="0" smtClean="0"/>
              <a:t>、すず木先生に、</a:t>
            </a:r>
            <a:endParaRPr lang="en-US" altLang="ja-JP" sz="2000" dirty="0" smtClean="0"/>
          </a:p>
          <a:p>
            <a:pPr>
              <a:buNone/>
            </a:pPr>
            <a:r>
              <a:rPr lang="en-US" altLang="ja-JP" sz="2000" dirty="0" smtClean="0"/>
              <a:t>	</a:t>
            </a:r>
            <a:r>
              <a:rPr lang="ja-JP" altLang="en-US" sz="2000" dirty="0" smtClean="0"/>
              <a:t>お</a:t>
            </a:r>
            <a:r>
              <a:rPr lang="ja-JP" altLang="en-US" sz="2000" dirty="0"/>
              <a:t>茶を＿＿＿＿＿＿。</a:t>
            </a:r>
            <a:endParaRPr lang="en-US" altLang="ja-JP" sz="2000" dirty="0"/>
          </a:p>
          <a:p>
            <a:r>
              <a:rPr lang="ja-JP" altLang="en-US" sz="2000" dirty="0"/>
              <a:t>トム</a:t>
            </a:r>
            <a:r>
              <a:rPr lang="ja-JP" altLang="en-US" sz="2000" dirty="0" smtClean="0"/>
              <a:t>は　と</a:t>
            </a:r>
            <a:r>
              <a:rPr lang="ja-JP" altLang="en-US" sz="2000" dirty="0"/>
              <a:t>なりの犬に　</a:t>
            </a:r>
            <a:endParaRPr lang="en-US" altLang="ja-JP" sz="2000" dirty="0" smtClean="0"/>
          </a:p>
          <a:p>
            <a:pPr>
              <a:buNone/>
            </a:pPr>
            <a:r>
              <a:rPr lang="en-US" altLang="ja-JP" sz="2000" dirty="0" smtClean="0"/>
              <a:t>	</a:t>
            </a:r>
            <a:r>
              <a:rPr lang="ja-JP" altLang="en-US" sz="2000" dirty="0" smtClean="0"/>
              <a:t>ほ</a:t>
            </a:r>
            <a:r>
              <a:rPr lang="ja-JP" altLang="en-US" sz="2000" dirty="0"/>
              <a:t>ね</a:t>
            </a:r>
            <a:r>
              <a:rPr lang="en-US" altLang="ja-JP" sz="2000" dirty="0"/>
              <a:t>(bone) </a:t>
            </a:r>
            <a:r>
              <a:rPr lang="ja-JP" altLang="en-US" sz="2000" dirty="0"/>
              <a:t>を＿＿＿＿＿＿。</a:t>
            </a:r>
            <a:endParaRPr lang="en-US" altLang="ja-JP" sz="2000" dirty="0"/>
          </a:p>
          <a:p>
            <a:r>
              <a:rPr lang="ja-JP" altLang="en-US" sz="2000" dirty="0"/>
              <a:t>弟は、私の友達に　</a:t>
            </a:r>
            <a:endParaRPr lang="en-US" altLang="ja-JP" sz="2000" dirty="0" smtClean="0"/>
          </a:p>
          <a:p>
            <a:pPr>
              <a:buNone/>
            </a:pPr>
            <a:r>
              <a:rPr lang="en-US" altLang="ja-JP" sz="2000" dirty="0" smtClean="0"/>
              <a:t>	CD</a:t>
            </a:r>
            <a:r>
              <a:rPr lang="ja-JP" altLang="en-US" sz="2000" dirty="0"/>
              <a:t>を　＿＿＿＿＿＿＿。</a:t>
            </a:r>
            <a:endParaRPr lang="en-US" altLang="ja-JP" sz="2000" dirty="0"/>
          </a:p>
        </p:txBody>
      </p:sp>
      <p:pic>
        <p:nvPicPr>
          <p:cNvPr id="27652" name="Picture 4" descr="Ch7_344-2"/>
          <p:cNvPicPr>
            <a:picLocks noChangeAspect="1" noChangeArrowheads="1"/>
          </p:cNvPicPr>
          <p:nvPr/>
        </p:nvPicPr>
        <p:blipFill>
          <a:blip r:embed="rId3" cstate="print"/>
          <a:srcRect/>
          <a:stretch>
            <a:fillRect/>
          </a:stretch>
        </p:blipFill>
        <p:spPr bwMode="auto">
          <a:xfrm>
            <a:off x="457200" y="1676400"/>
            <a:ext cx="3952329" cy="3462338"/>
          </a:xfrm>
          <a:prstGeom prst="rect">
            <a:avLst/>
          </a:prstGeom>
          <a:noFill/>
          <a:ln>
            <a:solidFill>
              <a:srgbClr val="FF0000"/>
            </a:solidFill>
          </a:ln>
        </p:spPr>
      </p:pic>
      <p:sp>
        <p:nvSpPr>
          <p:cNvPr id="27653" name="Rectangle 5"/>
          <p:cNvSpPr>
            <a:spLocks noChangeArrowheads="1"/>
          </p:cNvSpPr>
          <p:nvPr/>
        </p:nvSpPr>
        <p:spPr bwMode="auto">
          <a:xfrm>
            <a:off x="5257800" y="2209800"/>
            <a:ext cx="1800493" cy="369332"/>
          </a:xfrm>
          <a:prstGeom prst="rect">
            <a:avLst/>
          </a:prstGeom>
          <a:noFill/>
          <a:ln w="9525">
            <a:noFill/>
            <a:miter lim="800000"/>
            <a:headEnd/>
            <a:tailEnd/>
          </a:ln>
          <a:effectLst/>
        </p:spPr>
        <p:txBody>
          <a:bodyPr wrap="none">
            <a:prstTxWarp prst="textNoShape">
              <a:avLst/>
            </a:prstTxWarp>
            <a:spAutoFit/>
          </a:bodyPr>
          <a:lstStyle/>
          <a:p>
            <a:r>
              <a:rPr lang="ja-JP" altLang="en-US">
                <a:solidFill>
                  <a:srgbClr val="FF0C15"/>
                </a:solidFill>
                <a:ea typeface="ヒラギノ角ゴ ProN W3" charset="-128"/>
                <a:cs typeface="ヒラギノ角ゴ ProN W3" charset="-128"/>
              </a:rPr>
              <a:t>さ</a:t>
            </a:r>
            <a:r>
              <a:rPr lang="ja-JP" altLang="en-US" smtClean="0">
                <a:solidFill>
                  <a:srgbClr val="FF0C15"/>
                </a:solidFill>
                <a:ea typeface="ヒラギノ角ゴ ProN W3" charset="-128"/>
                <a:cs typeface="ヒラギノ角ゴ ProN W3" charset="-128"/>
              </a:rPr>
              <a:t>し上げ</a:t>
            </a:r>
            <a:r>
              <a:rPr lang="ja-JP" altLang="en-US">
                <a:solidFill>
                  <a:srgbClr val="FF0C15"/>
                </a:solidFill>
                <a:ea typeface="ヒラギノ角ゴ ProN W3" charset="-128"/>
                <a:cs typeface="ヒラギノ角ゴ ProN W3" charset="-128"/>
              </a:rPr>
              <a:t>ました</a:t>
            </a:r>
            <a:endParaRPr lang="en-US" altLang="ja-JP" dirty="0">
              <a:solidFill>
                <a:srgbClr val="FF0C15"/>
              </a:solidFill>
              <a:ea typeface="ＭＳ Ｐゴシック" charset="-128"/>
              <a:cs typeface="ＭＳ Ｐゴシック" charset="-128"/>
            </a:endParaRPr>
          </a:p>
        </p:txBody>
      </p:sp>
      <p:sp>
        <p:nvSpPr>
          <p:cNvPr id="27654" name="Rectangle 6"/>
          <p:cNvSpPr>
            <a:spLocks noChangeArrowheads="1"/>
          </p:cNvSpPr>
          <p:nvPr/>
        </p:nvSpPr>
        <p:spPr bwMode="auto">
          <a:xfrm>
            <a:off x="5943600" y="2971800"/>
            <a:ext cx="1327150" cy="366713"/>
          </a:xfrm>
          <a:prstGeom prst="rect">
            <a:avLst/>
          </a:prstGeom>
          <a:noFill/>
          <a:ln w="9525">
            <a:noFill/>
            <a:miter lim="800000"/>
            <a:headEnd/>
            <a:tailEnd/>
          </a:ln>
          <a:effectLst/>
        </p:spPr>
        <p:txBody>
          <a:bodyPr wrap="none">
            <a:prstTxWarp prst="textNoShape">
              <a:avLst/>
            </a:prstTxWarp>
            <a:spAutoFit/>
          </a:bodyPr>
          <a:lstStyle/>
          <a:p>
            <a:r>
              <a:rPr lang="ja-JP" altLang="en-US">
                <a:solidFill>
                  <a:srgbClr val="FF0C15"/>
                </a:solidFill>
                <a:ea typeface="ヒラギノ角ゴ ProN W3" charset="-128"/>
                <a:cs typeface="ヒラギノ角ゴ ProN W3" charset="-128"/>
              </a:rPr>
              <a:t>あげました</a:t>
            </a:r>
            <a:endParaRPr lang="en-US" altLang="ja-JP" dirty="0">
              <a:solidFill>
                <a:srgbClr val="FF0C15"/>
              </a:solidFill>
              <a:ea typeface="ＭＳ Ｐゴシック" charset="-128"/>
              <a:cs typeface="ＭＳ Ｐゴシック" charset="-128"/>
            </a:endParaRPr>
          </a:p>
        </p:txBody>
      </p:sp>
      <p:sp>
        <p:nvSpPr>
          <p:cNvPr id="27655" name="Rectangle 7"/>
          <p:cNvSpPr>
            <a:spLocks noChangeArrowheads="1"/>
          </p:cNvSpPr>
          <p:nvPr/>
        </p:nvSpPr>
        <p:spPr bwMode="auto">
          <a:xfrm>
            <a:off x="6477000" y="3733800"/>
            <a:ext cx="1327150" cy="366713"/>
          </a:xfrm>
          <a:prstGeom prst="rect">
            <a:avLst/>
          </a:prstGeom>
          <a:noFill/>
          <a:ln w="9525">
            <a:noFill/>
            <a:miter lim="800000"/>
            <a:headEnd/>
            <a:tailEnd/>
          </a:ln>
          <a:effectLst/>
        </p:spPr>
        <p:txBody>
          <a:bodyPr wrap="none">
            <a:prstTxWarp prst="textNoShape">
              <a:avLst/>
            </a:prstTxWarp>
            <a:spAutoFit/>
          </a:bodyPr>
          <a:lstStyle/>
          <a:p>
            <a:r>
              <a:rPr lang="ja-JP" altLang="en-US">
                <a:solidFill>
                  <a:srgbClr val="FF0C15"/>
                </a:solidFill>
                <a:ea typeface="ヒラギノ角ゴ ProN W3" charset="-128"/>
                <a:cs typeface="ヒラギノ角ゴ ProN W3" charset="-128"/>
              </a:rPr>
              <a:t>や</a:t>
            </a:r>
            <a:r>
              <a:rPr lang="ja-JP" altLang="en-US" smtClean="0">
                <a:solidFill>
                  <a:srgbClr val="FF0C15"/>
                </a:solidFill>
                <a:ea typeface="ヒラギノ角ゴ ProN W3" charset="-128"/>
                <a:cs typeface="ヒラギノ角ゴ ProN W3" charset="-128"/>
              </a:rPr>
              <a:t>りま</a:t>
            </a:r>
            <a:r>
              <a:rPr lang="ja-JP" altLang="en-US">
                <a:solidFill>
                  <a:srgbClr val="FF0C15"/>
                </a:solidFill>
                <a:ea typeface="ヒラギノ角ゴ ProN W3" charset="-128"/>
                <a:cs typeface="ヒラギノ角ゴ ProN W3" charset="-128"/>
              </a:rPr>
              <a:t>した</a:t>
            </a:r>
            <a:endParaRPr lang="en-US" altLang="ja-JP" dirty="0">
              <a:solidFill>
                <a:srgbClr val="FF0C15"/>
              </a:solidFill>
              <a:ea typeface="ＭＳ Ｐゴシック" charset="-128"/>
              <a:cs typeface="ＭＳ Ｐゴシック" charset="-128"/>
            </a:endParaRPr>
          </a:p>
        </p:txBody>
      </p:sp>
      <p:sp>
        <p:nvSpPr>
          <p:cNvPr id="27656" name="Rectangle 8"/>
          <p:cNvSpPr>
            <a:spLocks noChangeArrowheads="1"/>
          </p:cNvSpPr>
          <p:nvPr/>
        </p:nvSpPr>
        <p:spPr bwMode="auto">
          <a:xfrm>
            <a:off x="5791200" y="4419600"/>
            <a:ext cx="1327150" cy="366713"/>
          </a:xfrm>
          <a:prstGeom prst="rect">
            <a:avLst/>
          </a:prstGeom>
          <a:noFill/>
          <a:ln w="9525">
            <a:noFill/>
            <a:miter lim="800000"/>
            <a:headEnd/>
            <a:tailEnd/>
          </a:ln>
          <a:effectLst/>
        </p:spPr>
        <p:txBody>
          <a:bodyPr wrap="none">
            <a:prstTxWarp prst="textNoShape">
              <a:avLst/>
            </a:prstTxWarp>
            <a:spAutoFit/>
          </a:bodyPr>
          <a:lstStyle/>
          <a:p>
            <a:r>
              <a:rPr lang="ja-JP" altLang="en-US">
                <a:solidFill>
                  <a:srgbClr val="FF0C15"/>
                </a:solidFill>
                <a:ea typeface="ヒラギノ角ゴ ProN W3" charset="-128"/>
                <a:cs typeface="ヒラギノ角ゴ ProN W3" charset="-128"/>
              </a:rPr>
              <a:t>あげました</a:t>
            </a:r>
            <a:endParaRPr lang="en-US" altLang="ja-JP" dirty="0">
              <a:solidFill>
                <a:srgbClr val="FF0C15"/>
              </a:solidFill>
              <a:ea typeface="ＭＳ Ｐゴシック" charset="-128"/>
              <a:cs typeface="ＭＳ Ｐゴシック" charset="-128"/>
            </a:endParaRPr>
          </a:p>
        </p:txBody>
      </p:sp>
      <p:sp>
        <p:nvSpPr>
          <p:cNvPr id="27657" name="Rectangle 9"/>
          <p:cNvSpPr>
            <a:spLocks noChangeArrowheads="1"/>
          </p:cNvSpPr>
          <p:nvPr/>
        </p:nvSpPr>
        <p:spPr bwMode="auto">
          <a:xfrm>
            <a:off x="1066800" y="5257800"/>
            <a:ext cx="6858000" cy="1323439"/>
          </a:xfrm>
          <a:prstGeom prst="rect">
            <a:avLst/>
          </a:prstGeom>
          <a:solidFill>
            <a:schemeClr val="accent2">
              <a:lumMod val="40000"/>
              <a:lumOff val="60000"/>
            </a:schemeClr>
          </a:solidFill>
          <a:ln w="9525">
            <a:noFill/>
            <a:miter lim="800000"/>
            <a:headEnd/>
            <a:tailEnd/>
          </a:ln>
          <a:effectLst/>
        </p:spPr>
        <p:txBody>
          <a:bodyPr wrap="square">
            <a:prstTxWarp prst="textNoShape">
              <a:avLst/>
            </a:prstTxWarp>
            <a:spAutoFit/>
          </a:bodyPr>
          <a:lstStyle/>
          <a:p>
            <a:r>
              <a:rPr lang="en-US" altLang="ja-JP" sz="2000" dirty="0">
                <a:latin typeface="+mn-ea"/>
                <a:cs typeface="ＭＳ Ｐゴシック" charset="-128"/>
              </a:rPr>
              <a:t>Q</a:t>
            </a:r>
            <a:r>
              <a:rPr lang="ja-JP" altLang="en-US" sz="2000" dirty="0">
                <a:latin typeface="+mn-ea"/>
                <a:cs typeface="ヒラギノ角ゴ ProN W3" charset="-128"/>
              </a:rPr>
              <a:t>１：日本に留学する予定で</a:t>
            </a:r>
            <a:r>
              <a:rPr lang="ja-JP" altLang="en-US" sz="2000">
                <a:latin typeface="+mn-ea"/>
                <a:cs typeface="ヒラギノ角ゴ ProN W3" charset="-128"/>
              </a:rPr>
              <a:t>す</a:t>
            </a:r>
            <a:r>
              <a:rPr lang="ja-JP" altLang="en-US" sz="2000" smtClean="0">
                <a:latin typeface="+mn-ea"/>
                <a:cs typeface="ヒラギノ角ゴ ProN W3" charset="-128"/>
              </a:rPr>
              <a:t>。日</a:t>
            </a:r>
            <a:r>
              <a:rPr lang="ja-JP" altLang="en-US" sz="2000" dirty="0">
                <a:latin typeface="+mn-ea"/>
                <a:cs typeface="ヒラギノ角ゴ ProN W3" charset="-128"/>
              </a:rPr>
              <a:t>本のホストファミリ</a:t>
            </a:r>
            <a:r>
              <a:rPr lang="ja-JP" altLang="en-US" sz="2000">
                <a:latin typeface="+mn-ea"/>
                <a:cs typeface="ヒラギノ角ゴ ProN W3" charset="-128"/>
              </a:rPr>
              <a:t>ー</a:t>
            </a:r>
            <a:r>
              <a:rPr lang="ja-JP" altLang="en-US" sz="2000" smtClean="0">
                <a:latin typeface="+mn-ea"/>
                <a:cs typeface="ヒラギノ角ゴ ProN W3" charset="-128"/>
              </a:rPr>
              <a:t>に何を</a:t>
            </a:r>
            <a:endParaRPr lang="en-US" altLang="ja-JP" sz="2000" dirty="0" smtClean="0">
              <a:latin typeface="+mn-ea"/>
              <a:cs typeface="ヒラギノ角ゴ ProN W3" charset="-128"/>
            </a:endParaRPr>
          </a:p>
          <a:p>
            <a:r>
              <a:rPr lang="ja-JP" altLang="en-US" sz="2000" smtClean="0">
                <a:latin typeface="+mn-ea"/>
                <a:cs typeface="ヒラギノ角ゴ ProN W3" charset="-128"/>
              </a:rPr>
              <a:t>　　　さ</a:t>
            </a:r>
            <a:r>
              <a:rPr lang="ja-JP" altLang="en-US" sz="2000" dirty="0">
                <a:latin typeface="+mn-ea"/>
                <a:cs typeface="ヒラギノ角ゴ ProN W3" charset="-128"/>
              </a:rPr>
              <a:t>しあげますか。</a:t>
            </a:r>
            <a:endParaRPr lang="en-US" altLang="ja-JP" sz="2000" dirty="0">
              <a:latin typeface="+mn-ea"/>
              <a:cs typeface="ヒラギノ角ゴ ProN W3" charset="-128"/>
            </a:endParaRPr>
          </a:p>
          <a:p>
            <a:r>
              <a:rPr lang="en-US" altLang="ja-JP" sz="2000" dirty="0">
                <a:latin typeface="+mn-ea"/>
                <a:cs typeface="ヒラギノ角ゴ ProN W3" charset="-128"/>
              </a:rPr>
              <a:t>Q</a:t>
            </a:r>
            <a:r>
              <a:rPr lang="ja-JP" altLang="en-US" sz="2000" dirty="0">
                <a:latin typeface="+mn-ea"/>
                <a:cs typeface="ヒラギノ角ゴ ProN W3" charset="-128"/>
              </a:rPr>
              <a:t>２</a:t>
            </a:r>
            <a:r>
              <a:rPr lang="ja-JP" altLang="en-US" sz="2000" dirty="0" smtClean="0">
                <a:latin typeface="+mn-ea"/>
                <a:cs typeface="ヒラギノ角ゴ ProN W3" charset="-128"/>
              </a:rPr>
              <a:t>：日本からア</a:t>
            </a:r>
            <a:r>
              <a:rPr lang="ja-JP" altLang="en-US" sz="2000" dirty="0">
                <a:latin typeface="+mn-ea"/>
                <a:cs typeface="ヒラギノ角ゴ ProN W3" charset="-128"/>
              </a:rPr>
              <a:t>メリカに帰って来た時、家族や友達</a:t>
            </a:r>
            <a:r>
              <a:rPr lang="ja-JP" altLang="en-US" sz="2000">
                <a:latin typeface="+mn-ea"/>
                <a:cs typeface="ヒラギノ角ゴ ProN W3" charset="-128"/>
              </a:rPr>
              <a:t>に</a:t>
            </a:r>
            <a:r>
              <a:rPr lang="ja-JP" altLang="en-US" sz="2000" smtClean="0">
                <a:latin typeface="+mn-ea"/>
                <a:cs typeface="ヒラギノ角ゴ ProN W3" charset="-128"/>
              </a:rPr>
              <a:t>、</a:t>
            </a:r>
            <a:endParaRPr lang="en-US" altLang="ja-JP" sz="2000" dirty="0" smtClean="0">
              <a:latin typeface="+mn-ea"/>
              <a:cs typeface="ヒラギノ角ゴ ProN W3" charset="-128"/>
            </a:endParaRPr>
          </a:p>
          <a:p>
            <a:r>
              <a:rPr lang="ja-JP" altLang="en-US" sz="2000" smtClean="0">
                <a:latin typeface="+mn-ea"/>
                <a:cs typeface="ヒラギノ角ゴ ProN W3" charset="-128"/>
              </a:rPr>
              <a:t>　　　どんなお</a:t>
            </a:r>
            <a:r>
              <a:rPr lang="ja-JP" altLang="en-US" sz="2000" dirty="0" smtClean="0">
                <a:latin typeface="+mn-ea"/>
                <a:cs typeface="ヒラギノ角ゴ ProN W3" charset="-128"/>
              </a:rPr>
              <a:t>みや</a:t>
            </a:r>
            <a:r>
              <a:rPr lang="ja-JP" altLang="en-US" sz="2000" smtClean="0">
                <a:latin typeface="+mn-ea"/>
                <a:cs typeface="ヒラギノ角ゴ ProN W3" charset="-128"/>
              </a:rPr>
              <a:t>げをあ</a:t>
            </a:r>
            <a:r>
              <a:rPr lang="ja-JP" altLang="en-US" sz="2000" dirty="0" smtClean="0">
                <a:latin typeface="+mn-ea"/>
                <a:cs typeface="ヒラギノ角ゴ ProN W3" charset="-128"/>
              </a:rPr>
              <a:t>げたらいいと思いますか</a:t>
            </a:r>
            <a:r>
              <a:rPr lang="ja-JP" altLang="en-US" sz="2000" dirty="0">
                <a:latin typeface="+mn-ea"/>
                <a:cs typeface="ヒラギノ角ゴ ProN W3" charset="-128"/>
              </a:rPr>
              <a:t>。</a:t>
            </a:r>
            <a:endParaRPr lang="en-US" altLang="ja-JP" sz="2000" dirty="0">
              <a:latin typeface="+mn-ea"/>
              <a:cs typeface="ＭＳ Ｐゴシック" charset="-128"/>
            </a:endParaRPr>
          </a:p>
        </p:txBody>
      </p:sp>
      <p:sp>
        <p:nvSpPr>
          <p:cNvPr id="2" name="TextBox 1"/>
          <p:cNvSpPr txBox="1"/>
          <p:nvPr/>
        </p:nvSpPr>
        <p:spPr>
          <a:xfrm>
            <a:off x="3505200" y="2590800"/>
            <a:ext cx="415498" cy="369332"/>
          </a:xfrm>
          <a:prstGeom prst="rect">
            <a:avLst/>
          </a:prstGeom>
          <a:noFill/>
        </p:spPr>
        <p:txBody>
          <a:bodyPr wrap="none" rtlCol="0">
            <a:spAutoFit/>
          </a:bodyPr>
          <a:lstStyle/>
          <a:p>
            <a:r>
              <a:rPr lang="ja-JP" altLang="en-US" dirty="0">
                <a:solidFill>
                  <a:srgbClr val="FF0000"/>
                </a:solidFill>
              </a:rPr>
              <a:t>私</a:t>
            </a:r>
            <a:endParaRPr lang="en-US" dirty="0">
              <a:solidFill>
                <a:srgbClr val="FF0000"/>
              </a:solidFill>
            </a:endParaRPr>
          </a:p>
        </p:txBody>
      </p:sp>
      <p:sp>
        <p:nvSpPr>
          <p:cNvPr id="3" name="TextBox 2"/>
          <p:cNvSpPr txBox="1"/>
          <p:nvPr/>
        </p:nvSpPr>
        <p:spPr>
          <a:xfrm>
            <a:off x="3505200" y="3657600"/>
            <a:ext cx="415498" cy="369332"/>
          </a:xfrm>
          <a:prstGeom prst="rect">
            <a:avLst/>
          </a:prstGeom>
          <a:noFill/>
        </p:spPr>
        <p:txBody>
          <a:bodyPr wrap="none" rtlCol="0">
            <a:spAutoFit/>
          </a:bodyPr>
          <a:lstStyle/>
          <a:p>
            <a:r>
              <a:rPr lang="ja-JP" altLang="en-US" dirty="0" smtClean="0">
                <a:solidFill>
                  <a:srgbClr val="FF0000"/>
                </a:solidFill>
              </a:rPr>
              <a:t>弟</a:t>
            </a:r>
            <a:endParaRPr lang="en-US" dirty="0">
              <a:solidFill>
                <a:srgbClr val="FF0000"/>
              </a:solidFill>
            </a:endParaRPr>
          </a:p>
        </p:txBody>
      </p:sp>
      <p:sp>
        <p:nvSpPr>
          <p:cNvPr id="4" name="TextBox 3"/>
          <p:cNvSpPr txBox="1"/>
          <p:nvPr/>
        </p:nvSpPr>
        <p:spPr>
          <a:xfrm>
            <a:off x="1295400" y="1752600"/>
            <a:ext cx="646331" cy="369332"/>
          </a:xfrm>
          <a:prstGeom prst="rect">
            <a:avLst/>
          </a:prstGeom>
          <a:noFill/>
        </p:spPr>
        <p:txBody>
          <a:bodyPr wrap="none" rtlCol="0">
            <a:spAutoFit/>
          </a:bodyPr>
          <a:lstStyle/>
          <a:p>
            <a:r>
              <a:rPr lang="ja-JP" altLang="en-US" dirty="0" smtClean="0">
                <a:solidFill>
                  <a:srgbClr val="FF0000"/>
                </a:solidFill>
              </a:rPr>
              <a:t>先生</a:t>
            </a:r>
            <a:endParaRPr lang="en-US" dirty="0">
              <a:solidFill>
                <a:srgbClr val="FF0000"/>
              </a:solidFill>
            </a:endParaRPr>
          </a:p>
        </p:txBody>
      </p:sp>
      <p:sp>
        <p:nvSpPr>
          <p:cNvPr id="5" name="TextBox 4"/>
          <p:cNvSpPr txBox="1"/>
          <p:nvPr/>
        </p:nvSpPr>
        <p:spPr>
          <a:xfrm>
            <a:off x="1295400" y="3048000"/>
            <a:ext cx="646331" cy="369332"/>
          </a:xfrm>
          <a:prstGeom prst="rect">
            <a:avLst/>
          </a:prstGeom>
          <a:noFill/>
        </p:spPr>
        <p:txBody>
          <a:bodyPr wrap="none" rtlCol="0">
            <a:spAutoFit/>
          </a:bodyPr>
          <a:lstStyle/>
          <a:p>
            <a:r>
              <a:rPr lang="ja-JP" altLang="en-US" dirty="0" smtClean="0">
                <a:solidFill>
                  <a:srgbClr val="FF0000"/>
                </a:solidFill>
              </a:rPr>
              <a:t>友達</a:t>
            </a:r>
            <a:endParaRPr lang="en-US" dirty="0">
              <a:solidFill>
                <a:srgbClr val="FF0000"/>
              </a:solidFill>
            </a:endParaRPr>
          </a:p>
        </p:txBody>
      </p:sp>
      <p:sp>
        <p:nvSpPr>
          <p:cNvPr id="6" name="TextBox 5"/>
          <p:cNvSpPr txBox="1"/>
          <p:nvPr/>
        </p:nvSpPr>
        <p:spPr>
          <a:xfrm>
            <a:off x="1447800" y="4343400"/>
            <a:ext cx="415498" cy="369332"/>
          </a:xfrm>
          <a:prstGeom prst="rect">
            <a:avLst/>
          </a:prstGeom>
          <a:noFill/>
        </p:spPr>
        <p:txBody>
          <a:bodyPr wrap="none" rtlCol="0">
            <a:spAutoFit/>
          </a:bodyPr>
          <a:lstStyle/>
          <a:p>
            <a:r>
              <a:rPr lang="ja-JP" altLang="en-US" dirty="0" smtClean="0">
                <a:solidFill>
                  <a:srgbClr val="FF0000"/>
                </a:solidFill>
              </a:rPr>
              <a:t>犬</a:t>
            </a:r>
            <a:endParaRPr lang="en-US" dirty="0">
              <a:solidFill>
                <a:srgbClr val="FF0000"/>
              </a:solidFill>
            </a:endParaRPr>
          </a:p>
        </p:txBody>
      </p:sp>
      <p:sp>
        <p:nvSpPr>
          <p:cNvPr id="16" name="Title 18"/>
          <p:cNvSpPr>
            <a:spLocks noGrp="1"/>
          </p:cNvSpPr>
          <p:nvPr>
            <p:ph type="title"/>
          </p:nvPr>
        </p:nvSpPr>
        <p:spPr>
          <a:xfrm>
            <a:off x="228600" y="304800"/>
            <a:ext cx="8686800" cy="1143000"/>
          </a:xfrm>
        </p:spPr>
        <p:txBody>
          <a:bodyPr>
            <a:normAutofit fontScale="90000"/>
          </a:bodyPr>
          <a:lstStyle/>
          <a:p>
            <a:r>
              <a:rPr lang="ja-JP" altLang="en-US" smtClean="0"/>
              <a:t>～あげる／～さし上げる／～やる</a:t>
            </a:r>
            <a:r>
              <a:rPr lang="en-US" altLang="ja-JP" dirty="0" smtClean="0"/>
              <a:t/>
            </a:r>
            <a:br>
              <a:rPr lang="en-US" altLang="ja-JP" dirty="0" smtClean="0"/>
            </a:br>
            <a:r>
              <a:rPr lang="en-US" altLang="ja-JP" dirty="0" smtClean="0"/>
              <a:t> Giving (out-bound)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6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p:bldP spid="27654" grpId="0"/>
      <p:bldP spid="27655" grpId="0"/>
      <p:bldP spid="27656" grpId="0"/>
      <p:bldP spid="2765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457200" y="1447800"/>
            <a:ext cx="8229600" cy="2133600"/>
          </a:xfrm>
          <a:noFill/>
        </p:spPr>
        <p:txBody>
          <a:bodyPr>
            <a:normAutofit fontScale="92500" lnSpcReduction="20000"/>
          </a:bodyPr>
          <a:lstStyle/>
          <a:p>
            <a:pPr>
              <a:lnSpc>
                <a:spcPct val="120000"/>
              </a:lnSpc>
              <a:spcBef>
                <a:spcPts val="0"/>
              </a:spcBef>
            </a:pPr>
            <a:r>
              <a:rPr lang="en-US" altLang="ja-JP" sz="2400" dirty="0"/>
              <a:t>If both the giver and the recipient are members of the in-group, </a:t>
            </a:r>
            <a:r>
              <a:rPr lang="ja-JP" altLang="en-US" sz="2400"/>
              <a:t>あげる／やる</a:t>
            </a:r>
            <a:r>
              <a:rPr lang="en-US" altLang="ja-JP" sz="2400" dirty="0"/>
              <a:t>can be used interchangeably with </a:t>
            </a:r>
            <a:r>
              <a:rPr lang="ja-JP" altLang="en-US" sz="2400"/>
              <a:t>くれ</a:t>
            </a:r>
            <a:r>
              <a:rPr lang="ja-JP" altLang="en-US" sz="2400" smtClean="0"/>
              <a:t>る</a:t>
            </a:r>
            <a:endParaRPr lang="en-US" altLang="ja-JP" sz="2400" dirty="0" smtClean="0"/>
          </a:p>
          <a:p>
            <a:pPr>
              <a:lnSpc>
                <a:spcPct val="120000"/>
              </a:lnSpc>
              <a:spcBef>
                <a:spcPts val="0"/>
              </a:spcBef>
            </a:pPr>
            <a:r>
              <a:rPr lang="ja-JP" altLang="en-US" sz="2400" smtClean="0"/>
              <a:t>あげる</a:t>
            </a:r>
            <a:r>
              <a:rPr lang="en-US" altLang="ja-JP" sz="2400" dirty="0" smtClean="0"/>
              <a:t>: the speaker feels closer to the giver</a:t>
            </a:r>
          </a:p>
          <a:p>
            <a:pPr lvl="1">
              <a:lnSpc>
                <a:spcPct val="120000"/>
              </a:lnSpc>
              <a:spcBef>
                <a:spcPts val="0"/>
              </a:spcBef>
            </a:pPr>
            <a:r>
              <a:rPr lang="ja-JP" altLang="en-US" sz="2000" smtClean="0"/>
              <a:t>母が　弟に　おかしを　あげた。</a:t>
            </a:r>
            <a:endParaRPr lang="en-US" altLang="ja-JP" sz="2400" dirty="0"/>
          </a:p>
          <a:p>
            <a:pPr>
              <a:lnSpc>
                <a:spcPct val="120000"/>
              </a:lnSpc>
              <a:spcBef>
                <a:spcPts val="0"/>
              </a:spcBef>
            </a:pPr>
            <a:r>
              <a:rPr lang="ja-JP" altLang="en-US" sz="2400"/>
              <a:t>くれる</a:t>
            </a:r>
            <a:r>
              <a:rPr lang="en-US" altLang="ja-JP" sz="2400" dirty="0"/>
              <a:t>: the speaker feels closer to the recipient</a:t>
            </a:r>
          </a:p>
          <a:p>
            <a:pPr lvl="1">
              <a:lnSpc>
                <a:spcPct val="120000"/>
              </a:lnSpc>
              <a:spcBef>
                <a:spcPts val="0"/>
              </a:spcBef>
            </a:pPr>
            <a:r>
              <a:rPr lang="ja-JP" altLang="en-US" sz="2000"/>
              <a:t>母が弟に、おかしを　くれた</a:t>
            </a:r>
            <a:r>
              <a:rPr lang="ja-JP" altLang="en-US" sz="2000" smtClean="0"/>
              <a:t>。</a:t>
            </a:r>
            <a:endParaRPr lang="en-US" altLang="ja-JP" sz="2000" dirty="0" smtClean="0"/>
          </a:p>
          <a:p>
            <a:pPr lvl="1">
              <a:lnSpc>
                <a:spcPct val="90000"/>
              </a:lnSpc>
              <a:buNone/>
            </a:pPr>
            <a:endParaRPr lang="en-US" altLang="ja-JP" sz="2000" dirty="0"/>
          </a:p>
        </p:txBody>
      </p:sp>
      <p:pic>
        <p:nvPicPr>
          <p:cNvPr id="26629" name="Picture 5" descr="Ch7_344-1"/>
          <p:cNvPicPr>
            <a:picLocks noChangeAspect="1" noChangeArrowheads="1"/>
          </p:cNvPicPr>
          <p:nvPr/>
        </p:nvPicPr>
        <p:blipFill>
          <a:blip r:embed="rId3" cstate="print"/>
          <a:srcRect/>
          <a:stretch>
            <a:fillRect/>
          </a:stretch>
        </p:blipFill>
        <p:spPr bwMode="auto">
          <a:xfrm>
            <a:off x="1600200" y="3678237"/>
            <a:ext cx="5341587" cy="3179763"/>
          </a:xfrm>
          <a:prstGeom prst="rect">
            <a:avLst/>
          </a:prstGeom>
          <a:noFill/>
        </p:spPr>
      </p:pic>
      <p:sp>
        <p:nvSpPr>
          <p:cNvPr id="6" name="Oval 5"/>
          <p:cNvSpPr/>
          <p:nvPr/>
        </p:nvSpPr>
        <p:spPr bwMode="auto">
          <a:xfrm>
            <a:off x="2133600" y="4724400"/>
            <a:ext cx="2531291" cy="1371600"/>
          </a:xfrm>
          <a:prstGeom prst="ellipse">
            <a:avLst/>
          </a:prstGeom>
          <a:noFill/>
          <a:ln w="31750" cap="flat" cmpd="sng" algn="ctr">
            <a:solidFill>
              <a:srgbClr val="FF0C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charset="0"/>
              <a:ea typeface="Arial" charset="0"/>
              <a:cs typeface="Arial" charset="0"/>
            </a:endParaRPr>
          </a:p>
        </p:txBody>
      </p:sp>
      <p:sp>
        <p:nvSpPr>
          <p:cNvPr id="5" name="Title 18"/>
          <p:cNvSpPr>
            <a:spLocks noGrp="1"/>
          </p:cNvSpPr>
          <p:nvPr>
            <p:ph type="title"/>
          </p:nvPr>
        </p:nvSpPr>
        <p:spPr>
          <a:xfrm>
            <a:off x="228600" y="304800"/>
            <a:ext cx="8686800" cy="1143000"/>
          </a:xfrm>
        </p:spPr>
        <p:txBody>
          <a:bodyPr>
            <a:normAutofit/>
          </a:bodyPr>
          <a:lstStyle/>
          <a:p>
            <a:r>
              <a:rPr lang="ja-JP" altLang="en-US" smtClean="0"/>
              <a:t>～あげる </a:t>
            </a:r>
            <a:r>
              <a:rPr lang="en-US" altLang="ja-JP" dirty="0" smtClean="0"/>
              <a:t>or </a:t>
            </a:r>
            <a:r>
              <a:rPr lang="ja-JP" altLang="en-US" smtClean="0"/>
              <a:t>～くれる</a:t>
            </a:r>
            <a:r>
              <a:rPr lang="en-US" altLang="ja-JP" smtClean="0"/>
              <a:t> </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ltLang="ja-JP" dirty="0" smtClean="0"/>
              <a:t>receiving verbs</a:t>
            </a:r>
            <a:br>
              <a:rPr lang="en-US" altLang="ja-JP" dirty="0" smtClean="0"/>
            </a:br>
            <a:r>
              <a:rPr lang="en-US" altLang="ja-JP" dirty="0" smtClean="0"/>
              <a:t>(IN-bound)</a:t>
            </a:r>
            <a:endParaRPr lang="ja-JP" altLang="en-US" dirty="0"/>
          </a:p>
        </p:txBody>
      </p:sp>
      <p:sp>
        <p:nvSpPr>
          <p:cNvPr id="5" name="Text Placeholder 4"/>
          <p:cNvSpPr>
            <a:spLocks noGrp="1"/>
          </p:cNvSpPr>
          <p:nvPr>
            <p:ph type="body" idx="1"/>
          </p:nvPr>
        </p:nvSpPr>
        <p:spPr/>
        <p:txBody>
          <a:bodyPr/>
          <a:lstStyle/>
          <a:p>
            <a:r>
              <a:rPr lang="ja-JP" altLang="en-US" smtClean="0"/>
              <a:t>～もらう／～いただく</a:t>
            </a:r>
            <a:endParaRPr lang="ja-JP" altLang="en-US"/>
          </a:p>
        </p:txBody>
      </p:sp>
    </p:spTree>
    <p:extLst>
      <p:ext uri="{BB962C8B-B14F-4D97-AF65-F5344CB8AC3E}">
        <p14:creationId xmlns:p14="http://schemas.microsoft.com/office/powerpoint/2010/main" xmlns="" val="6187205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Rectangle 5"/>
          <p:cNvSpPr>
            <a:spLocks noGrp="1" noChangeArrowheads="1"/>
          </p:cNvSpPr>
          <p:nvPr>
            <p:ph type="body" idx="1"/>
          </p:nvPr>
        </p:nvSpPr>
        <p:spPr>
          <a:xfrm>
            <a:off x="381000" y="1600200"/>
            <a:ext cx="8763000" cy="4800600"/>
          </a:xfrm>
          <a:noFill/>
          <a:ln/>
        </p:spPr>
        <p:txBody>
          <a:bodyPr/>
          <a:lstStyle/>
          <a:p>
            <a:pPr>
              <a:lnSpc>
                <a:spcPct val="90000"/>
              </a:lnSpc>
            </a:pPr>
            <a:r>
              <a:rPr lang="ja-JP" altLang="en-US" sz="3000" dirty="0" smtClean="0"/>
              <a:t>田中さんは　山田さんに</a:t>
            </a:r>
            <a:r>
              <a:rPr lang="ja-JP" altLang="en-US" sz="3000" dirty="0"/>
              <a:t>　花を　もらいました。</a:t>
            </a:r>
          </a:p>
          <a:p>
            <a:pPr>
              <a:lnSpc>
                <a:spcPct val="90000"/>
              </a:lnSpc>
              <a:buFont typeface="Wingdings" charset="2"/>
              <a:buNone/>
            </a:pPr>
            <a:endParaRPr lang="ja-JP" altLang="en-US" sz="3000" dirty="0"/>
          </a:p>
          <a:p>
            <a:pPr>
              <a:lnSpc>
                <a:spcPct val="90000"/>
              </a:lnSpc>
            </a:pPr>
            <a:r>
              <a:rPr lang="ja-JP" altLang="en-US" sz="3000" dirty="0"/>
              <a:t>私の父</a:t>
            </a:r>
            <a:r>
              <a:rPr lang="ja-JP" altLang="en-US" sz="3000" dirty="0" smtClean="0"/>
              <a:t>は　まきの</a:t>
            </a:r>
            <a:r>
              <a:rPr lang="ja-JP" altLang="en-US" sz="3000" dirty="0"/>
              <a:t>先生</a:t>
            </a:r>
            <a:r>
              <a:rPr lang="ja-JP" altLang="en-US" sz="3000" dirty="0" smtClean="0"/>
              <a:t>に　本を　いただきました</a:t>
            </a:r>
            <a:r>
              <a:rPr lang="ja-JP" altLang="en-US" sz="3000" dirty="0"/>
              <a:t>。</a:t>
            </a:r>
          </a:p>
          <a:p>
            <a:pPr>
              <a:lnSpc>
                <a:spcPct val="90000"/>
              </a:lnSpc>
              <a:buFont typeface="Wingdings" charset="2"/>
              <a:buNone/>
            </a:pPr>
            <a:endParaRPr lang="ja-JP" altLang="en-US" sz="3000" dirty="0"/>
          </a:p>
          <a:p>
            <a:pPr>
              <a:lnSpc>
                <a:spcPct val="90000"/>
              </a:lnSpc>
              <a:buFont typeface="Wingdings" charset="2"/>
              <a:buNone/>
            </a:pPr>
            <a:endParaRPr lang="ja-JP" altLang="en-US" dirty="0"/>
          </a:p>
          <a:p>
            <a:pPr>
              <a:lnSpc>
                <a:spcPct val="90000"/>
              </a:lnSpc>
            </a:pPr>
            <a:r>
              <a:rPr lang="ja-JP" altLang="en-US" sz="2200" dirty="0"/>
              <a:t>もらう</a:t>
            </a:r>
            <a:r>
              <a:rPr lang="ja-JP" altLang="en-US" sz="2200" dirty="0" smtClean="0"/>
              <a:t>：　</a:t>
            </a:r>
            <a:r>
              <a:rPr lang="en-US" altLang="ja-JP" sz="2200" dirty="0" smtClean="0"/>
              <a:t>Recipient</a:t>
            </a:r>
            <a:r>
              <a:rPr lang="ja-JP" altLang="en-US" sz="2200" dirty="0" smtClean="0"/>
              <a:t> </a:t>
            </a:r>
            <a:r>
              <a:rPr lang="en-US" altLang="ja-JP" sz="2200" dirty="0" smtClean="0"/>
              <a:t>= anyone. </a:t>
            </a:r>
            <a:endParaRPr lang="en-US" altLang="ja-JP" sz="2200" dirty="0"/>
          </a:p>
          <a:p>
            <a:pPr>
              <a:lnSpc>
                <a:spcPct val="90000"/>
              </a:lnSpc>
              <a:buFont typeface="Wingdings" charset="2"/>
              <a:buNone/>
            </a:pPr>
            <a:r>
              <a:rPr lang="en-US" altLang="ja-JP" sz="2200" dirty="0"/>
              <a:t>	</a:t>
            </a:r>
            <a:r>
              <a:rPr lang="en-US" altLang="ja-JP" sz="2200" dirty="0" smtClean="0"/>
              <a:t>	</a:t>
            </a:r>
            <a:r>
              <a:rPr lang="ja-JP" altLang="en-US" sz="2200" dirty="0" smtClean="0"/>
              <a:t>　　</a:t>
            </a:r>
            <a:r>
              <a:rPr lang="en-US" altLang="ja-JP" sz="2200" dirty="0" smtClean="0"/>
              <a:t>Giver </a:t>
            </a:r>
            <a:r>
              <a:rPr lang="en-US" altLang="ja-JP" sz="2200" dirty="0">
                <a:solidFill>
                  <a:srgbClr val="FF0000"/>
                </a:solidFill>
              </a:rPr>
              <a:t>can’t be the </a:t>
            </a:r>
            <a:r>
              <a:rPr lang="en-US" altLang="ja-JP" sz="2200" dirty="0" smtClean="0">
                <a:solidFill>
                  <a:srgbClr val="FF0000"/>
                </a:solidFill>
              </a:rPr>
              <a:t>speaker</a:t>
            </a:r>
            <a:r>
              <a:rPr lang="en-US" altLang="ja-JP" sz="2200" dirty="0" smtClean="0"/>
              <a:t>.</a:t>
            </a:r>
          </a:p>
          <a:p>
            <a:pPr>
              <a:lnSpc>
                <a:spcPct val="90000"/>
              </a:lnSpc>
              <a:buFont typeface="Wingdings" charset="2"/>
              <a:buNone/>
            </a:pPr>
            <a:r>
              <a:rPr lang="en-US" altLang="ja-JP" sz="2200" dirty="0"/>
              <a:t>    </a:t>
            </a:r>
            <a:r>
              <a:rPr lang="en-US" altLang="ja-JP" sz="2200" dirty="0" smtClean="0"/>
              <a:t>	</a:t>
            </a:r>
            <a:r>
              <a:rPr lang="ja-JP" altLang="en-US" sz="2200" dirty="0" smtClean="0"/>
              <a:t>　　</a:t>
            </a:r>
            <a:r>
              <a:rPr lang="en-US" altLang="ja-JP" sz="2200" dirty="0" smtClean="0"/>
              <a:t>Giver </a:t>
            </a:r>
            <a:r>
              <a:rPr lang="en-US" altLang="ja-JP" sz="2200" dirty="0"/>
              <a:t>(source</a:t>
            </a:r>
            <a:r>
              <a:rPr lang="en-US" altLang="ja-JP" sz="2200" dirty="0" smtClean="0"/>
              <a:t>): If </a:t>
            </a:r>
            <a:r>
              <a:rPr lang="en-US" altLang="ja-JP" sz="2200" dirty="0"/>
              <a:t>the source is </a:t>
            </a:r>
            <a:r>
              <a:rPr lang="en-US" altLang="ja-JP" sz="2200" dirty="0" smtClean="0"/>
              <a:t>an institution, mark it with </a:t>
            </a:r>
            <a:r>
              <a:rPr lang="ja-JP" altLang="en-US" sz="2200" dirty="0" smtClean="0">
                <a:solidFill>
                  <a:srgbClr val="FF0C15"/>
                </a:solidFill>
              </a:rPr>
              <a:t>から</a:t>
            </a:r>
            <a:r>
              <a:rPr lang="en-US" altLang="ja-JP" sz="2200" dirty="0" smtClean="0"/>
              <a:t>. </a:t>
            </a:r>
          </a:p>
          <a:p>
            <a:pPr>
              <a:lnSpc>
                <a:spcPct val="90000"/>
              </a:lnSpc>
              <a:buFont typeface="Wingdings" charset="2"/>
              <a:buNone/>
            </a:pPr>
            <a:r>
              <a:rPr lang="ja-JP" altLang="en-US" sz="2200" dirty="0" smtClean="0"/>
              <a:t>　　　　　　　</a:t>
            </a:r>
            <a:r>
              <a:rPr lang="en-US" altLang="ja-JP" sz="2200" dirty="0" smtClean="0"/>
              <a:t>(</a:t>
            </a:r>
            <a:r>
              <a:rPr lang="ja-JP" altLang="en-US" sz="2200" dirty="0" smtClean="0"/>
              <a:t>アリスは大学</a:t>
            </a:r>
            <a:r>
              <a:rPr lang="ja-JP" altLang="en-US" sz="2200" dirty="0" smtClean="0">
                <a:solidFill>
                  <a:srgbClr val="FF0000"/>
                </a:solidFill>
              </a:rPr>
              <a:t>から</a:t>
            </a:r>
            <a:r>
              <a:rPr lang="ja-JP" altLang="en-US" sz="2200" dirty="0" smtClean="0"/>
              <a:t>手紙をもらった。）</a:t>
            </a:r>
            <a:endParaRPr lang="en-US" altLang="ja-JP" sz="2200" dirty="0" smtClean="0"/>
          </a:p>
          <a:p>
            <a:pPr>
              <a:lnSpc>
                <a:spcPct val="90000"/>
              </a:lnSpc>
            </a:pPr>
            <a:r>
              <a:rPr lang="ja-JP" altLang="en-US" sz="2200" dirty="0" smtClean="0"/>
              <a:t>いただく</a:t>
            </a:r>
            <a:r>
              <a:rPr lang="ja-JP" altLang="en-US" sz="2200" dirty="0"/>
              <a:t>： </a:t>
            </a:r>
            <a:r>
              <a:rPr lang="en-US" altLang="ja-JP" sz="2200" dirty="0"/>
              <a:t>Recipient</a:t>
            </a:r>
            <a:r>
              <a:rPr lang="ja-JP" altLang="en-US" sz="2200" dirty="0"/>
              <a:t> </a:t>
            </a:r>
            <a:r>
              <a:rPr lang="en-US" altLang="ja-JP" sz="2200" dirty="0"/>
              <a:t>= anyone </a:t>
            </a:r>
          </a:p>
          <a:p>
            <a:pPr>
              <a:lnSpc>
                <a:spcPct val="90000"/>
              </a:lnSpc>
              <a:buFont typeface="Wingdings" charset="2"/>
              <a:buNone/>
            </a:pPr>
            <a:r>
              <a:rPr lang="en-US" altLang="ja-JP" sz="2200" dirty="0"/>
              <a:t>                  Giver = superior</a:t>
            </a:r>
          </a:p>
        </p:txBody>
      </p:sp>
      <p:sp>
        <p:nvSpPr>
          <p:cNvPr id="50182" name="Text Box 6"/>
          <p:cNvSpPr txBox="1">
            <a:spLocks noChangeArrowheads="1"/>
          </p:cNvSpPr>
          <p:nvPr/>
        </p:nvSpPr>
        <p:spPr bwMode="auto">
          <a:xfrm>
            <a:off x="990600" y="2133600"/>
            <a:ext cx="1085554" cy="307777"/>
          </a:xfrm>
          <a:prstGeom prst="rect">
            <a:avLst/>
          </a:prstGeom>
          <a:solidFill>
            <a:srgbClr val="FFFF99"/>
          </a:solidFill>
          <a:ln w="9525">
            <a:noFill/>
            <a:miter lim="800000"/>
            <a:headEnd/>
            <a:tailEnd/>
          </a:ln>
          <a:effectLst/>
        </p:spPr>
        <p:txBody>
          <a:bodyPr wrap="none">
            <a:prstTxWarp prst="textNoShape">
              <a:avLst/>
            </a:prstTxWarp>
            <a:spAutoFit/>
          </a:bodyPr>
          <a:lstStyle/>
          <a:p>
            <a:r>
              <a:rPr lang="en-US" altLang="ja-JP" sz="1400" dirty="0">
                <a:ea typeface="ＭＳ Ｐゴシック" charset="-128"/>
                <a:cs typeface="ＭＳ Ｐゴシック" charset="-128"/>
              </a:rPr>
              <a:t>Recipient </a:t>
            </a:r>
            <a:r>
              <a:rPr lang="ja-JP" altLang="en-US" sz="1400">
                <a:ea typeface="ＭＳ Ｐゴシック" charset="-128"/>
                <a:cs typeface="ＭＳ Ｐゴシック" charset="-128"/>
              </a:rPr>
              <a:t>が</a:t>
            </a:r>
            <a:endParaRPr lang="en-US" altLang="ja-JP" sz="1400" dirty="0">
              <a:ea typeface="ＭＳ Ｐゴシック" charset="-128"/>
              <a:cs typeface="ＭＳ Ｐゴシック" charset="-128"/>
            </a:endParaRPr>
          </a:p>
        </p:txBody>
      </p:sp>
      <p:sp>
        <p:nvSpPr>
          <p:cNvPr id="50183" name="Text Box 7"/>
          <p:cNvSpPr txBox="1">
            <a:spLocks noChangeArrowheads="1"/>
          </p:cNvSpPr>
          <p:nvPr/>
        </p:nvSpPr>
        <p:spPr bwMode="auto">
          <a:xfrm>
            <a:off x="3124200" y="2133600"/>
            <a:ext cx="1244123" cy="307777"/>
          </a:xfrm>
          <a:prstGeom prst="rect">
            <a:avLst/>
          </a:prstGeom>
          <a:solidFill>
            <a:srgbClr val="FF99CC"/>
          </a:solidFill>
          <a:ln w="9525">
            <a:noFill/>
            <a:miter lim="800000"/>
            <a:headEnd/>
            <a:tailEnd/>
          </a:ln>
          <a:effectLst/>
        </p:spPr>
        <p:txBody>
          <a:bodyPr wrap="none">
            <a:prstTxWarp prst="textNoShape">
              <a:avLst/>
            </a:prstTxWarp>
            <a:spAutoFit/>
          </a:bodyPr>
          <a:lstStyle/>
          <a:p>
            <a:r>
              <a:rPr lang="en-US" altLang="ja-JP" sz="1400" dirty="0">
                <a:ea typeface="ＭＳ Ｐゴシック" charset="-128"/>
                <a:cs typeface="ＭＳ Ｐゴシック" charset="-128"/>
              </a:rPr>
              <a:t>Giver</a:t>
            </a:r>
            <a:r>
              <a:rPr lang="ja-JP" altLang="en-US" sz="1400">
                <a:ea typeface="ＭＳ Ｐゴシック" charset="-128"/>
                <a:cs typeface="ＭＳ Ｐゴシック" charset="-128"/>
              </a:rPr>
              <a:t>に／から</a:t>
            </a:r>
            <a:endParaRPr lang="en-US" altLang="ja-JP" sz="1400" dirty="0">
              <a:ea typeface="ＭＳ Ｐゴシック" charset="-128"/>
              <a:cs typeface="ＭＳ Ｐゴシック" charset="-128"/>
            </a:endParaRPr>
          </a:p>
        </p:txBody>
      </p:sp>
      <p:sp>
        <p:nvSpPr>
          <p:cNvPr id="50184" name="Text Box 8"/>
          <p:cNvSpPr txBox="1">
            <a:spLocks noChangeArrowheads="1"/>
          </p:cNvSpPr>
          <p:nvPr/>
        </p:nvSpPr>
        <p:spPr bwMode="auto">
          <a:xfrm>
            <a:off x="4876800" y="2133600"/>
            <a:ext cx="861133" cy="307777"/>
          </a:xfrm>
          <a:prstGeom prst="rect">
            <a:avLst/>
          </a:prstGeom>
          <a:solidFill>
            <a:srgbClr val="FFCC99"/>
          </a:solidFill>
          <a:ln w="9525">
            <a:noFill/>
            <a:miter lim="800000"/>
            <a:headEnd/>
            <a:tailEnd/>
          </a:ln>
          <a:effectLst/>
        </p:spPr>
        <p:txBody>
          <a:bodyPr wrap="none">
            <a:prstTxWarp prst="textNoShape">
              <a:avLst/>
            </a:prstTxWarp>
            <a:spAutoFit/>
          </a:bodyPr>
          <a:lstStyle/>
          <a:p>
            <a:r>
              <a:rPr lang="en-US" altLang="ja-JP" sz="1400" dirty="0">
                <a:ea typeface="ＭＳ Ｐゴシック" charset="-128"/>
                <a:cs typeface="ＭＳ Ｐゴシック" charset="-128"/>
              </a:rPr>
              <a:t>Object </a:t>
            </a:r>
            <a:r>
              <a:rPr lang="ja-JP" altLang="en-US" sz="1400">
                <a:ea typeface="ＭＳ Ｐゴシック" charset="-128"/>
                <a:cs typeface="ＭＳ Ｐゴシック" charset="-128"/>
              </a:rPr>
              <a:t>を</a:t>
            </a:r>
            <a:endParaRPr lang="en-US" altLang="ja-JP" sz="1400" dirty="0">
              <a:ea typeface="ＭＳ Ｐゴシック" charset="-128"/>
              <a:cs typeface="ＭＳ Ｐゴシック" charset="-128"/>
            </a:endParaRPr>
          </a:p>
        </p:txBody>
      </p:sp>
      <p:sp>
        <p:nvSpPr>
          <p:cNvPr id="50185" name="Text Box 9"/>
          <p:cNvSpPr txBox="1">
            <a:spLocks noChangeArrowheads="1"/>
          </p:cNvSpPr>
          <p:nvPr/>
        </p:nvSpPr>
        <p:spPr bwMode="auto">
          <a:xfrm>
            <a:off x="6400800" y="2133600"/>
            <a:ext cx="511550" cy="307777"/>
          </a:xfrm>
          <a:prstGeom prst="rect">
            <a:avLst/>
          </a:prstGeom>
          <a:solidFill>
            <a:srgbClr val="99CCFF"/>
          </a:solidFill>
          <a:ln w="9525">
            <a:noFill/>
            <a:miter lim="800000"/>
            <a:headEnd/>
            <a:tailEnd/>
          </a:ln>
          <a:effectLst/>
        </p:spPr>
        <p:txBody>
          <a:bodyPr wrap="none">
            <a:prstTxWarp prst="textNoShape">
              <a:avLst/>
            </a:prstTxWarp>
            <a:spAutoFit/>
          </a:bodyPr>
          <a:lstStyle/>
          <a:p>
            <a:r>
              <a:rPr lang="en-US" altLang="ja-JP" sz="1400" dirty="0">
                <a:ea typeface="ＭＳ Ｐゴシック" charset="-128"/>
                <a:cs typeface="ＭＳ Ｐゴシック" charset="-128"/>
              </a:rPr>
              <a:t>verb</a:t>
            </a:r>
          </a:p>
        </p:txBody>
      </p:sp>
      <p:sp>
        <p:nvSpPr>
          <p:cNvPr id="50186" name="Text Box 10"/>
          <p:cNvSpPr txBox="1">
            <a:spLocks noChangeArrowheads="1"/>
          </p:cNvSpPr>
          <p:nvPr/>
        </p:nvSpPr>
        <p:spPr bwMode="auto">
          <a:xfrm>
            <a:off x="1066800" y="3124200"/>
            <a:ext cx="1085554" cy="307777"/>
          </a:xfrm>
          <a:prstGeom prst="rect">
            <a:avLst/>
          </a:prstGeom>
          <a:solidFill>
            <a:srgbClr val="FFFF99"/>
          </a:solidFill>
          <a:ln w="9525">
            <a:noFill/>
            <a:miter lim="800000"/>
            <a:headEnd/>
            <a:tailEnd/>
          </a:ln>
          <a:effectLst/>
        </p:spPr>
        <p:txBody>
          <a:bodyPr wrap="none">
            <a:prstTxWarp prst="textNoShape">
              <a:avLst/>
            </a:prstTxWarp>
            <a:spAutoFit/>
          </a:bodyPr>
          <a:lstStyle/>
          <a:p>
            <a:r>
              <a:rPr lang="en-US" altLang="ja-JP" sz="1400" dirty="0">
                <a:ea typeface="ＭＳ Ｐゴシック" charset="-128"/>
                <a:cs typeface="ＭＳ Ｐゴシック" charset="-128"/>
              </a:rPr>
              <a:t>Recipient </a:t>
            </a:r>
            <a:r>
              <a:rPr lang="ja-JP" altLang="en-US" sz="1400">
                <a:ea typeface="ＭＳ Ｐゴシック" charset="-128"/>
                <a:cs typeface="ＭＳ Ｐゴシック" charset="-128"/>
              </a:rPr>
              <a:t>が</a:t>
            </a:r>
            <a:endParaRPr lang="en-US" altLang="ja-JP" sz="1400" dirty="0">
              <a:ea typeface="ＭＳ Ｐゴシック" charset="-128"/>
              <a:cs typeface="ＭＳ Ｐゴシック" charset="-128"/>
            </a:endParaRPr>
          </a:p>
        </p:txBody>
      </p:sp>
      <p:sp>
        <p:nvSpPr>
          <p:cNvPr id="50187" name="Text Box 11"/>
          <p:cNvSpPr txBox="1">
            <a:spLocks noChangeArrowheads="1"/>
          </p:cNvSpPr>
          <p:nvPr/>
        </p:nvSpPr>
        <p:spPr bwMode="auto">
          <a:xfrm>
            <a:off x="2971800" y="3124200"/>
            <a:ext cx="1284198" cy="523220"/>
          </a:xfrm>
          <a:prstGeom prst="rect">
            <a:avLst/>
          </a:prstGeom>
          <a:solidFill>
            <a:srgbClr val="FF99CC"/>
          </a:solidFill>
          <a:ln w="9525">
            <a:noFill/>
            <a:miter lim="800000"/>
            <a:headEnd/>
            <a:tailEnd/>
          </a:ln>
          <a:effectLst/>
        </p:spPr>
        <p:txBody>
          <a:bodyPr wrap="none">
            <a:prstTxWarp prst="textNoShape">
              <a:avLst/>
            </a:prstTxWarp>
            <a:spAutoFit/>
          </a:bodyPr>
          <a:lstStyle/>
          <a:p>
            <a:r>
              <a:rPr lang="en-US" altLang="ja-JP" sz="1400" dirty="0">
                <a:ea typeface="ＭＳ Ｐゴシック" charset="-128"/>
                <a:cs typeface="ＭＳ Ｐゴシック" charset="-128"/>
              </a:rPr>
              <a:t>Giver </a:t>
            </a:r>
            <a:r>
              <a:rPr lang="ja-JP" altLang="en-US" sz="1400">
                <a:ea typeface="ＭＳ Ｐゴシック" charset="-128"/>
                <a:cs typeface="ＭＳ Ｐゴシック" charset="-128"/>
              </a:rPr>
              <a:t>に／から</a:t>
            </a:r>
          </a:p>
          <a:p>
            <a:r>
              <a:rPr lang="en-US" altLang="ja-JP" sz="1400" dirty="0">
                <a:ea typeface="ＭＳ Ｐゴシック" charset="-128"/>
                <a:cs typeface="ＭＳ Ｐゴシック" charset="-128"/>
              </a:rPr>
              <a:t>(</a:t>
            </a:r>
            <a:r>
              <a:rPr lang="en-US" altLang="ja-JP" sz="1400" dirty="0"/>
              <a:t>superior)</a:t>
            </a:r>
          </a:p>
        </p:txBody>
      </p:sp>
      <p:sp>
        <p:nvSpPr>
          <p:cNvPr id="50188" name="Text Box 12"/>
          <p:cNvSpPr txBox="1">
            <a:spLocks noChangeArrowheads="1"/>
          </p:cNvSpPr>
          <p:nvPr/>
        </p:nvSpPr>
        <p:spPr bwMode="auto">
          <a:xfrm>
            <a:off x="4953000" y="3124200"/>
            <a:ext cx="861133" cy="307777"/>
          </a:xfrm>
          <a:prstGeom prst="rect">
            <a:avLst/>
          </a:prstGeom>
          <a:solidFill>
            <a:srgbClr val="FFCC99"/>
          </a:solidFill>
          <a:ln w="9525">
            <a:noFill/>
            <a:miter lim="800000"/>
            <a:headEnd/>
            <a:tailEnd/>
          </a:ln>
          <a:effectLst/>
        </p:spPr>
        <p:txBody>
          <a:bodyPr wrap="none">
            <a:prstTxWarp prst="textNoShape">
              <a:avLst/>
            </a:prstTxWarp>
            <a:spAutoFit/>
          </a:bodyPr>
          <a:lstStyle/>
          <a:p>
            <a:r>
              <a:rPr lang="en-US" altLang="ja-JP" sz="1400" dirty="0">
                <a:ea typeface="ＭＳ Ｐゴシック" charset="-128"/>
                <a:cs typeface="ＭＳ Ｐゴシック" charset="-128"/>
              </a:rPr>
              <a:t>Object </a:t>
            </a:r>
            <a:r>
              <a:rPr lang="ja-JP" altLang="en-US" sz="1400">
                <a:ea typeface="ＭＳ Ｐゴシック" charset="-128"/>
                <a:cs typeface="ＭＳ Ｐゴシック" charset="-128"/>
              </a:rPr>
              <a:t>を</a:t>
            </a:r>
            <a:endParaRPr lang="en-US" altLang="ja-JP" sz="1400" dirty="0">
              <a:ea typeface="ＭＳ Ｐゴシック" charset="-128"/>
              <a:cs typeface="ＭＳ Ｐゴシック" charset="-128"/>
            </a:endParaRPr>
          </a:p>
        </p:txBody>
      </p:sp>
      <p:sp>
        <p:nvSpPr>
          <p:cNvPr id="50189" name="Text Box 13"/>
          <p:cNvSpPr txBox="1">
            <a:spLocks noChangeArrowheads="1"/>
          </p:cNvSpPr>
          <p:nvPr/>
        </p:nvSpPr>
        <p:spPr bwMode="auto">
          <a:xfrm>
            <a:off x="6477000" y="3124200"/>
            <a:ext cx="511550" cy="307777"/>
          </a:xfrm>
          <a:prstGeom prst="rect">
            <a:avLst/>
          </a:prstGeom>
          <a:solidFill>
            <a:srgbClr val="99CCFF"/>
          </a:solidFill>
          <a:ln w="9525">
            <a:noFill/>
            <a:miter lim="800000"/>
            <a:headEnd/>
            <a:tailEnd/>
          </a:ln>
          <a:effectLst/>
        </p:spPr>
        <p:txBody>
          <a:bodyPr wrap="none">
            <a:prstTxWarp prst="textNoShape">
              <a:avLst/>
            </a:prstTxWarp>
            <a:spAutoFit/>
          </a:bodyPr>
          <a:lstStyle/>
          <a:p>
            <a:r>
              <a:rPr lang="en-US" altLang="ja-JP" sz="1400" dirty="0">
                <a:ea typeface="ＭＳ Ｐゴシック" charset="-128"/>
                <a:cs typeface="ＭＳ Ｐゴシック" charset="-128"/>
              </a:rPr>
              <a:t>verb</a:t>
            </a:r>
          </a:p>
        </p:txBody>
      </p:sp>
      <p:sp>
        <p:nvSpPr>
          <p:cNvPr id="15" name="Title 18"/>
          <p:cNvSpPr>
            <a:spLocks noGrp="1"/>
          </p:cNvSpPr>
          <p:nvPr>
            <p:ph type="title"/>
          </p:nvPr>
        </p:nvSpPr>
        <p:spPr>
          <a:xfrm>
            <a:off x="228600" y="304800"/>
            <a:ext cx="8686800" cy="1143000"/>
          </a:xfrm>
        </p:spPr>
        <p:txBody>
          <a:bodyPr>
            <a:normAutofit fontScale="90000"/>
          </a:bodyPr>
          <a:lstStyle/>
          <a:p>
            <a:r>
              <a:rPr lang="ja-JP" altLang="en-US" smtClean="0"/>
              <a:t>～もらう／～いただく</a:t>
            </a:r>
            <a:r>
              <a:rPr lang="en-US" altLang="ja-JP" dirty="0" smtClean="0"/>
              <a:t/>
            </a:r>
            <a:br>
              <a:rPr lang="en-US" altLang="ja-JP" dirty="0" smtClean="0"/>
            </a:br>
            <a:r>
              <a:rPr lang="en-US" altLang="ja-JP" dirty="0" smtClean="0"/>
              <a:t> Receiving (in-bound)</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ja-JP" altLang="en-US" smtClean="0"/>
              <a:t>～もらう／～いただく</a:t>
            </a:r>
            <a:r>
              <a:rPr lang="en-US" altLang="ja-JP" dirty="0" smtClean="0"/>
              <a:t/>
            </a:r>
            <a:br>
              <a:rPr lang="en-US" altLang="ja-JP" dirty="0" smtClean="0"/>
            </a:br>
            <a:r>
              <a:rPr lang="en-US" altLang="ja-JP" dirty="0" smtClean="0"/>
              <a:t> Receiving (in-bound)</a:t>
            </a:r>
            <a:endParaRPr lang="en-US" dirty="0"/>
          </a:p>
        </p:txBody>
      </p:sp>
      <p:pic>
        <p:nvPicPr>
          <p:cNvPr id="8194" name="Picture 2"/>
          <p:cNvPicPr>
            <a:picLocks noChangeAspect="1" noChangeArrowheads="1"/>
          </p:cNvPicPr>
          <p:nvPr/>
        </p:nvPicPr>
        <p:blipFill>
          <a:blip r:embed="rId2" cstate="print"/>
          <a:srcRect/>
          <a:stretch>
            <a:fillRect/>
          </a:stretch>
        </p:blipFill>
        <p:spPr bwMode="auto">
          <a:xfrm>
            <a:off x="0" y="1524000"/>
            <a:ext cx="9048750" cy="3933825"/>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ja-JP" altLang="en-US" smtClean="0"/>
              <a:t>～もらう／～いただく</a:t>
            </a:r>
            <a:r>
              <a:rPr lang="en-US" altLang="ja-JP" dirty="0" smtClean="0"/>
              <a:t/>
            </a:r>
            <a:br>
              <a:rPr lang="en-US" altLang="ja-JP" dirty="0" smtClean="0"/>
            </a:br>
            <a:r>
              <a:rPr lang="en-US" altLang="ja-JP" dirty="0" smtClean="0"/>
              <a:t> Receiving (in-bound)</a:t>
            </a:r>
            <a:endParaRPr lang="en-US" dirty="0"/>
          </a:p>
        </p:txBody>
      </p:sp>
      <p:pic>
        <p:nvPicPr>
          <p:cNvPr id="9218" name="Picture 2"/>
          <p:cNvPicPr>
            <a:picLocks noChangeAspect="1" noChangeArrowheads="1"/>
          </p:cNvPicPr>
          <p:nvPr/>
        </p:nvPicPr>
        <p:blipFill>
          <a:blip r:embed="rId2" cstate="print"/>
          <a:srcRect/>
          <a:stretch>
            <a:fillRect/>
          </a:stretch>
        </p:blipFill>
        <p:spPr bwMode="auto">
          <a:xfrm>
            <a:off x="0" y="1828800"/>
            <a:ext cx="9086850" cy="2457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8"/>
          <p:cNvSpPr>
            <a:spLocks noGrp="1"/>
          </p:cNvSpPr>
          <p:nvPr>
            <p:ph type="title"/>
          </p:nvPr>
        </p:nvSpPr>
        <p:spPr>
          <a:xfrm>
            <a:off x="190619" y="17417"/>
            <a:ext cx="8686800" cy="973183"/>
          </a:xfrm>
        </p:spPr>
        <p:txBody>
          <a:bodyPr>
            <a:normAutofit fontScale="90000"/>
          </a:bodyPr>
          <a:lstStyle/>
          <a:p>
            <a:r>
              <a:rPr lang="ja-JP" altLang="en-US" dirty="0" smtClean="0"/>
              <a:t>～もらう／～いただく</a:t>
            </a:r>
            <a:r>
              <a:rPr lang="en-US" altLang="ja-JP" dirty="0" smtClean="0"/>
              <a:t/>
            </a:r>
            <a:br>
              <a:rPr lang="en-US" altLang="ja-JP" dirty="0" smtClean="0"/>
            </a:br>
            <a:r>
              <a:rPr lang="en-US" altLang="ja-JP" dirty="0" smtClean="0"/>
              <a:t> Receiving (in-bound)</a:t>
            </a:r>
            <a:endParaRPr lang="en-US" dirty="0"/>
          </a:p>
        </p:txBody>
      </p:sp>
      <p:pic>
        <p:nvPicPr>
          <p:cNvPr id="11" name="Picture 2"/>
          <p:cNvPicPr>
            <a:picLocks noChangeAspect="1" noChangeArrowheads="1"/>
          </p:cNvPicPr>
          <p:nvPr/>
        </p:nvPicPr>
        <p:blipFill>
          <a:blip r:embed="rId2" cstate="print"/>
          <a:srcRect/>
          <a:stretch>
            <a:fillRect/>
          </a:stretch>
        </p:blipFill>
        <p:spPr bwMode="auto">
          <a:xfrm>
            <a:off x="990600" y="990600"/>
            <a:ext cx="6717922" cy="4423913"/>
          </a:xfrm>
          <a:prstGeom prst="rect">
            <a:avLst/>
          </a:prstGeom>
          <a:noFill/>
          <a:ln w="9525">
            <a:noFill/>
            <a:miter lim="800000"/>
            <a:headEnd/>
            <a:tailEnd/>
          </a:ln>
        </p:spPr>
      </p:pic>
      <p:sp>
        <p:nvSpPr>
          <p:cNvPr id="12" name="Rectangle 8"/>
          <p:cNvSpPr>
            <a:spLocks noChangeArrowheads="1"/>
          </p:cNvSpPr>
          <p:nvPr/>
        </p:nvSpPr>
        <p:spPr bwMode="auto">
          <a:xfrm>
            <a:off x="3429000" y="2861769"/>
            <a:ext cx="415498" cy="369332"/>
          </a:xfrm>
          <a:prstGeom prst="rect">
            <a:avLst/>
          </a:prstGeom>
          <a:noFill/>
          <a:ln w="9525">
            <a:noFill/>
            <a:miter lim="800000"/>
            <a:headEnd/>
            <a:tailEnd/>
          </a:ln>
          <a:effectLst/>
        </p:spPr>
        <p:txBody>
          <a:bodyPr wrap="none">
            <a:prstTxWarp prst="textNoShape">
              <a:avLst/>
            </a:prstTxWarp>
            <a:spAutoFit/>
          </a:bodyPr>
          <a:lstStyle/>
          <a:p>
            <a:r>
              <a:rPr lang="en-US" altLang="ja-JP" dirty="0" smtClean="0">
                <a:solidFill>
                  <a:srgbClr val="FF0C15"/>
                </a:solidFill>
                <a:ea typeface="ＭＳ Ｐゴシック" charset="-128"/>
                <a:cs typeface="ＭＳ Ｐゴシック" charset="-128"/>
              </a:rPr>
              <a:t>①</a:t>
            </a:r>
            <a:endParaRPr lang="en-US" altLang="ja-JP" dirty="0">
              <a:solidFill>
                <a:srgbClr val="FF0C15"/>
              </a:solidFill>
              <a:ea typeface="ＭＳ Ｐゴシック" charset="-128"/>
              <a:cs typeface="ＭＳ Ｐゴシック" charset="-128"/>
            </a:endParaRPr>
          </a:p>
        </p:txBody>
      </p:sp>
      <p:sp>
        <p:nvSpPr>
          <p:cNvPr id="13" name="Rectangle 8"/>
          <p:cNvSpPr>
            <a:spLocks noChangeArrowheads="1"/>
          </p:cNvSpPr>
          <p:nvPr/>
        </p:nvSpPr>
        <p:spPr bwMode="auto">
          <a:xfrm>
            <a:off x="5351365" y="1801390"/>
            <a:ext cx="415498" cy="369332"/>
          </a:xfrm>
          <a:prstGeom prst="rect">
            <a:avLst/>
          </a:prstGeom>
          <a:noFill/>
          <a:ln w="9525">
            <a:noFill/>
            <a:miter lim="800000"/>
            <a:headEnd/>
            <a:tailEnd/>
          </a:ln>
          <a:effectLst/>
        </p:spPr>
        <p:txBody>
          <a:bodyPr wrap="none">
            <a:prstTxWarp prst="textNoShape">
              <a:avLst/>
            </a:prstTxWarp>
            <a:spAutoFit/>
          </a:bodyPr>
          <a:lstStyle/>
          <a:p>
            <a:r>
              <a:rPr lang="ja-JP" altLang="en-US" dirty="0" smtClean="0">
                <a:solidFill>
                  <a:srgbClr val="FF0C15"/>
                </a:solidFill>
                <a:ea typeface="ＭＳ Ｐゴシック" charset="-128"/>
                <a:cs typeface="ＭＳ Ｐゴシック" charset="-128"/>
              </a:rPr>
              <a:t>②</a:t>
            </a:r>
            <a:endParaRPr lang="en-US" altLang="ja-JP" dirty="0">
              <a:solidFill>
                <a:srgbClr val="FF0C15"/>
              </a:solidFill>
              <a:ea typeface="ＭＳ Ｐゴシック" charset="-128"/>
              <a:cs typeface="ＭＳ Ｐゴシック" charset="-128"/>
            </a:endParaRPr>
          </a:p>
        </p:txBody>
      </p:sp>
      <p:sp>
        <p:nvSpPr>
          <p:cNvPr id="14" name="Rectangle 8"/>
          <p:cNvSpPr>
            <a:spLocks noChangeArrowheads="1"/>
          </p:cNvSpPr>
          <p:nvPr/>
        </p:nvSpPr>
        <p:spPr bwMode="auto">
          <a:xfrm>
            <a:off x="3810000" y="4876800"/>
            <a:ext cx="415498" cy="369332"/>
          </a:xfrm>
          <a:prstGeom prst="rect">
            <a:avLst/>
          </a:prstGeom>
          <a:noFill/>
          <a:ln w="9525">
            <a:noFill/>
            <a:miter lim="800000"/>
            <a:headEnd/>
            <a:tailEnd/>
          </a:ln>
          <a:effectLst/>
        </p:spPr>
        <p:txBody>
          <a:bodyPr wrap="none">
            <a:prstTxWarp prst="textNoShape">
              <a:avLst/>
            </a:prstTxWarp>
            <a:spAutoFit/>
          </a:bodyPr>
          <a:lstStyle/>
          <a:p>
            <a:r>
              <a:rPr lang="ja-JP" altLang="en-US" smtClean="0">
                <a:solidFill>
                  <a:srgbClr val="FF0C15"/>
                </a:solidFill>
                <a:ea typeface="ＭＳ Ｐゴシック" charset="-128"/>
                <a:cs typeface="ＭＳ Ｐゴシック" charset="-128"/>
              </a:rPr>
              <a:t>③</a:t>
            </a:r>
            <a:endParaRPr lang="en-US" altLang="ja-JP" dirty="0">
              <a:solidFill>
                <a:srgbClr val="FF0C15"/>
              </a:solidFill>
              <a:ea typeface="ＭＳ Ｐゴシック" charset="-128"/>
              <a:cs typeface="ＭＳ Ｐゴシック" charset="-128"/>
            </a:endParaRPr>
          </a:p>
        </p:txBody>
      </p:sp>
      <p:sp>
        <p:nvSpPr>
          <p:cNvPr id="15" name="Rectangle 8"/>
          <p:cNvSpPr>
            <a:spLocks noChangeArrowheads="1"/>
          </p:cNvSpPr>
          <p:nvPr/>
        </p:nvSpPr>
        <p:spPr bwMode="auto">
          <a:xfrm>
            <a:off x="3197302" y="2333897"/>
            <a:ext cx="415498" cy="369332"/>
          </a:xfrm>
          <a:prstGeom prst="rect">
            <a:avLst/>
          </a:prstGeom>
          <a:noFill/>
          <a:ln w="9525">
            <a:noFill/>
            <a:miter lim="800000"/>
            <a:headEnd/>
            <a:tailEnd/>
          </a:ln>
          <a:effectLst/>
        </p:spPr>
        <p:txBody>
          <a:bodyPr wrap="none">
            <a:prstTxWarp prst="textNoShape">
              <a:avLst/>
            </a:prstTxWarp>
            <a:spAutoFit/>
          </a:bodyPr>
          <a:lstStyle/>
          <a:p>
            <a:r>
              <a:rPr lang="ja-JP" altLang="en-US" dirty="0" smtClean="0">
                <a:solidFill>
                  <a:srgbClr val="FF0C15"/>
                </a:solidFill>
                <a:ea typeface="ＭＳ Ｐゴシック" charset="-128"/>
                <a:cs typeface="ＭＳ Ｐゴシック" charset="-128"/>
              </a:rPr>
              <a:t>④</a:t>
            </a:r>
            <a:endParaRPr lang="en-US" altLang="ja-JP" dirty="0">
              <a:solidFill>
                <a:srgbClr val="FF0C15"/>
              </a:solidFill>
              <a:ea typeface="ＭＳ Ｐゴシック" charset="-128"/>
              <a:cs typeface="ＭＳ Ｐゴシック" charset="-128"/>
            </a:endParaRPr>
          </a:p>
        </p:txBody>
      </p:sp>
      <p:sp>
        <p:nvSpPr>
          <p:cNvPr id="16" name="Rectangle 8"/>
          <p:cNvSpPr>
            <a:spLocks noChangeArrowheads="1"/>
          </p:cNvSpPr>
          <p:nvPr/>
        </p:nvSpPr>
        <p:spPr bwMode="auto">
          <a:xfrm>
            <a:off x="6553200" y="2492437"/>
            <a:ext cx="453714" cy="369332"/>
          </a:xfrm>
          <a:prstGeom prst="rect">
            <a:avLst/>
          </a:prstGeom>
          <a:noFill/>
          <a:ln w="9525">
            <a:solidFill>
              <a:srgbClr val="FF0000"/>
            </a:solidFill>
            <a:miter lim="800000"/>
            <a:headEnd/>
            <a:tailEnd/>
          </a:ln>
          <a:effectLst/>
        </p:spPr>
        <p:txBody>
          <a:bodyPr wrap="none">
            <a:prstTxWarp prst="textNoShape">
              <a:avLst/>
            </a:prstTxWarp>
            <a:spAutoFit/>
          </a:bodyPr>
          <a:lstStyle/>
          <a:p>
            <a:r>
              <a:rPr lang="en-US" altLang="ja-JP" dirty="0" smtClean="0">
                <a:solidFill>
                  <a:srgbClr val="FF0C15"/>
                </a:solidFill>
                <a:ea typeface="ＭＳ Ｐゴシック" charset="-128"/>
                <a:cs typeface="ＭＳ Ｐゴシック" charset="-128"/>
              </a:rPr>
              <a:t>Ex.</a:t>
            </a:r>
            <a:endParaRPr lang="en-US" altLang="ja-JP" dirty="0">
              <a:solidFill>
                <a:srgbClr val="FF0C15"/>
              </a:solidFill>
              <a:ea typeface="ＭＳ Ｐゴシック" charset="-128"/>
              <a:cs typeface="ＭＳ Ｐゴシック" charset="-128"/>
            </a:endParaRPr>
          </a:p>
        </p:txBody>
      </p:sp>
      <p:sp>
        <p:nvSpPr>
          <p:cNvPr id="17" name="Content Placeholder 2"/>
          <p:cNvSpPr txBox="1">
            <a:spLocks/>
          </p:cNvSpPr>
          <p:nvPr/>
        </p:nvSpPr>
        <p:spPr>
          <a:xfrm>
            <a:off x="990600" y="5486400"/>
            <a:ext cx="7239000" cy="1371600"/>
          </a:xfrm>
          <a:prstGeom prst="rect">
            <a:avLst/>
          </a:prstGeom>
          <a:noFill/>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ja-JP" sz="2400" i="0" strike="noStrike" kern="1200" cap="none" spc="0" normalizeH="0" baseline="0" noProof="0" dirty="0" smtClean="0">
                <a:ln>
                  <a:noFill/>
                </a:ln>
                <a:effectLst/>
                <a:uLnTx/>
                <a:uFillTx/>
                <a:latin typeface="+mj-ea"/>
                <a:ea typeface="+mj-ea"/>
                <a:cs typeface="ＭＳ Ｐゴシック" charset="-128"/>
              </a:rPr>
              <a:t>Ex. </a:t>
            </a:r>
            <a:r>
              <a:rPr kumimoji="0" lang="ja-JP" altLang="en-US" sz="2400" i="0" strike="noStrike" kern="1200" cap="none" spc="0" normalizeH="0" baseline="0" noProof="0" dirty="0" smtClean="0">
                <a:ln>
                  <a:noFill/>
                </a:ln>
                <a:effectLst/>
                <a:uLnTx/>
                <a:uFillTx/>
                <a:latin typeface="+mj-ea"/>
                <a:ea typeface="+mj-ea"/>
                <a:cs typeface="ＭＳ Ｐゴシック" charset="-128"/>
              </a:rPr>
              <a:t>（</a:t>
            </a:r>
            <a:r>
              <a:rPr lang="ja-JP" altLang="en-US" sz="2400" dirty="0" smtClean="0">
                <a:latin typeface="+mj-ea"/>
                <a:ea typeface="+mj-ea"/>
                <a:cs typeface="ＭＳ Ｐゴシック" charset="-128"/>
              </a:rPr>
              <a:t>私←父</a:t>
            </a:r>
            <a:r>
              <a:rPr kumimoji="0" lang="ja-JP" altLang="en-US" sz="2400" i="0" strike="noStrike" kern="1200" cap="none" spc="0" normalizeH="0" baseline="0" noProof="0" dirty="0" smtClean="0">
                <a:ln>
                  <a:noFill/>
                </a:ln>
                <a:effectLst/>
                <a:uLnTx/>
                <a:uFillTx/>
                <a:latin typeface="+mj-ea"/>
                <a:ea typeface="+mj-ea"/>
                <a:cs typeface="ＭＳ Ｐゴシック" charset="-128"/>
              </a:rPr>
              <a:t>）私は父にうでどけいをもらいました。</a:t>
            </a:r>
            <a:endParaRPr kumimoji="0" lang="en-US" altLang="ja-JP" sz="2400" i="0" strike="noStrike" kern="1200" cap="none" spc="0" normalizeH="0" baseline="0" noProof="0" dirty="0" smtClean="0">
              <a:ln>
                <a:noFill/>
              </a:ln>
              <a:effectLst/>
              <a:uLnTx/>
              <a:uFillTx/>
              <a:latin typeface="+mj-ea"/>
              <a:ea typeface="+mj-ea"/>
              <a:cs typeface="ＭＳ Ｐゴシック" charset="-128"/>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ja-JP" sz="2400" i="0" strike="noStrike" kern="1200" cap="none" spc="0" normalizeH="0" baseline="0" noProof="0" dirty="0" smtClean="0">
                <a:ln>
                  <a:noFill/>
                </a:ln>
                <a:effectLst/>
                <a:uLnTx/>
                <a:uFillTx/>
                <a:latin typeface="+mj-ea"/>
                <a:ea typeface="+mj-ea"/>
                <a:cs typeface="ヒラギノ角ゴ ProN W3" charset="-128"/>
              </a:rPr>
              <a:t>①</a:t>
            </a:r>
            <a:r>
              <a:rPr kumimoji="0" lang="ja-JP" altLang="en-US" sz="2400" i="0" strike="noStrike" kern="1200" cap="none" spc="0" normalizeH="0" baseline="0" noProof="0" dirty="0" smtClean="0">
                <a:ln>
                  <a:noFill/>
                </a:ln>
                <a:effectLst/>
                <a:uLnTx/>
                <a:uFillTx/>
                <a:latin typeface="+mj-ea"/>
                <a:ea typeface="+mj-ea"/>
                <a:cs typeface="ヒラギノ角ゴ ProN W3" charset="-128"/>
              </a:rPr>
              <a:t>（私</a:t>
            </a:r>
            <a:r>
              <a:rPr lang="ja-JP" altLang="en-US" sz="2400" dirty="0" smtClean="0">
                <a:latin typeface="+mj-ea"/>
                <a:ea typeface="+mj-ea"/>
                <a:cs typeface="ヒラギノ角ゴ ProN W3" charset="-128"/>
              </a:rPr>
              <a:t>←姉</a:t>
            </a:r>
            <a:r>
              <a:rPr kumimoji="0" lang="ja-JP" altLang="en-US" sz="2400" i="0" strike="noStrike" kern="1200" cap="none" spc="0" normalizeH="0" baseline="0" noProof="0" dirty="0" smtClean="0">
                <a:ln>
                  <a:noFill/>
                </a:ln>
                <a:effectLst/>
                <a:uLnTx/>
                <a:uFillTx/>
                <a:latin typeface="+mj-ea"/>
                <a:ea typeface="+mj-ea"/>
                <a:cs typeface="ヒラギノ角ゴ ProN W3" charset="-128"/>
              </a:rPr>
              <a:t>）</a:t>
            </a:r>
            <a:r>
              <a:rPr kumimoji="0" lang="en-US" altLang="ja-JP" sz="2400" i="0" strike="noStrike" kern="1200" cap="none" spc="0" normalizeH="0" baseline="0" noProof="0" dirty="0" smtClean="0">
                <a:ln>
                  <a:noFill/>
                </a:ln>
                <a:effectLst/>
                <a:uLnTx/>
                <a:uFillTx/>
                <a:latin typeface="+mj-ea"/>
                <a:ea typeface="+mj-ea"/>
                <a:cs typeface="ヒラギノ角ゴ ProN W3" charset="-128"/>
              </a:rPr>
              <a:t>②</a:t>
            </a:r>
            <a:r>
              <a:rPr kumimoji="0" lang="ja-JP" altLang="en-US" sz="2400" i="0" strike="noStrike" kern="1200" cap="none" spc="0" normalizeH="0" baseline="0" noProof="0" dirty="0" smtClean="0">
                <a:ln>
                  <a:noFill/>
                </a:ln>
                <a:effectLst/>
                <a:uLnTx/>
                <a:uFillTx/>
                <a:latin typeface="+mj-ea"/>
                <a:ea typeface="+mj-ea"/>
                <a:cs typeface="ヒラギノ角ゴ ProN W3" charset="-128"/>
              </a:rPr>
              <a:t>（私</a:t>
            </a:r>
            <a:r>
              <a:rPr lang="ja-JP" altLang="en-US" sz="2400" dirty="0" smtClean="0">
                <a:latin typeface="+mj-ea"/>
                <a:ea typeface="+mj-ea"/>
                <a:cs typeface="ヒラギノ角ゴ ProN W3" charset="-128"/>
              </a:rPr>
              <a:t>←田中さんのお母さん</a:t>
            </a:r>
            <a:r>
              <a:rPr kumimoji="0" lang="ja-JP" altLang="en-US" sz="2400" i="0" strike="noStrike" kern="1200" cap="none" spc="0" normalizeH="0" baseline="0" noProof="0" dirty="0" smtClean="0">
                <a:ln>
                  <a:noFill/>
                </a:ln>
                <a:effectLst/>
                <a:uLnTx/>
                <a:uFillTx/>
                <a:latin typeface="+mj-ea"/>
                <a:ea typeface="+mj-ea"/>
                <a:cs typeface="ヒラギノ角ゴ ProN W3" charset="-128"/>
              </a:rPr>
              <a:t>）</a:t>
            </a:r>
            <a:endParaRPr kumimoji="0" lang="en-US" altLang="ja-JP" sz="2400" i="0" strike="noStrike" kern="1200" cap="none" spc="0" normalizeH="0" baseline="0" noProof="0" dirty="0" smtClean="0">
              <a:ln>
                <a:noFill/>
              </a:ln>
              <a:effectLst/>
              <a:uLnTx/>
              <a:uFillTx/>
              <a:latin typeface="+mj-ea"/>
              <a:ea typeface="+mj-ea"/>
              <a:cs typeface="ヒラギノ角ゴ ProN W3" charset="-128"/>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ja-JP" sz="2400" i="0" strike="noStrike" kern="1200" cap="none" spc="0" normalizeH="0" baseline="0" noProof="0" dirty="0" smtClean="0">
                <a:ln>
                  <a:noFill/>
                </a:ln>
                <a:effectLst/>
                <a:uLnTx/>
                <a:uFillTx/>
                <a:latin typeface="+mj-ea"/>
                <a:ea typeface="+mj-ea"/>
                <a:cs typeface="ヒラギノ角ゴ ProN W3" charset="-128"/>
              </a:rPr>
              <a:t>③</a:t>
            </a:r>
            <a:r>
              <a:rPr kumimoji="0" lang="ja-JP" altLang="en-US" sz="2400" i="0" strike="noStrike" kern="1200" cap="none" spc="0" normalizeH="0" baseline="0" noProof="0" dirty="0" smtClean="0">
                <a:ln>
                  <a:noFill/>
                </a:ln>
                <a:effectLst/>
                <a:uLnTx/>
                <a:uFillTx/>
                <a:latin typeface="+mj-ea"/>
                <a:ea typeface="+mj-ea"/>
                <a:cs typeface="ヒラギノ角ゴ ProN W3" charset="-128"/>
              </a:rPr>
              <a:t>（</a:t>
            </a:r>
            <a:r>
              <a:rPr lang="ja-JP" altLang="en-US" sz="2400" noProof="0" dirty="0" smtClean="0">
                <a:latin typeface="+mj-ea"/>
                <a:ea typeface="+mj-ea"/>
                <a:cs typeface="ヒラギノ角ゴ ProN W3" charset="-128"/>
              </a:rPr>
              <a:t>弟</a:t>
            </a:r>
            <a:r>
              <a:rPr lang="ja-JP" altLang="en-US" sz="2400" dirty="0" smtClean="0">
                <a:latin typeface="+mj-ea"/>
                <a:ea typeface="+mj-ea"/>
                <a:cs typeface="ヒラギノ角ゴ ProN W3" charset="-128"/>
              </a:rPr>
              <a:t>←近所の男の子</a:t>
            </a:r>
            <a:r>
              <a:rPr kumimoji="0" lang="ja-JP" altLang="en-US" sz="2400" i="0" strike="noStrike" kern="1200" cap="none" spc="0" normalizeH="0" baseline="0" noProof="0" dirty="0" smtClean="0">
                <a:ln>
                  <a:noFill/>
                </a:ln>
                <a:effectLst/>
                <a:uLnTx/>
                <a:uFillTx/>
                <a:latin typeface="+mj-ea"/>
                <a:ea typeface="+mj-ea"/>
                <a:cs typeface="ヒラギノ角ゴ ProN W3" charset="-128"/>
              </a:rPr>
              <a:t>）</a:t>
            </a:r>
            <a:r>
              <a:rPr kumimoji="0" lang="en-US" altLang="ja-JP" sz="2400" i="0" strike="noStrike" kern="1200" cap="none" spc="0" normalizeH="0" baseline="0" noProof="0" dirty="0" smtClean="0">
                <a:ln>
                  <a:noFill/>
                </a:ln>
                <a:effectLst/>
                <a:uLnTx/>
                <a:uFillTx/>
                <a:latin typeface="+mj-ea"/>
                <a:ea typeface="+mj-ea"/>
                <a:cs typeface="ヒラギノ角ゴ ProN W3" charset="-128"/>
              </a:rPr>
              <a:t>④</a:t>
            </a:r>
            <a:r>
              <a:rPr kumimoji="0" lang="ja-JP" altLang="en-US" sz="2400" i="0" strike="noStrike" kern="1200" cap="none" spc="0" normalizeH="0" baseline="0" noProof="0" dirty="0" smtClean="0">
                <a:ln>
                  <a:noFill/>
                </a:ln>
                <a:effectLst/>
                <a:uLnTx/>
                <a:uFillTx/>
                <a:latin typeface="+mj-ea"/>
                <a:ea typeface="+mj-ea"/>
                <a:cs typeface="ヒラギノ角ゴ ProN W3" charset="-128"/>
              </a:rPr>
              <a:t>（</a:t>
            </a:r>
            <a:r>
              <a:rPr lang="ja-JP" altLang="en-US" sz="2400" dirty="0" smtClean="0">
                <a:latin typeface="+mj-ea"/>
                <a:ea typeface="+mj-ea"/>
                <a:cs typeface="ヒラギノ角ゴ ProN W3" charset="-128"/>
              </a:rPr>
              <a:t>姉←山田先生</a:t>
            </a:r>
            <a:r>
              <a:rPr kumimoji="0" lang="ja-JP" altLang="en-US" sz="2400" i="0" strike="noStrike" kern="1200" cap="none" spc="0" normalizeH="0" baseline="0" noProof="0" dirty="0" smtClean="0">
                <a:ln>
                  <a:noFill/>
                </a:ln>
                <a:effectLst/>
                <a:uLnTx/>
                <a:uFillTx/>
                <a:latin typeface="+mj-ea"/>
                <a:ea typeface="+mj-ea"/>
                <a:cs typeface="ヒラギノ角ゴ ProN W3" charset="-128"/>
              </a:rPr>
              <a:t>）</a:t>
            </a:r>
            <a:endParaRPr kumimoji="0" lang="en-US" sz="2400" i="0" strike="noStrike" kern="1200" cap="none" spc="0" normalizeH="0" baseline="0" noProof="0" dirty="0">
              <a:ln>
                <a:noFill/>
              </a:ln>
              <a:effectLst/>
              <a:uLnTx/>
              <a:uFillTx/>
              <a:latin typeface="+mj-ea"/>
              <a:ea typeface="+mj-ea"/>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1143000"/>
            <a:ext cx="8382000" cy="1828800"/>
          </a:xfrm>
        </p:spPr>
        <p:txBody>
          <a:bodyPr>
            <a:normAutofit fontScale="90000"/>
          </a:bodyPr>
          <a:lstStyle/>
          <a:p>
            <a:r>
              <a:rPr lang="en-US" altLang="ja-JP" sz="4900" dirty="0" smtClean="0"/>
              <a:t>Whose point of view?</a:t>
            </a:r>
            <a:br>
              <a:rPr lang="en-US" altLang="ja-JP" sz="4900" dirty="0" smtClean="0"/>
            </a:br>
            <a:r>
              <a:rPr lang="en-US" altLang="ja-JP" dirty="0" smtClean="0"/>
              <a:t>Giving Verb:</a:t>
            </a:r>
            <a:r>
              <a:rPr lang="ja-JP" altLang="en-US" dirty="0" smtClean="0"/>
              <a:t>～くれる </a:t>
            </a:r>
            <a:r>
              <a:rPr lang="en-US" altLang="ja-JP" dirty="0" smtClean="0"/>
              <a:t>or</a:t>
            </a:r>
            <a:br>
              <a:rPr lang="en-US" altLang="ja-JP" dirty="0" smtClean="0"/>
            </a:br>
            <a:r>
              <a:rPr lang="en-US" altLang="ja-JP" dirty="0" smtClean="0"/>
              <a:t>Receiving verb:</a:t>
            </a:r>
            <a:r>
              <a:rPr lang="ja-JP" altLang="en-US" dirty="0" smtClean="0"/>
              <a:t>～もらう　</a:t>
            </a:r>
            <a:endParaRPr lang="ja-JP" altLang="en-US" dirty="0"/>
          </a:p>
        </p:txBody>
      </p:sp>
      <p:sp>
        <p:nvSpPr>
          <p:cNvPr id="5" name="Text Placeholder 4"/>
          <p:cNvSpPr>
            <a:spLocks noGrp="1"/>
          </p:cNvSpPr>
          <p:nvPr>
            <p:ph type="body" idx="1"/>
          </p:nvPr>
        </p:nvSpPr>
        <p:spPr>
          <a:xfrm>
            <a:off x="304800" y="2971800"/>
            <a:ext cx="8382000" cy="1752600"/>
          </a:xfrm>
        </p:spPr>
        <p:txBody>
          <a:bodyPr/>
          <a:lstStyle/>
          <a:p>
            <a:r>
              <a:rPr lang="en-US" altLang="ja-JP" dirty="0" smtClean="0"/>
              <a:t>in-bound</a:t>
            </a:r>
            <a:endParaRPr lang="ja-JP" altLang="en-US" dirty="0"/>
          </a:p>
        </p:txBody>
      </p:sp>
    </p:spTree>
    <p:extLst>
      <p:ext uri="{BB962C8B-B14F-4D97-AF65-F5344CB8AC3E}">
        <p14:creationId xmlns:p14="http://schemas.microsoft.com/office/powerpoint/2010/main" xmlns="" val="6187205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ja-JP" dirty="0" smtClean="0"/>
              <a:t>Whose point of view?</a:t>
            </a:r>
            <a:br>
              <a:rPr lang="en-US" altLang="ja-JP" dirty="0" smtClean="0"/>
            </a:br>
            <a:r>
              <a:rPr lang="ja-JP" altLang="en-US" dirty="0" smtClean="0"/>
              <a:t>～くれる</a:t>
            </a:r>
            <a:r>
              <a:rPr lang="en-US" altLang="ja-JP" dirty="0" smtClean="0"/>
              <a:t> </a:t>
            </a:r>
            <a:r>
              <a:rPr lang="en-US" altLang="ja-JP" dirty="0" err="1" smtClean="0"/>
              <a:t>vs</a:t>
            </a:r>
            <a:r>
              <a:rPr lang="en-US" altLang="ja-JP" dirty="0" smtClean="0"/>
              <a:t> </a:t>
            </a:r>
            <a:r>
              <a:rPr lang="ja-JP" altLang="en-US" dirty="0" smtClean="0"/>
              <a:t>～もらう</a:t>
            </a:r>
            <a:r>
              <a:rPr lang="en-US" altLang="ja-JP" dirty="0"/>
              <a:t> </a:t>
            </a:r>
            <a:r>
              <a:rPr lang="en-US" altLang="ja-JP" dirty="0" smtClean="0"/>
              <a:t>(in-bound)</a:t>
            </a:r>
            <a:endParaRPr lang="en-US" dirty="0"/>
          </a:p>
        </p:txBody>
      </p:sp>
      <p:sp>
        <p:nvSpPr>
          <p:cNvPr id="3" name="Content Placeholder 2"/>
          <p:cNvSpPr>
            <a:spLocks noGrp="1"/>
          </p:cNvSpPr>
          <p:nvPr>
            <p:ph idx="1"/>
          </p:nvPr>
        </p:nvSpPr>
        <p:spPr/>
        <p:txBody>
          <a:bodyPr>
            <a:normAutofit/>
          </a:bodyPr>
          <a:lstStyle/>
          <a:p>
            <a:pPr>
              <a:spcBef>
                <a:spcPts val="0"/>
              </a:spcBef>
            </a:pPr>
            <a:r>
              <a:rPr lang="en-US" sz="2400" b="1" dirty="0" smtClean="0">
                <a:solidFill>
                  <a:srgbClr val="FF0000"/>
                </a:solidFill>
              </a:rPr>
              <a:t>Giving verb:</a:t>
            </a:r>
            <a:r>
              <a:rPr lang="ja-JP" altLang="en-US" sz="2400" b="1" smtClean="0">
                <a:solidFill>
                  <a:srgbClr val="FF0000"/>
                </a:solidFill>
              </a:rPr>
              <a:t>～くれる</a:t>
            </a:r>
            <a:endParaRPr lang="en-US" altLang="ja-JP" sz="2400" b="1" dirty="0" smtClean="0">
              <a:solidFill>
                <a:srgbClr val="FF0000"/>
              </a:solidFill>
            </a:endParaRPr>
          </a:p>
          <a:p>
            <a:pPr>
              <a:spcBef>
                <a:spcPts val="0"/>
              </a:spcBef>
              <a:buNone/>
            </a:pPr>
            <a:r>
              <a:rPr lang="en-US" sz="2400" dirty="0" smtClean="0"/>
              <a:t>	From the giver’s point of view</a:t>
            </a:r>
          </a:p>
          <a:p>
            <a:pPr>
              <a:spcBef>
                <a:spcPts val="0"/>
              </a:spcBef>
              <a:buNone/>
            </a:pPr>
            <a:r>
              <a:rPr lang="en-US" altLang="ja-JP" sz="2400" dirty="0" smtClean="0"/>
              <a:t>	</a:t>
            </a:r>
            <a:r>
              <a:rPr lang="ja-JP" altLang="en-US" sz="2400" smtClean="0"/>
              <a:t>（父</a:t>
            </a:r>
            <a:r>
              <a:rPr lang="ja-JP" altLang="en-US" sz="2400" smtClean="0">
                <a:solidFill>
                  <a:srgbClr val="FF0000"/>
                </a:solidFill>
              </a:rPr>
              <a:t>→私</a:t>
            </a:r>
            <a:r>
              <a:rPr lang="ja-JP" altLang="en-US" sz="2400" smtClean="0"/>
              <a:t>） </a:t>
            </a:r>
            <a:endParaRPr lang="en-US" altLang="ja-JP" sz="2400" dirty="0" smtClean="0"/>
          </a:p>
          <a:p>
            <a:pPr>
              <a:spcBef>
                <a:spcPts val="0"/>
              </a:spcBef>
              <a:buNone/>
            </a:pPr>
            <a:r>
              <a:rPr lang="en-US" altLang="ja-JP" sz="2400" dirty="0" smtClean="0"/>
              <a:t>	</a:t>
            </a:r>
            <a:r>
              <a:rPr lang="en-US" altLang="ja-JP" sz="1400" dirty="0" smtClean="0"/>
              <a:t>The left-side person is the subject of the sentence.</a:t>
            </a:r>
          </a:p>
          <a:p>
            <a:pPr>
              <a:spcBef>
                <a:spcPts val="0"/>
              </a:spcBef>
              <a:buNone/>
            </a:pPr>
            <a:r>
              <a:rPr lang="en-US" altLang="ja-JP" sz="2400" dirty="0" smtClean="0"/>
              <a:t>	</a:t>
            </a:r>
            <a:r>
              <a:rPr lang="ja-JP" altLang="en-US" sz="2400" smtClean="0"/>
              <a:t>父は私にうでどけいを</a:t>
            </a:r>
            <a:r>
              <a:rPr lang="ja-JP" altLang="en-US" sz="2400" u="sng" smtClean="0">
                <a:solidFill>
                  <a:srgbClr val="FF0000"/>
                </a:solidFill>
              </a:rPr>
              <a:t>くれました</a:t>
            </a:r>
            <a:r>
              <a:rPr lang="ja-JP" altLang="en-US" sz="2400" smtClean="0"/>
              <a:t>。</a:t>
            </a:r>
            <a:endParaRPr lang="en-US" altLang="ja-JP" sz="2400" dirty="0" smtClean="0"/>
          </a:p>
          <a:p>
            <a:pPr>
              <a:spcBef>
                <a:spcPts val="0"/>
              </a:spcBef>
              <a:buNone/>
            </a:pPr>
            <a:endParaRPr lang="en-US" sz="2400" dirty="0" smtClean="0"/>
          </a:p>
          <a:p>
            <a:pPr>
              <a:spcBef>
                <a:spcPts val="0"/>
              </a:spcBef>
            </a:pPr>
            <a:r>
              <a:rPr lang="en-US" sz="2400" b="1" dirty="0" smtClean="0">
                <a:solidFill>
                  <a:srgbClr val="FF0000"/>
                </a:solidFill>
              </a:rPr>
              <a:t>Receiving verb: </a:t>
            </a:r>
            <a:r>
              <a:rPr lang="ja-JP" altLang="en-US" sz="2400" b="1" smtClean="0">
                <a:solidFill>
                  <a:srgbClr val="FF0000"/>
                </a:solidFill>
              </a:rPr>
              <a:t>～もらう</a:t>
            </a:r>
            <a:endParaRPr lang="en-US" altLang="ja-JP" sz="2400" b="1" dirty="0" smtClean="0">
              <a:solidFill>
                <a:srgbClr val="FF0000"/>
              </a:solidFill>
            </a:endParaRPr>
          </a:p>
          <a:p>
            <a:pPr>
              <a:spcBef>
                <a:spcPts val="0"/>
              </a:spcBef>
              <a:buNone/>
            </a:pPr>
            <a:r>
              <a:rPr lang="en-US" sz="2400" dirty="0" smtClean="0"/>
              <a:t>	From the recipient’s point of view</a:t>
            </a:r>
          </a:p>
          <a:p>
            <a:pPr>
              <a:spcBef>
                <a:spcPts val="0"/>
              </a:spcBef>
              <a:buNone/>
            </a:pPr>
            <a:r>
              <a:rPr lang="en-US" altLang="ja-JP" sz="2400" dirty="0" smtClean="0"/>
              <a:t>	</a:t>
            </a:r>
            <a:r>
              <a:rPr lang="ja-JP" altLang="en-US" sz="2400" smtClean="0"/>
              <a:t>（</a:t>
            </a:r>
            <a:r>
              <a:rPr lang="ja-JP" altLang="en-US" sz="2400" smtClean="0">
                <a:solidFill>
                  <a:srgbClr val="FF0000"/>
                </a:solidFill>
              </a:rPr>
              <a:t>私←</a:t>
            </a:r>
            <a:r>
              <a:rPr lang="ja-JP" altLang="en-US" sz="2400" smtClean="0"/>
              <a:t>父） </a:t>
            </a:r>
            <a:endParaRPr lang="en-US" altLang="ja-JP" sz="2400" dirty="0" smtClean="0"/>
          </a:p>
          <a:p>
            <a:pPr>
              <a:spcBef>
                <a:spcPts val="0"/>
              </a:spcBef>
              <a:buNone/>
            </a:pPr>
            <a:r>
              <a:rPr lang="en-US" altLang="ja-JP" sz="2400" dirty="0" smtClean="0"/>
              <a:t>	</a:t>
            </a:r>
            <a:r>
              <a:rPr lang="en-US" altLang="ja-JP" sz="1400" dirty="0" smtClean="0"/>
              <a:t>The felt-side person is the subject of the sentence.</a:t>
            </a:r>
          </a:p>
          <a:p>
            <a:pPr>
              <a:spcBef>
                <a:spcPts val="0"/>
              </a:spcBef>
              <a:buNone/>
            </a:pPr>
            <a:r>
              <a:rPr lang="en-US" altLang="ja-JP" sz="2400" dirty="0" smtClean="0"/>
              <a:t>	</a:t>
            </a:r>
            <a:r>
              <a:rPr lang="ja-JP" altLang="en-US" sz="2400" smtClean="0"/>
              <a:t>私は父にうでどけいを</a:t>
            </a:r>
            <a:r>
              <a:rPr lang="ja-JP" altLang="en-US" sz="2400" u="sng" smtClean="0">
                <a:solidFill>
                  <a:srgbClr val="FF0000"/>
                </a:solidFill>
              </a:rPr>
              <a:t>もらいました</a:t>
            </a:r>
            <a:r>
              <a:rPr lang="ja-JP" altLang="en-US" sz="2400" smtClean="0"/>
              <a:t>。</a:t>
            </a:r>
            <a:endParaRPr lang="en-US" sz="2400" dirty="0"/>
          </a:p>
        </p:txBody>
      </p:sp>
      <p:pic>
        <p:nvPicPr>
          <p:cNvPr id="4" name="Picture 2"/>
          <p:cNvPicPr>
            <a:picLocks noChangeAspect="1" noChangeArrowheads="1"/>
          </p:cNvPicPr>
          <p:nvPr/>
        </p:nvPicPr>
        <p:blipFill rotWithShape="1">
          <a:blip r:embed="rId2" cstate="print"/>
          <a:srcRect l="47777"/>
          <a:stretch/>
        </p:blipFill>
        <p:spPr bwMode="auto">
          <a:xfrm>
            <a:off x="5213927" y="1524000"/>
            <a:ext cx="3930073" cy="4685691"/>
          </a:xfrm>
          <a:prstGeom prst="rect">
            <a:avLst/>
          </a:prstGeom>
          <a:noFill/>
          <a:ln w="9525">
            <a:solidFill>
              <a:schemeClr val="accent1"/>
            </a:solidFill>
            <a:miter lim="800000"/>
            <a:headEnd/>
            <a:tailEnd/>
          </a:ln>
        </p:spPr>
      </p:pic>
      <p:sp>
        <p:nvSpPr>
          <p:cNvPr id="5" name="Oval 4"/>
          <p:cNvSpPr/>
          <p:nvPr/>
        </p:nvSpPr>
        <p:spPr>
          <a:xfrm>
            <a:off x="5257800" y="3505200"/>
            <a:ext cx="10668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086600" y="3124200"/>
            <a:ext cx="8382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smtClean="0"/>
              <a:t>P264.B </a:t>
            </a:r>
            <a:r>
              <a:rPr lang="ja-JP" altLang="en-US" dirty="0" smtClean="0"/>
              <a:t>贈り物をあげる人、もらう人</a:t>
            </a:r>
            <a:endParaRPr lang="ja-JP" altLang="en-US" dirty="0"/>
          </a:p>
        </p:txBody>
      </p:sp>
      <p:pic>
        <p:nvPicPr>
          <p:cNvPr id="5" name="Picture 4" descr="スクリーンショット（2011-10-10 2.00.05）.png"/>
          <p:cNvPicPr>
            <a:picLocks noChangeAspect="1"/>
          </p:cNvPicPr>
          <p:nvPr/>
        </p:nvPicPr>
        <p:blipFill>
          <a:blip r:embed="rId3" cstate="print"/>
          <a:stretch>
            <a:fillRect/>
          </a:stretch>
        </p:blipFill>
        <p:spPr>
          <a:xfrm>
            <a:off x="277091" y="1676400"/>
            <a:ext cx="8866909" cy="5181600"/>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8"/>
          <p:cNvSpPr>
            <a:spLocks noGrp="1"/>
          </p:cNvSpPr>
          <p:nvPr>
            <p:ph type="title"/>
          </p:nvPr>
        </p:nvSpPr>
        <p:spPr>
          <a:xfrm>
            <a:off x="190619" y="0"/>
            <a:ext cx="8686800" cy="1143000"/>
          </a:xfrm>
        </p:spPr>
        <p:txBody>
          <a:bodyPr>
            <a:normAutofit fontScale="90000"/>
          </a:bodyPr>
          <a:lstStyle/>
          <a:p>
            <a:r>
              <a:rPr lang="en-US" altLang="ja-JP" dirty="0" smtClean="0"/>
              <a:t>Whose point of view?</a:t>
            </a:r>
            <a:br>
              <a:rPr lang="en-US" altLang="ja-JP" dirty="0" smtClean="0"/>
            </a:br>
            <a:r>
              <a:rPr lang="ja-JP" altLang="en-US" dirty="0" smtClean="0"/>
              <a:t>～くれる</a:t>
            </a:r>
            <a:r>
              <a:rPr lang="en-US" altLang="ja-JP" dirty="0" err="1" smtClean="0"/>
              <a:t>vs</a:t>
            </a:r>
            <a:r>
              <a:rPr lang="ja-JP" altLang="en-US" dirty="0" smtClean="0"/>
              <a:t>～もらう</a:t>
            </a:r>
            <a:r>
              <a:rPr lang="en-US" altLang="ja-JP" dirty="0"/>
              <a:t> </a:t>
            </a:r>
            <a:r>
              <a:rPr lang="en-US" altLang="ja-JP" dirty="0" smtClean="0"/>
              <a:t>(in-bound)</a:t>
            </a:r>
            <a:endParaRPr lang="en-US" dirty="0"/>
          </a:p>
        </p:txBody>
      </p:sp>
      <p:sp>
        <p:nvSpPr>
          <p:cNvPr id="10" name="Content Placeholder 2"/>
          <p:cNvSpPr>
            <a:spLocks noGrp="1"/>
          </p:cNvSpPr>
          <p:nvPr>
            <p:ph idx="1"/>
          </p:nvPr>
        </p:nvSpPr>
        <p:spPr>
          <a:xfrm>
            <a:off x="-1" y="5638800"/>
            <a:ext cx="4475457" cy="1219200"/>
          </a:xfrm>
          <a:solidFill>
            <a:schemeClr val="accent1">
              <a:lumMod val="40000"/>
              <a:lumOff val="60000"/>
            </a:schemeClr>
          </a:solidFill>
        </p:spPr>
        <p:txBody>
          <a:bodyPr>
            <a:noAutofit/>
          </a:bodyPr>
          <a:lstStyle/>
          <a:p>
            <a:pPr>
              <a:buNone/>
            </a:pPr>
            <a:r>
              <a:rPr lang="en-US" altLang="ja-JP" sz="2000" dirty="0" smtClean="0">
                <a:latin typeface="+mn-ea"/>
                <a:ea typeface="+mn-ea"/>
                <a:cs typeface="ＭＳ Ｐゴシック" charset="-128"/>
              </a:rPr>
              <a:t>Ex. </a:t>
            </a:r>
            <a:r>
              <a:rPr lang="ja-JP" altLang="en-US" sz="2000" dirty="0" smtClean="0">
                <a:latin typeface="+mn-ea"/>
                <a:ea typeface="+mn-ea"/>
                <a:cs typeface="ＭＳ Ｐゴシック" charset="-128"/>
              </a:rPr>
              <a:t>（父</a:t>
            </a:r>
            <a:r>
              <a:rPr lang="en-US" altLang="ja-JP" sz="2000" b="1" dirty="0" smtClean="0">
                <a:solidFill>
                  <a:srgbClr val="FF0000"/>
                </a:solidFill>
                <a:latin typeface="+mn-ea"/>
                <a:ea typeface="+mn-ea"/>
                <a:cs typeface="ＭＳ Ｐゴシック" charset="-128"/>
              </a:rPr>
              <a:t>→</a:t>
            </a:r>
            <a:r>
              <a:rPr lang="ja-JP" altLang="en-US" sz="2000" dirty="0" smtClean="0">
                <a:solidFill>
                  <a:srgbClr val="FF0000"/>
                </a:solidFill>
                <a:latin typeface="+mn-ea"/>
                <a:ea typeface="+mn-ea"/>
                <a:cs typeface="ＭＳ Ｐゴシック" charset="-128"/>
              </a:rPr>
              <a:t>私</a:t>
            </a:r>
            <a:r>
              <a:rPr lang="ja-JP" altLang="en-US" sz="2000" dirty="0" smtClean="0">
                <a:latin typeface="+mn-ea"/>
                <a:ea typeface="+mn-ea"/>
                <a:cs typeface="ＭＳ Ｐゴシック" charset="-128"/>
              </a:rPr>
              <a:t>）父は私にうでどけいを</a:t>
            </a:r>
            <a:r>
              <a:rPr lang="ja-JP" altLang="en-US" sz="2000" b="1" u="sng" dirty="0" smtClean="0">
                <a:solidFill>
                  <a:srgbClr val="FF0000"/>
                </a:solidFill>
                <a:latin typeface="+mn-ea"/>
                <a:ea typeface="+mn-ea"/>
                <a:cs typeface="ＭＳ Ｐゴシック" charset="-128"/>
              </a:rPr>
              <a:t>くれました</a:t>
            </a:r>
            <a:r>
              <a:rPr lang="ja-JP" altLang="en-US" sz="2000" dirty="0" smtClean="0">
                <a:latin typeface="+mn-ea"/>
                <a:ea typeface="+mn-ea"/>
                <a:cs typeface="ＭＳ Ｐゴシック" charset="-128"/>
              </a:rPr>
              <a:t>。</a:t>
            </a:r>
            <a:endParaRPr lang="en-US" altLang="ja-JP" sz="2000" dirty="0" smtClean="0">
              <a:latin typeface="+mn-ea"/>
              <a:ea typeface="+mn-ea"/>
              <a:cs typeface="ＭＳ Ｐゴシック" charset="-128"/>
            </a:endParaRPr>
          </a:p>
          <a:p>
            <a:pPr>
              <a:buNone/>
            </a:pPr>
            <a:r>
              <a:rPr lang="en-US" altLang="ja-JP" sz="2000" dirty="0" smtClean="0">
                <a:latin typeface="+mn-ea"/>
                <a:ea typeface="+mn-ea"/>
                <a:cs typeface="ヒラギノ角ゴ ProN W3" charset="-128"/>
              </a:rPr>
              <a:t>①</a:t>
            </a:r>
            <a:r>
              <a:rPr lang="ja-JP" altLang="en-US" sz="2000" dirty="0" smtClean="0">
                <a:latin typeface="+mn-ea"/>
                <a:ea typeface="+mn-ea"/>
                <a:cs typeface="ヒラギノ角ゴ ProN W3" charset="-128"/>
              </a:rPr>
              <a:t>（姉</a:t>
            </a:r>
            <a:r>
              <a:rPr lang="en-US" altLang="ja-JP" sz="2000" dirty="0" smtClean="0">
                <a:latin typeface="+mn-ea"/>
                <a:ea typeface="+mn-ea"/>
                <a:cs typeface="ヒラギノ角ゴ ProN W3" charset="-128"/>
              </a:rPr>
              <a:t>→</a:t>
            </a:r>
            <a:r>
              <a:rPr lang="ja-JP" altLang="en-US" sz="2000" dirty="0" smtClean="0">
                <a:solidFill>
                  <a:srgbClr val="FF0000"/>
                </a:solidFill>
                <a:latin typeface="+mn-ea"/>
                <a:ea typeface="+mn-ea"/>
                <a:cs typeface="ヒラギノ角ゴ ProN W3" charset="-128"/>
              </a:rPr>
              <a:t>私</a:t>
            </a:r>
            <a:r>
              <a:rPr lang="ja-JP" altLang="en-US" sz="2000" dirty="0" smtClean="0">
                <a:latin typeface="+mn-ea"/>
                <a:ea typeface="+mn-ea"/>
                <a:cs typeface="ヒラギノ角ゴ ProN W3" charset="-128"/>
              </a:rPr>
              <a:t>）</a:t>
            </a:r>
            <a:r>
              <a:rPr lang="en-US" altLang="ja-JP" sz="2000" dirty="0" smtClean="0">
                <a:latin typeface="+mn-ea"/>
                <a:ea typeface="+mn-ea"/>
                <a:cs typeface="ヒラギノ角ゴ ProN W3" charset="-128"/>
              </a:rPr>
              <a:t>②</a:t>
            </a:r>
            <a:r>
              <a:rPr lang="ja-JP" altLang="en-US" sz="2000" dirty="0" smtClean="0">
                <a:latin typeface="+mn-ea"/>
                <a:ea typeface="+mn-ea"/>
                <a:cs typeface="ヒラギノ角ゴ ProN W3" charset="-128"/>
              </a:rPr>
              <a:t>（</a:t>
            </a:r>
            <a:r>
              <a:rPr lang="ja-JP" altLang="en-US" sz="1800" dirty="0" smtClean="0">
                <a:latin typeface="+mn-ea"/>
                <a:ea typeface="+mn-ea"/>
                <a:cs typeface="ヒラギノ角ゴ ProN W3" charset="-128"/>
              </a:rPr>
              <a:t>田中さんのお母さ</a:t>
            </a:r>
            <a:r>
              <a:rPr lang="ja-JP" altLang="en-US" sz="2000" dirty="0" smtClean="0">
                <a:latin typeface="+mn-ea"/>
                <a:ea typeface="+mn-ea"/>
                <a:cs typeface="ヒラギノ角ゴ ProN W3" charset="-128"/>
              </a:rPr>
              <a:t>ん</a:t>
            </a:r>
            <a:r>
              <a:rPr lang="en-US" altLang="ja-JP" sz="2000" dirty="0" smtClean="0">
                <a:latin typeface="+mn-ea"/>
                <a:ea typeface="+mn-ea"/>
                <a:cs typeface="ヒラギノ角ゴ ProN W3" charset="-128"/>
              </a:rPr>
              <a:t>→</a:t>
            </a:r>
            <a:r>
              <a:rPr lang="ja-JP" altLang="en-US" sz="2000" dirty="0" smtClean="0">
                <a:solidFill>
                  <a:srgbClr val="FF0000"/>
                </a:solidFill>
                <a:latin typeface="+mn-ea"/>
                <a:ea typeface="+mn-ea"/>
                <a:cs typeface="ヒラギノ角ゴ ProN W3" charset="-128"/>
              </a:rPr>
              <a:t>私</a:t>
            </a:r>
            <a:r>
              <a:rPr lang="ja-JP" altLang="en-US" sz="2000" dirty="0" smtClean="0">
                <a:latin typeface="+mn-ea"/>
                <a:ea typeface="+mn-ea"/>
                <a:cs typeface="ヒラギノ角ゴ ProN W3" charset="-128"/>
              </a:rPr>
              <a:t>）</a:t>
            </a:r>
            <a:endParaRPr lang="en-US" altLang="ja-JP" sz="2000" dirty="0" smtClean="0">
              <a:latin typeface="+mn-ea"/>
              <a:ea typeface="+mn-ea"/>
              <a:cs typeface="ヒラギノ角ゴ ProN W3" charset="-128"/>
            </a:endParaRPr>
          </a:p>
        </p:txBody>
      </p:sp>
      <p:pic>
        <p:nvPicPr>
          <p:cNvPr id="11" name="Picture 2"/>
          <p:cNvPicPr>
            <a:picLocks noChangeAspect="1" noChangeArrowheads="1"/>
          </p:cNvPicPr>
          <p:nvPr/>
        </p:nvPicPr>
        <p:blipFill rotWithShape="1">
          <a:blip r:embed="rId2" cstate="print"/>
          <a:srcRect b="36388"/>
          <a:stretch/>
        </p:blipFill>
        <p:spPr bwMode="auto">
          <a:xfrm>
            <a:off x="457199" y="1236534"/>
            <a:ext cx="8036517" cy="3183066"/>
          </a:xfrm>
          <a:prstGeom prst="rect">
            <a:avLst/>
          </a:prstGeom>
          <a:noFill/>
          <a:ln w="9525">
            <a:noFill/>
            <a:miter lim="800000"/>
            <a:headEnd/>
            <a:tailEnd/>
          </a:ln>
        </p:spPr>
      </p:pic>
      <p:sp>
        <p:nvSpPr>
          <p:cNvPr id="12" name="Rectangle 8"/>
          <p:cNvSpPr>
            <a:spLocks noChangeArrowheads="1"/>
          </p:cNvSpPr>
          <p:nvPr/>
        </p:nvSpPr>
        <p:spPr bwMode="auto">
          <a:xfrm>
            <a:off x="3411583" y="3455908"/>
            <a:ext cx="415498" cy="369332"/>
          </a:xfrm>
          <a:prstGeom prst="rect">
            <a:avLst/>
          </a:prstGeom>
          <a:noFill/>
          <a:ln w="9525">
            <a:noFill/>
            <a:miter lim="800000"/>
            <a:headEnd/>
            <a:tailEnd/>
          </a:ln>
          <a:effectLst/>
        </p:spPr>
        <p:txBody>
          <a:bodyPr wrap="none">
            <a:prstTxWarp prst="textNoShape">
              <a:avLst/>
            </a:prstTxWarp>
            <a:spAutoFit/>
          </a:bodyPr>
          <a:lstStyle/>
          <a:p>
            <a:r>
              <a:rPr lang="en-US" altLang="ja-JP" dirty="0" smtClean="0">
                <a:solidFill>
                  <a:srgbClr val="FF0C15"/>
                </a:solidFill>
                <a:ea typeface="ＭＳ Ｐゴシック" charset="-128"/>
                <a:cs typeface="ＭＳ Ｐゴシック" charset="-128"/>
              </a:rPr>
              <a:t>①</a:t>
            </a:r>
            <a:endParaRPr lang="en-US" altLang="ja-JP" dirty="0">
              <a:solidFill>
                <a:srgbClr val="FF0C15"/>
              </a:solidFill>
              <a:ea typeface="ＭＳ Ｐゴシック" charset="-128"/>
              <a:cs typeface="ＭＳ Ｐゴシック" charset="-128"/>
            </a:endParaRPr>
          </a:p>
        </p:txBody>
      </p:sp>
      <p:sp>
        <p:nvSpPr>
          <p:cNvPr id="13" name="Rectangle 8"/>
          <p:cNvSpPr>
            <a:spLocks noChangeArrowheads="1"/>
          </p:cNvSpPr>
          <p:nvPr/>
        </p:nvSpPr>
        <p:spPr bwMode="auto">
          <a:xfrm>
            <a:off x="5588389" y="2742587"/>
            <a:ext cx="415498" cy="369332"/>
          </a:xfrm>
          <a:prstGeom prst="rect">
            <a:avLst/>
          </a:prstGeom>
          <a:noFill/>
          <a:ln w="9525">
            <a:noFill/>
            <a:miter lim="800000"/>
            <a:headEnd/>
            <a:tailEnd/>
          </a:ln>
          <a:effectLst/>
        </p:spPr>
        <p:txBody>
          <a:bodyPr wrap="none">
            <a:prstTxWarp prst="textNoShape">
              <a:avLst/>
            </a:prstTxWarp>
            <a:spAutoFit/>
          </a:bodyPr>
          <a:lstStyle/>
          <a:p>
            <a:r>
              <a:rPr lang="ja-JP" altLang="en-US" dirty="0" smtClean="0">
                <a:solidFill>
                  <a:srgbClr val="FF0C15"/>
                </a:solidFill>
                <a:ea typeface="ＭＳ Ｐゴシック" charset="-128"/>
                <a:cs typeface="ＭＳ Ｐゴシック" charset="-128"/>
              </a:rPr>
              <a:t>②</a:t>
            </a:r>
            <a:endParaRPr lang="en-US" altLang="ja-JP" dirty="0">
              <a:solidFill>
                <a:srgbClr val="FF0C15"/>
              </a:solidFill>
              <a:ea typeface="ＭＳ Ｐゴシック" charset="-128"/>
              <a:cs typeface="ＭＳ Ｐゴシック" charset="-128"/>
            </a:endParaRPr>
          </a:p>
        </p:txBody>
      </p:sp>
      <p:sp>
        <p:nvSpPr>
          <p:cNvPr id="16" name="Rectangle 8"/>
          <p:cNvSpPr>
            <a:spLocks noChangeArrowheads="1"/>
          </p:cNvSpPr>
          <p:nvPr/>
        </p:nvSpPr>
        <p:spPr bwMode="auto">
          <a:xfrm>
            <a:off x="7162800" y="3086576"/>
            <a:ext cx="453714" cy="369332"/>
          </a:xfrm>
          <a:prstGeom prst="rect">
            <a:avLst/>
          </a:prstGeom>
          <a:noFill/>
          <a:ln w="9525">
            <a:solidFill>
              <a:srgbClr val="FF0000"/>
            </a:solidFill>
            <a:miter lim="800000"/>
            <a:headEnd/>
            <a:tailEnd/>
          </a:ln>
          <a:effectLst/>
        </p:spPr>
        <p:txBody>
          <a:bodyPr wrap="none">
            <a:prstTxWarp prst="textNoShape">
              <a:avLst/>
            </a:prstTxWarp>
            <a:spAutoFit/>
          </a:bodyPr>
          <a:lstStyle/>
          <a:p>
            <a:r>
              <a:rPr lang="en-US" altLang="ja-JP" dirty="0" smtClean="0">
                <a:solidFill>
                  <a:srgbClr val="FF0C15"/>
                </a:solidFill>
                <a:ea typeface="ＭＳ Ｐゴシック" charset="-128"/>
                <a:cs typeface="ＭＳ Ｐゴシック" charset="-128"/>
              </a:rPr>
              <a:t>Ex.</a:t>
            </a:r>
            <a:endParaRPr lang="en-US" altLang="ja-JP" dirty="0">
              <a:solidFill>
                <a:srgbClr val="FF0C15"/>
              </a:solidFill>
              <a:ea typeface="ＭＳ Ｐゴシック" charset="-128"/>
              <a:cs typeface="ＭＳ Ｐゴシック" charset="-128"/>
            </a:endParaRPr>
          </a:p>
        </p:txBody>
      </p:sp>
      <p:sp>
        <p:nvSpPr>
          <p:cNvPr id="17" name="Content Placeholder 2"/>
          <p:cNvSpPr txBox="1">
            <a:spLocks/>
          </p:cNvSpPr>
          <p:nvPr/>
        </p:nvSpPr>
        <p:spPr>
          <a:xfrm>
            <a:off x="4774474" y="5638800"/>
            <a:ext cx="4369526" cy="1219200"/>
          </a:xfrm>
          <a:prstGeom prst="rect">
            <a:avLst/>
          </a:prstGeom>
          <a:solidFill>
            <a:schemeClr val="accent6">
              <a:lumMod val="40000"/>
              <a:lumOff val="60000"/>
            </a:schemeClr>
          </a:solidFill>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ja-JP" sz="2000" b="0" i="0" u="none" strike="noStrike" kern="1200" cap="none" spc="0" normalizeH="0" baseline="0" noProof="0" dirty="0" smtClean="0">
                <a:ln>
                  <a:noFill/>
                </a:ln>
                <a:solidFill>
                  <a:schemeClr val="tx1"/>
                </a:solidFill>
                <a:effectLst/>
                <a:uLnTx/>
                <a:uFillTx/>
                <a:latin typeface="+mj-ea"/>
                <a:ea typeface="+mj-ea"/>
                <a:cs typeface="ＭＳ Ｐゴシック" charset="-128"/>
              </a:rPr>
              <a:t>Ex. </a:t>
            </a:r>
            <a:r>
              <a:rPr kumimoji="0" lang="ja-JP" altLang="en-US" sz="2000" b="0" i="0" u="none" strike="noStrike" kern="1200" cap="none" spc="0" normalizeH="0" baseline="0" noProof="0" dirty="0" smtClean="0">
                <a:ln>
                  <a:noFill/>
                </a:ln>
                <a:solidFill>
                  <a:schemeClr val="tx1"/>
                </a:solidFill>
                <a:effectLst/>
                <a:uLnTx/>
                <a:uFillTx/>
                <a:latin typeface="+mj-ea"/>
                <a:ea typeface="+mj-ea"/>
                <a:cs typeface="ＭＳ Ｐゴシック" charset="-128"/>
              </a:rPr>
              <a:t>（</a:t>
            </a:r>
            <a:r>
              <a:rPr lang="ja-JP" altLang="en-US" sz="2000" dirty="0" smtClean="0">
                <a:solidFill>
                  <a:srgbClr val="FF0000"/>
                </a:solidFill>
                <a:latin typeface="+mj-ea"/>
                <a:ea typeface="+mj-ea"/>
                <a:cs typeface="ＭＳ Ｐゴシック" charset="-128"/>
              </a:rPr>
              <a:t>私←</a:t>
            </a:r>
            <a:r>
              <a:rPr lang="ja-JP" altLang="en-US" sz="2000" dirty="0" smtClean="0">
                <a:latin typeface="+mj-ea"/>
                <a:ea typeface="+mj-ea"/>
                <a:cs typeface="ＭＳ Ｐゴシック" charset="-128"/>
              </a:rPr>
              <a:t>父</a:t>
            </a:r>
            <a:r>
              <a:rPr kumimoji="0" lang="ja-JP" altLang="en-US" sz="2000" b="0" i="0" u="none" strike="noStrike" kern="1200" cap="none" spc="0" normalizeH="0" baseline="0" noProof="0" dirty="0" smtClean="0">
                <a:ln>
                  <a:noFill/>
                </a:ln>
                <a:solidFill>
                  <a:schemeClr val="tx1"/>
                </a:solidFill>
                <a:effectLst/>
                <a:uLnTx/>
                <a:uFillTx/>
                <a:latin typeface="+mj-ea"/>
                <a:ea typeface="+mj-ea"/>
                <a:cs typeface="ＭＳ Ｐゴシック" charset="-128"/>
              </a:rPr>
              <a:t>）私は父にうでどけいを</a:t>
            </a:r>
            <a:r>
              <a:rPr kumimoji="0" lang="ja-JP" altLang="en-US" sz="2000" b="1" i="0" u="sng" strike="noStrike" kern="1200" cap="none" spc="0" normalizeH="0" baseline="0" noProof="0" dirty="0" smtClean="0">
                <a:ln>
                  <a:noFill/>
                </a:ln>
                <a:solidFill>
                  <a:srgbClr val="FF0000"/>
                </a:solidFill>
                <a:effectLst/>
                <a:uLnTx/>
                <a:uFillTx/>
                <a:latin typeface="+mj-ea"/>
                <a:ea typeface="+mj-ea"/>
                <a:cs typeface="ＭＳ Ｐゴシック" charset="-128"/>
              </a:rPr>
              <a:t>もらいました</a:t>
            </a:r>
            <a:r>
              <a:rPr kumimoji="0" lang="ja-JP" altLang="en-US" sz="2000" b="0" i="0" u="none" strike="noStrike" kern="1200" cap="none" spc="0" normalizeH="0" baseline="0" noProof="0" dirty="0" smtClean="0">
                <a:ln>
                  <a:noFill/>
                </a:ln>
                <a:solidFill>
                  <a:schemeClr val="tx1"/>
                </a:solidFill>
                <a:effectLst/>
                <a:uLnTx/>
                <a:uFillTx/>
                <a:latin typeface="+mj-ea"/>
                <a:ea typeface="+mj-ea"/>
                <a:cs typeface="ＭＳ Ｐゴシック" charset="-128"/>
              </a:rPr>
              <a:t>。</a:t>
            </a:r>
            <a:endParaRPr kumimoji="0" lang="en-US" altLang="ja-JP" sz="2000" b="0" i="0" u="none" strike="noStrike" kern="1200" cap="none" spc="0" normalizeH="0" baseline="0" noProof="0" dirty="0" smtClean="0">
              <a:ln>
                <a:noFill/>
              </a:ln>
              <a:solidFill>
                <a:schemeClr val="tx1"/>
              </a:solidFill>
              <a:effectLst/>
              <a:uLnTx/>
              <a:uFillTx/>
              <a:latin typeface="+mj-ea"/>
              <a:ea typeface="+mj-ea"/>
              <a:cs typeface="ＭＳ Ｐゴシック" charset="-128"/>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ja-JP" sz="2000" b="0" i="0" u="none" strike="noStrike" kern="1200" cap="none" spc="0" normalizeH="0" baseline="0" noProof="0" dirty="0" smtClean="0">
                <a:ln>
                  <a:noFill/>
                </a:ln>
                <a:solidFill>
                  <a:schemeClr val="tx1"/>
                </a:solidFill>
                <a:effectLst/>
                <a:uLnTx/>
                <a:uFillTx/>
                <a:latin typeface="+mj-ea"/>
                <a:ea typeface="+mj-ea"/>
                <a:cs typeface="ヒラギノ角ゴ ProN W3" charset="-128"/>
              </a:rPr>
              <a:t>①</a:t>
            </a:r>
            <a:r>
              <a:rPr kumimoji="0" lang="ja-JP" altLang="en-US" sz="2000" b="0" i="0" u="none" strike="noStrike" kern="1200" cap="none" spc="0" normalizeH="0" baseline="0" noProof="0" dirty="0" smtClean="0">
                <a:ln>
                  <a:noFill/>
                </a:ln>
                <a:solidFill>
                  <a:schemeClr val="tx1"/>
                </a:solidFill>
                <a:effectLst/>
                <a:uLnTx/>
                <a:uFillTx/>
                <a:latin typeface="+mj-ea"/>
                <a:ea typeface="+mj-ea"/>
                <a:cs typeface="ヒラギノ角ゴ ProN W3" charset="-128"/>
              </a:rPr>
              <a:t>（</a:t>
            </a:r>
            <a:r>
              <a:rPr kumimoji="0" lang="ja-JP" altLang="en-US" sz="2000" b="0" i="0" u="none" strike="noStrike" kern="1200" cap="none" spc="0" normalizeH="0" baseline="0" noProof="0" dirty="0" smtClean="0">
                <a:ln>
                  <a:noFill/>
                </a:ln>
                <a:solidFill>
                  <a:srgbClr val="FF0000"/>
                </a:solidFill>
                <a:effectLst/>
                <a:uLnTx/>
                <a:uFillTx/>
                <a:latin typeface="+mj-ea"/>
                <a:ea typeface="+mj-ea"/>
                <a:cs typeface="ヒラギノ角ゴ ProN W3" charset="-128"/>
              </a:rPr>
              <a:t>私</a:t>
            </a:r>
            <a:r>
              <a:rPr kumimoji="0" lang="ja-JP" altLang="en-US" sz="2000" b="0" i="0" u="none" strike="noStrike" kern="1200" cap="none" spc="0" normalizeH="0" baseline="0" noProof="0" dirty="0" smtClean="0">
                <a:ln>
                  <a:noFill/>
                </a:ln>
                <a:solidFill>
                  <a:schemeClr val="tx1"/>
                </a:solidFill>
                <a:effectLst/>
                <a:uLnTx/>
                <a:uFillTx/>
                <a:latin typeface="+mj-ea"/>
                <a:ea typeface="+mj-ea"/>
                <a:cs typeface="ヒラギノ角ゴ ProN W3" charset="-128"/>
              </a:rPr>
              <a:t>←姉）</a:t>
            </a:r>
            <a:r>
              <a:rPr kumimoji="0" lang="en-US" altLang="ja-JP" sz="2000" b="0" i="0" u="none" strike="noStrike" kern="1200" cap="none" spc="0" normalizeH="0" baseline="0" noProof="0" dirty="0" smtClean="0">
                <a:ln>
                  <a:noFill/>
                </a:ln>
                <a:solidFill>
                  <a:schemeClr val="tx1"/>
                </a:solidFill>
                <a:effectLst/>
                <a:uLnTx/>
                <a:uFillTx/>
                <a:latin typeface="+mj-ea"/>
                <a:ea typeface="+mj-ea"/>
                <a:cs typeface="ヒラギノ角ゴ ProN W3" charset="-128"/>
              </a:rPr>
              <a:t>②</a:t>
            </a:r>
            <a:r>
              <a:rPr kumimoji="0" lang="ja-JP" altLang="en-US" sz="2000" b="0" i="0" u="none" strike="noStrike" kern="1200" cap="none" spc="0" normalizeH="0" baseline="0" noProof="0" dirty="0" smtClean="0">
                <a:ln>
                  <a:noFill/>
                </a:ln>
                <a:solidFill>
                  <a:schemeClr val="tx1"/>
                </a:solidFill>
                <a:effectLst/>
                <a:uLnTx/>
                <a:uFillTx/>
                <a:latin typeface="+mj-ea"/>
                <a:ea typeface="+mj-ea"/>
                <a:cs typeface="ヒラギノ角ゴ ProN W3" charset="-128"/>
              </a:rPr>
              <a:t>（</a:t>
            </a:r>
            <a:r>
              <a:rPr kumimoji="0" lang="ja-JP" altLang="en-US" sz="2000" b="0" i="0" u="none" strike="noStrike" kern="1200" cap="none" spc="0" normalizeH="0" baseline="0" noProof="0" dirty="0" smtClean="0">
                <a:ln>
                  <a:noFill/>
                </a:ln>
                <a:solidFill>
                  <a:srgbClr val="FF0000"/>
                </a:solidFill>
                <a:effectLst/>
                <a:uLnTx/>
                <a:uFillTx/>
                <a:latin typeface="+mj-ea"/>
                <a:ea typeface="+mj-ea"/>
                <a:cs typeface="ヒラギノ角ゴ ProN W3" charset="-128"/>
              </a:rPr>
              <a:t>私</a:t>
            </a:r>
            <a:r>
              <a:rPr kumimoji="0" lang="ja-JP" altLang="en-US" sz="2000" b="0" i="0" u="none" strike="noStrike" kern="1200" cap="none" spc="0" normalizeH="0" baseline="0" noProof="0" dirty="0" smtClean="0">
                <a:ln>
                  <a:noFill/>
                </a:ln>
                <a:solidFill>
                  <a:schemeClr val="tx1"/>
                </a:solidFill>
                <a:effectLst/>
                <a:uLnTx/>
                <a:uFillTx/>
                <a:latin typeface="+mj-ea"/>
                <a:ea typeface="+mj-ea"/>
                <a:cs typeface="ヒラギノ角ゴ ProN W3" charset="-128"/>
              </a:rPr>
              <a:t>←</a:t>
            </a:r>
            <a:r>
              <a:rPr kumimoji="0" lang="ja-JP" altLang="en-US" b="0" i="0" u="none" strike="noStrike" kern="1200" cap="none" spc="0" normalizeH="0" baseline="0" noProof="0" dirty="0" smtClean="0">
                <a:ln>
                  <a:noFill/>
                </a:ln>
                <a:solidFill>
                  <a:schemeClr val="tx1"/>
                </a:solidFill>
                <a:effectLst/>
                <a:uLnTx/>
                <a:uFillTx/>
                <a:latin typeface="+mj-ea"/>
                <a:ea typeface="+mj-ea"/>
                <a:cs typeface="ヒラギノ角ゴ ProN W3" charset="-128"/>
              </a:rPr>
              <a:t>田中さんのお母さん</a:t>
            </a:r>
            <a:r>
              <a:rPr kumimoji="0" lang="ja-JP" altLang="en-US" sz="2000" b="0" i="0" u="none" strike="noStrike" kern="1200" cap="none" spc="0" normalizeH="0" baseline="0" noProof="0" dirty="0" smtClean="0">
                <a:ln>
                  <a:noFill/>
                </a:ln>
                <a:solidFill>
                  <a:schemeClr val="tx1"/>
                </a:solidFill>
                <a:effectLst/>
                <a:uLnTx/>
                <a:uFillTx/>
                <a:latin typeface="+mj-ea"/>
                <a:ea typeface="+mj-ea"/>
                <a:cs typeface="ヒラギノ角ゴ ProN W3" charset="-128"/>
              </a:rPr>
              <a:t>）</a:t>
            </a:r>
            <a:endParaRPr kumimoji="0" lang="en-US" altLang="ja-JP" sz="2000" b="0" i="0" u="none" strike="noStrike" kern="1200" cap="none" spc="0" normalizeH="0" baseline="0" noProof="0" dirty="0" smtClean="0">
              <a:ln>
                <a:noFill/>
              </a:ln>
              <a:solidFill>
                <a:schemeClr val="tx1"/>
              </a:solidFill>
              <a:effectLst/>
              <a:uLnTx/>
              <a:uFillTx/>
              <a:latin typeface="+mj-ea"/>
              <a:ea typeface="+mj-ea"/>
              <a:cs typeface="ヒラギノ角ゴ ProN W3" charset="-128"/>
            </a:endParaRPr>
          </a:p>
        </p:txBody>
      </p:sp>
      <p:sp>
        <p:nvSpPr>
          <p:cNvPr id="21" name="TextBox 20"/>
          <p:cNvSpPr txBox="1"/>
          <p:nvPr/>
        </p:nvSpPr>
        <p:spPr>
          <a:xfrm>
            <a:off x="-13064" y="4490833"/>
            <a:ext cx="4432663" cy="1015663"/>
          </a:xfrm>
          <a:prstGeom prst="rect">
            <a:avLst/>
          </a:prstGeom>
          <a:solidFill>
            <a:schemeClr val="accent1">
              <a:lumMod val="40000"/>
              <a:lumOff val="60000"/>
            </a:schemeClr>
          </a:solidFill>
        </p:spPr>
        <p:txBody>
          <a:bodyPr wrap="square" rtlCol="0">
            <a:spAutoFit/>
          </a:bodyPr>
          <a:lstStyle/>
          <a:p>
            <a:r>
              <a:rPr lang="ja-JP" altLang="en-US" sz="2000" b="1" dirty="0" smtClean="0">
                <a:solidFill>
                  <a:srgbClr val="FF0000"/>
                </a:solidFill>
              </a:rPr>
              <a:t>～くれる／～下さる </a:t>
            </a:r>
            <a:endParaRPr lang="en-US" altLang="ja-JP" sz="2000" b="1" dirty="0" smtClean="0">
              <a:solidFill>
                <a:srgbClr val="FF0000"/>
              </a:solidFill>
            </a:endParaRPr>
          </a:p>
          <a:p>
            <a:r>
              <a:rPr lang="en-US" sz="2000" dirty="0" smtClean="0"/>
              <a:t>From the giver’s point of view</a:t>
            </a:r>
            <a:r>
              <a:rPr lang="en-US" altLang="ja-JP" sz="2000" b="1" dirty="0" smtClean="0">
                <a:solidFill>
                  <a:srgbClr val="FF0000"/>
                </a:solidFill>
              </a:rPr>
              <a:t> </a:t>
            </a:r>
          </a:p>
          <a:p>
            <a:r>
              <a:rPr lang="en-US" altLang="ja-JP" sz="2000" dirty="0" smtClean="0"/>
              <a:t>Giving (in-bound)</a:t>
            </a:r>
            <a:endParaRPr lang="en-US" sz="2000" dirty="0"/>
          </a:p>
        </p:txBody>
      </p:sp>
      <p:sp>
        <p:nvSpPr>
          <p:cNvPr id="22" name="TextBox 21"/>
          <p:cNvSpPr txBox="1"/>
          <p:nvPr/>
        </p:nvSpPr>
        <p:spPr>
          <a:xfrm>
            <a:off x="4774474" y="4490833"/>
            <a:ext cx="4369526" cy="1015663"/>
          </a:xfrm>
          <a:prstGeom prst="rect">
            <a:avLst/>
          </a:prstGeom>
          <a:solidFill>
            <a:schemeClr val="accent6">
              <a:lumMod val="40000"/>
              <a:lumOff val="60000"/>
            </a:schemeClr>
          </a:solidFill>
        </p:spPr>
        <p:txBody>
          <a:bodyPr wrap="square" rtlCol="0">
            <a:spAutoFit/>
          </a:bodyPr>
          <a:lstStyle/>
          <a:p>
            <a:r>
              <a:rPr lang="ja-JP" altLang="en-US" sz="2000" b="1" dirty="0" smtClean="0">
                <a:solidFill>
                  <a:srgbClr val="FF0000"/>
                </a:solidFill>
              </a:rPr>
              <a:t>～もらう／～いただく </a:t>
            </a:r>
            <a:endParaRPr lang="en-US" altLang="ja-JP" sz="2000" b="1" dirty="0" smtClean="0">
              <a:solidFill>
                <a:srgbClr val="FF0000"/>
              </a:solidFill>
            </a:endParaRPr>
          </a:p>
          <a:p>
            <a:r>
              <a:rPr lang="en-US" sz="2000" dirty="0" smtClean="0"/>
              <a:t>From the recipient’s point of view</a:t>
            </a:r>
            <a:r>
              <a:rPr lang="en-US" altLang="ja-JP" sz="2000" b="1" dirty="0" smtClean="0">
                <a:solidFill>
                  <a:srgbClr val="FF0000"/>
                </a:solidFill>
              </a:rPr>
              <a:t> </a:t>
            </a:r>
          </a:p>
          <a:p>
            <a:r>
              <a:rPr lang="en-US" altLang="ja-JP" sz="2000" dirty="0" smtClean="0"/>
              <a:t>Receiving (in-bound)</a:t>
            </a:r>
            <a:endParaRPr lang="en-US" sz="20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ja-JP" altLang="en-US" smtClean="0"/>
              <a:t>話しましょう</a:t>
            </a:r>
            <a:endParaRPr lang="ja-JP" altLang="en-US" dirty="0"/>
          </a:p>
        </p:txBody>
      </p:sp>
      <p:sp>
        <p:nvSpPr>
          <p:cNvPr id="5" name="Text Placeholder 4"/>
          <p:cNvSpPr>
            <a:spLocks noGrp="1"/>
          </p:cNvSpPr>
          <p:nvPr>
            <p:ph type="body" idx="1"/>
          </p:nvPr>
        </p:nvSpPr>
        <p:spPr/>
        <p:txBody>
          <a:bodyPr/>
          <a:lstStyle/>
          <a:p>
            <a:r>
              <a:rPr lang="ja-JP" altLang="en-US" smtClean="0"/>
              <a:t>～くれる／～下さる</a:t>
            </a:r>
            <a:endParaRPr lang="en-US" altLang="ja-JP" dirty="0" smtClean="0"/>
          </a:p>
          <a:p>
            <a:r>
              <a:rPr lang="ja-JP" altLang="en-US" smtClean="0"/>
              <a:t>～あげる／～さし上げる／～やる</a:t>
            </a:r>
            <a:endParaRPr lang="en-US" altLang="ja-JP" dirty="0" smtClean="0"/>
          </a:p>
          <a:p>
            <a:r>
              <a:rPr lang="ja-JP" altLang="en-US" smtClean="0"/>
              <a:t>～もらう／～いただく</a:t>
            </a:r>
            <a:endParaRPr lang="ja-JP" altLang="en-US"/>
          </a:p>
        </p:txBody>
      </p:sp>
    </p:spTree>
    <p:extLst>
      <p:ext uri="{BB962C8B-B14F-4D97-AF65-F5344CB8AC3E}">
        <p14:creationId xmlns:p14="http://schemas.microsoft.com/office/powerpoint/2010/main" xmlns="" val="61872059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話しましょう</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ja-JP" altLang="en-US" dirty="0" smtClean="0"/>
              <a:t>去年のクリスマスに家族は何を</a:t>
            </a:r>
            <a:r>
              <a:rPr lang="ja-JP" altLang="en-US" dirty="0" smtClean="0">
                <a:solidFill>
                  <a:srgbClr val="FF0000"/>
                </a:solidFill>
              </a:rPr>
              <a:t>くれました</a:t>
            </a:r>
            <a:r>
              <a:rPr lang="ja-JP" altLang="en-US" dirty="0" smtClean="0"/>
              <a:t>か。</a:t>
            </a:r>
            <a:endParaRPr lang="en-US" altLang="ja-JP" dirty="0" smtClean="0"/>
          </a:p>
          <a:p>
            <a:pPr marL="514350" indent="-514350">
              <a:buFont typeface="+mj-lt"/>
              <a:buAutoNum type="arabicPeriod"/>
            </a:pPr>
            <a:r>
              <a:rPr lang="ja-JP" altLang="en-US" dirty="0" smtClean="0"/>
              <a:t>バレンタインデーに何か</a:t>
            </a:r>
            <a:r>
              <a:rPr lang="ja-JP" altLang="en-US" dirty="0" smtClean="0">
                <a:solidFill>
                  <a:srgbClr val="FF0000"/>
                </a:solidFill>
              </a:rPr>
              <a:t>もらった</a:t>
            </a:r>
            <a:r>
              <a:rPr lang="ja-JP" altLang="en-US" dirty="0" smtClean="0"/>
              <a:t>ことがありますか。何を</a:t>
            </a:r>
            <a:r>
              <a:rPr lang="ja-JP" altLang="en-US" dirty="0" smtClean="0">
                <a:solidFill>
                  <a:srgbClr val="FF0000"/>
                </a:solidFill>
              </a:rPr>
              <a:t>もらいました</a:t>
            </a:r>
            <a:r>
              <a:rPr lang="ja-JP" altLang="en-US" dirty="0" smtClean="0"/>
              <a:t>か。</a:t>
            </a:r>
            <a:endParaRPr lang="en-US" altLang="ja-JP" dirty="0" smtClean="0"/>
          </a:p>
          <a:p>
            <a:pPr marL="514350" indent="-514350">
              <a:buFont typeface="+mj-lt"/>
              <a:buAutoNum type="arabicPeriod"/>
            </a:pPr>
            <a:r>
              <a:rPr lang="ja-JP" altLang="en-US" dirty="0" smtClean="0"/>
              <a:t>母の日にお母さんに何を</a:t>
            </a:r>
            <a:r>
              <a:rPr lang="ja-JP" altLang="en-US" dirty="0" smtClean="0">
                <a:solidFill>
                  <a:srgbClr val="FF0000"/>
                </a:solidFill>
              </a:rPr>
              <a:t>あげたい</a:t>
            </a:r>
            <a:r>
              <a:rPr lang="ja-JP" altLang="en-US" dirty="0" smtClean="0"/>
              <a:t>ですか。</a:t>
            </a:r>
            <a:endParaRPr lang="en-US" altLang="ja-JP" dirty="0" smtClean="0"/>
          </a:p>
          <a:p>
            <a:pPr marL="514350" indent="-514350">
              <a:buFont typeface="+mj-lt"/>
              <a:buAutoNum type="arabicPeriod"/>
            </a:pPr>
            <a:r>
              <a:rPr lang="ja-JP" altLang="en-US" dirty="0" smtClean="0"/>
              <a:t>一番うれしかったプレゼントは何ですか。だれに</a:t>
            </a:r>
            <a:r>
              <a:rPr lang="ja-JP" altLang="en-US" dirty="0" smtClean="0">
                <a:solidFill>
                  <a:srgbClr val="FF0000"/>
                </a:solidFill>
              </a:rPr>
              <a:t>もらいました</a:t>
            </a:r>
            <a:r>
              <a:rPr lang="ja-JP" altLang="en-US" dirty="0" smtClean="0"/>
              <a:t>か。</a:t>
            </a:r>
            <a:endParaRPr lang="en-US" altLang="ja-JP" dirty="0" smtClean="0"/>
          </a:p>
          <a:p>
            <a:pPr>
              <a:buNone/>
            </a:pPr>
            <a:endParaRPr lang="en-US" altLang="ja-JP" dirty="0" smtClean="0"/>
          </a:p>
          <a:p>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altLang="en-US" smtClean="0"/>
              <a:t>文法２</a:t>
            </a:r>
            <a:endParaRPr lang="en-US" dirty="0"/>
          </a:p>
        </p:txBody>
      </p:sp>
      <p:sp>
        <p:nvSpPr>
          <p:cNvPr id="5" name="Text Placeholder 4"/>
          <p:cNvSpPr>
            <a:spLocks noGrp="1"/>
          </p:cNvSpPr>
          <p:nvPr>
            <p:ph type="body" idx="1"/>
          </p:nvPr>
        </p:nvSpPr>
        <p:spPr>
          <a:xfrm>
            <a:off x="228600" y="2743200"/>
            <a:ext cx="8610600" cy="1981200"/>
          </a:xfrm>
        </p:spPr>
        <p:txBody>
          <a:bodyPr/>
          <a:lstStyle/>
          <a:p>
            <a:pPr marL="342900" indent="-342900"/>
            <a:r>
              <a:rPr lang="en-US" dirty="0" smtClean="0"/>
              <a:t>Expressing the fact that something is easy or hard to do using the stem of the verb + </a:t>
            </a:r>
            <a:r>
              <a:rPr lang="ja-JP" altLang="en-US" smtClean="0"/>
              <a:t>やすい／にくい</a:t>
            </a:r>
            <a:endParaRPr lang="en-US"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2" name="Picture 4"/>
          <p:cNvPicPr>
            <a:picLocks noChangeAspect="1" noChangeArrowheads="1"/>
          </p:cNvPicPr>
          <p:nvPr/>
        </p:nvPicPr>
        <p:blipFill>
          <a:blip r:embed="rId3" cstate="print"/>
          <a:srcRect/>
          <a:stretch>
            <a:fillRect/>
          </a:stretch>
        </p:blipFill>
        <p:spPr bwMode="auto">
          <a:xfrm>
            <a:off x="4648200" y="2133600"/>
            <a:ext cx="4114800" cy="2984500"/>
          </a:xfrm>
          <a:prstGeom prst="rect">
            <a:avLst/>
          </a:prstGeom>
          <a:noFill/>
          <a:ln w="9525">
            <a:noFill/>
            <a:miter lim="800000"/>
            <a:headEnd/>
            <a:tailEnd/>
          </a:ln>
          <a:effectLst/>
        </p:spPr>
      </p:pic>
      <p:pic>
        <p:nvPicPr>
          <p:cNvPr id="89094" name="Picture 6"/>
          <p:cNvPicPr>
            <a:picLocks noChangeAspect="1" noChangeArrowheads="1"/>
          </p:cNvPicPr>
          <p:nvPr/>
        </p:nvPicPr>
        <p:blipFill>
          <a:blip r:embed="rId4" cstate="print"/>
          <a:srcRect/>
          <a:stretch>
            <a:fillRect/>
          </a:stretch>
        </p:blipFill>
        <p:spPr bwMode="auto">
          <a:xfrm>
            <a:off x="152400" y="2133600"/>
            <a:ext cx="4495800" cy="2961297"/>
          </a:xfrm>
          <a:prstGeom prst="rect">
            <a:avLst/>
          </a:prstGeom>
          <a:noFill/>
          <a:ln w="9525">
            <a:noFill/>
            <a:miter lim="800000"/>
            <a:headEnd/>
            <a:tailEnd/>
          </a:ln>
          <a:effectLst/>
        </p:spPr>
      </p:pic>
      <p:cxnSp>
        <p:nvCxnSpPr>
          <p:cNvPr id="3" name="Straight Arrow Connector 2"/>
          <p:cNvCxnSpPr/>
          <p:nvPr/>
        </p:nvCxnSpPr>
        <p:spPr bwMode="auto">
          <a:xfrm>
            <a:off x="2590800" y="2590800"/>
            <a:ext cx="0" cy="990600"/>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sp>
        <p:nvSpPr>
          <p:cNvPr id="4" name="TextBox 3"/>
          <p:cNvSpPr txBox="1"/>
          <p:nvPr/>
        </p:nvSpPr>
        <p:spPr>
          <a:xfrm>
            <a:off x="2267634" y="2406134"/>
            <a:ext cx="646331" cy="369332"/>
          </a:xfrm>
          <a:prstGeom prst="rect">
            <a:avLst/>
          </a:prstGeom>
          <a:solidFill>
            <a:schemeClr val="accent2"/>
          </a:solidFill>
        </p:spPr>
        <p:txBody>
          <a:bodyPr wrap="none" rtlCol="0">
            <a:spAutoFit/>
          </a:bodyPr>
          <a:lstStyle/>
          <a:p>
            <a:r>
              <a:rPr lang="ja-JP" altLang="en-US" dirty="0"/>
              <a:t>辞書</a:t>
            </a:r>
            <a:endParaRPr lang="en-US" dirty="0"/>
          </a:p>
        </p:txBody>
      </p:sp>
      <p:sp>
        <p:nvSpPr>
          <p:cNvPr id="9" name="Title 8"/>
          <p:cNvSpPr>
            <a:spLocks noGrp="1"/>
          </p:cNvSpPr>
          <p:nvPr>
            <p:ph type="title"/>
          </p:nvPr>
        </p:nvSpPr>
        <p:spPr/>
        <p:txBody>
          <a:bodyPr>
            <a:normAutofit fontScale="90000"/>
          </a:bodyPr>
          <a:lstStyle/>
          <a:p>
            <a:r>
              <a:rPr lang="en-US" altLang="ja-JP" dirty="0" smtClean="0"/>
              <a:t>Expressing the fact it is </a:t>
            </a:r>
            <a:r>
              <a:rPr lang="en-US" altLang="ja-JP" dirty="0" smtClean="0">
                <a:solidFill>
                  <a:srgbClr val="0F03B1"/>
                </a:solidFill>
              </a:rPr>
              <a:t>easy/hard </a:t>
            </a:r>
            <a:br>
              <a:rPr lang="en-US" altLang="ja-JP" dirty="0" smtClean="0">
                <a:solidFill>
                  <a:srgbClr val="0F03B1"/>
                </a:solidFill>
              </a:rPr>
            </a:br>
            <a:r>
              <a:rPr lang="en-US" altLang="ja-JP" dirty="0" smtClean="0"/>
              <a:t>to do something</a:t>
            </a:r>
            <a:endParaRPr lang="en-US" dirty="0"/>
          </a:p>
        </p:txBody>
      </p:sp>
      <p:sp>
        <p:nvSpPr>
          <p:cNvPr id="10" name="TextBox 9"/>
          <p:cNvSpPr txBox="1"/>
          <p:nvPr/>
        </p:nvSpPr>
        <p:spPr>
          <a:xfrm>
            <a:off x="304800" y="5334000"/>
            <a:ext cx="4114800" cy="461665"/>
          </a:xfrm>
          <a:prstGeom prst="rect">
            <a:avLst/>
          </a:prstGeom>
          <a:solidFill>
            <a:schemeClr val="accent2">
              <a:lumMod val="40000"/>
              <a:lumOff val="60000"/>
            </a:schemeClr>
          </a:solidFill>
        </p:spPr>
        <p:txBody>
          <a:bodyPr wrap="square" rtlCol="0">
            <a:spAutoFit/>
          </a:bodyPr>
          <a:lstStyle/>
          <a:p>
            <a:pPr algn="ctr"/>
            <a:r>
              <a:rPr lang="ja-JP" altLang="en-US" sz="2400" smtClean="0"/>
              <a:t>この辞書は</a:t>
            </a:r>
            <a:r>
              <a:rPr lang="ja-JP" altLang="en-US" sz="2400" smtClean="0">
                <a:solidFill>
                  <a:srgbClr val="0F03B1"/>
                </a:solidFill>
              </a:rPr>
              <a:t>持ち</a:t>
            </a:r>
            <a:r>
              <a:rPr lang="ja-JP" altLang="en-US" sz="2400" u="sng" smtClean="0">
                <a:solidFill>
                  <a:srgbClr val="FF0000"/>
                </a:solidFill>
              </a:rPr>
              <a:t>やすい</a:t>
            </a:r>
            <a:r>
              <a:rPr lang="ja-JP" altLang="en-US" sz="2400" smtClean="0"/>
              <a:t>です。</a:t>
            </a:r>
            <a:endParaRPr lang="en-US" sz="2400" dirty="0"/>
          </a:p>
        </p:txBody>
      </p:sp>
      <p:sp>
        <p:nvSpPr>
          <p:cNvPr id="11" name="TextBox 10"/>
          <p:cNvSpPr txBox="1"/>
          <p:nvPr/>
        </p:nvSpPr>
        <p:spPr>
          <a:xfrm>
            <a:off x="4648200" y="5334000"/>
            <a:ext cx="4114800" cy="461665"/>
          </a:xfrm>
          <a:prstGeom prst="rect">
            <a:avLst/>
          </a:prstGeom>
          <a:solidFill>
            <a:schemeClr val="accent2">
              <a:lumMod val="40000"/>
              <a:lumOff val="60000"/>
            </a:schemeClr>
          </a:solidFill>
        </p:spPr>
        <p:txBody>
          <a:bodyPr wrap="square" rtlCol="0">
            <a:spAutoFit/>
          </a:bodyPr>
          <a:lstStyle/>
          <a:p>
            <a:pPr algn="ctr"/>
            <a:r>
              <a:rPr lang="ja-JP" altLang="en-US" sz="2400" smtClean="0"/>
              <a:t>この漢字は</a:t>
            </a:r>
            <a:r>
              <a:rPr lang="ja-JP" altLang="en-US" sz="2400" smtClean="0">
                <a:solidFill>
                  <a:srgbClr val="0F03B1"/>
                </a:solidFill>
              </a:rPr>
              <a:t>書き</a:t>
            </a:r>
            <a:r>
              <a:rPr lang="ja-JP" altLang="en-US" sz="2400" u="sng" smtClean="0">
                <a:solidFill>
                  <a:srgbClr val="FF0000"/>
                </a:solidFill>
              </a:rPr>
              <a:t>にくい</a:t>
            </a:r>
            <a:r>
              <a:rPr lang="ja-JP" altLang="en-US" sz="2400" smtClean="0"/>
              <a:t>です。</a:t>
            </a:r>
            <a:endParaRPr lang="en-US" sz="24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type="body" idx="1"/>
          </p:nvPr>
        </p:nvSpPr>
        <p:spPr>
          <a:noFill/>
        </p:spPr>
        <p:txBody>
          <a:bodyPr/>
          <a:lstStyle/>
          <a:p>
            <a:pPr>
              <a:lnSpc>
                <a:spcPct val="90000"/>
              </a:lnSpc>
            </a:pPr>
            <a:r>
              <a:rPr lang="ja-JP" altLang="en-US" dirty="0"/>
              <a:t>やす</a:t>
            </a:r>
            <a:r>
              <a:rPr lang="ja-JP" altLang="en-US" dirty="0" smtClean="0"/>
              <a:t>い </a:t>
            </a:r>
            <a:r>
              <a:rPr lang="en-US" altLang="ja-JP" dirty="0" smtClean="0"/>
              <a:t>and </a:t>
            </a:r>
            <a:r>
              <a:rPr lang="ja-JP" altLang="en-US" dirty="0"/>
              <a:t>にく</a:t>
            </a:r>
            <a:r>
              <a:rPr lang="ja-JP" altLang="en-US" dirty="0" smtClean="0"/>
              <a:t>い </a:t>
            </a:r>
            <a:r>
              <a:rPr lang="en-US" altLang="ja-JP" dirty="0" smtClean="0"/>
              <a:t>are </a:t>
            </a:r>
            <a:r>
              <a:rPr lang="ja-JP" altLang="en-US" dirty="0"/>
              <a:t>い</a:t>
            </a:r>
            <a:r>
              <a:rPr lang="en-US" altLang="ja-JP" dirty="0"/>
              <a:t>-adjectives that combine with verbs to indicate that an act is easy or hard to perform.</a:t>
            </a:r>
          </a:p>
          <a:p>
            <a:pPr>
              <a:lnSpc>
                <a:spcPct val="90000"/>
              </a:lnSpc>
            </a:pPr>
            <a:endParaRPr lang="en-US" altLang="ja-JP" dirty="0"/>
          </a:p>
          <a:p>
            <a:pPr>
              <a:lnSpc>
                <a:spcPct val="90000"/>
              </a:lnSpc>
            </a:pPr>
            <a:r>
              <a:rPr lang="en-US" altLang="ja-JP" dirty="0"/>
              <a:t>Both </a:t>
            </a:r>
            <a:r>
              <a:rPr lang="ja-JP" altLang="en-US" dirty="0"/>
              <a:t>やす</a:t>
            </a:r>
            <a:r>
              <a:rPr lang="ja-JP" altLang="en-US" dirty="0" smtClean="0"/>
              <a:t>い </a:t>
            </a:r>
            <a:r>
              <a:rPr lang="en-US" altLang="ja-JP" dirty="0" smtClean="0"/>
              <a:t>and </a:t>
            </a:r>
            <a:r>
              <a:rPr lang="ja-JP" altLang="en-US" dirty="0" smtClean="0"/>
              <a:t>に</a:t>
            </a:r>
            <a:r>
              <a:rPr lang="ja-JP" altLang="en-US" dirty="0"/>
              <a:t>く</a:t>
            </a:r>
            <a:r>
              <a:rPr lang="ja-JP" altLang="en-US" dirty="0" smtClean="0"/>
              <a:t>い </a:t>
            </a:r>
            <a:r>
              <a:rPr lang="en-US" altLang="ja-JP" dirty="0" smtClean="0"/>
              <a:t>immediately </a:t>
            </a:r>
            <a:r>
              <a:rPr lang="en-US" altLang="ja-JP" dirty="0"/>
              <a:t>follow the </a:t>
            </a:r>
            <a:r>
              <a:rPr lang="en-US" altLang="ja-JP" u="sng" dirty="0" smtClean="0">
                <a:solidFill>
                  <a:srgbClr val="FF0000"/>
                </a:solidFill>
              </a:rPr>
              <a:t>stem </a:t>
            </a:r>
            <a:r>
              <a:rPr lang="en-US" altLang="ja-JP" u="sng" dirty="0">
                <a:solidFill>
                  <a:srgbClr val="FF0000"/>
                </a:solidFill>
              </a:rPr>
              <a:t>of the </a:t>
            </a:r>
            <a:r>
              <a:rPr lang="en-US" altLang="ja-JP" u="sng" dirty="0" smtClean="0">
                <a:solidFill>
                  <a:srgbClr val="FF0000"/>
                </a:solidFill>
              </a:rPr>
              <a:t>verb</a:t>
            </a:r>
            <a:r>
              <a:rPr lang="en-US" altLang="ja-JP" dirty="0" smtClean="0"/>
              <a:t>.</a:t>
            </a:r>
          </a:p>
          <a:p>
            <a:pPr>
              <a:lnSpc>
                <a:spcPct val="90000"/>
              </a:lnSpc>
            </a:pPr>
            <a:r>
              <a:rPr lang="en-US" altLang="ja-JP" dirty="0" smtClean="0"/>
              <a:t>e.g.	</a:t>
            </a:r>
            <a:r>
              <a:rPr lang="ja-JP" altLang="en-US" dirty="0" smtClean="0">
                <a:solidFill>
                  <a:srgbClr val="0D09FF"/>
                </a:solidFill>
              </a:rPr>
              <a:t>使</a:t>
            </a:r>
            <a:r>
              <a:rPr lang="ja-JP" altLang="en-US" dirty="0">
                <a:solidFill>
                  <a:srgbClr val="0D09FF"/>
                </a:solidFill>
              </a:rPr>
              <a:t>い</a:t>
            </a:r>
            <a:r>
              <a:rPr lang="ja-JP" altLang="en-US" dirty="0"/>
              <a:t>ますー＞</a:t>
            </a:r>
            <a:r>
              <a:rPr lang="ja-JP" altLang="en-US" dirty="0">
                <a:solidFill>
                  <a:srgbClr val="0D09FF"/>
                </a:solidFill>
              </a:rPr>
              <a:t>使い</a:t>
            </a:r>
            <a:r>
              <a:rPr lang="ja-JP" altLang="en-US" dirty="0">
                <a:solidFill>
                  <a:srgbClr val="FF0C15"/>
                </a:solidFill>
              </a:rPr>
              <a:t>やすい</a:t>
            </a:r>
            <a:r>
              <a:rPr lang="ja-JP" altLang="en-US" dirty="0"/>
              <a:t>／</a:t>
            </a:r>
            <a:r>
              <a:rPr lang="ja-JP" altLang="en-US" dirty="0">
                <a:solidFill>
                  <a:srgbClr val="FF0C15"/>
                </a:solidFill>
              </a:rPr>
              <a:t>にくい</a:t>
            </a:r>
            <a:endParaRPr lang="en-US" altLang="ja-JP" dirty="0">
              <a:solidFill>
                <a:srgbClr val="FF0C15"/>
              </a:solidFill>
            </a:endParaRPr>
          </a:p>
          <a:p>
            <a:pPr>
              <a:lnSpc>
                <a:spcPct val="90000"/>
              </a:lnSpc>
              <a:buFont typeface="Wingdings" pitchFamily="-96" charset="2"/>
              <a:buNone/>
            </a:pPr>
            <a:r>
              <a:rPr lang="ja-JP" altLang="en-US" dirty="0">
                <a:solidFill>
                  <a:srgbClr val="FF0C15"/>
                </a:solidFill>
              </a:rPr>
              <a:t>　　</a:t>
            </a:r>
            <a:r>
              <a:rPr lang="en-US" altLang="ja-JP" dirty="0" smtClean="0">
                <a:solidFill>
                  <a:srgbClr val="FF0C15"/>
                </a:solidFill>
              </a:rPr>
              <a:t>	</a:t>
            </a:r>
            <a:r>
              <a:rPr lang="ja-JP" altLang="en-US" dirty="0" smtClean="0">
                <a:solidFill>
                  <a:srgbClr val="0D09FF"/>
                </a:solidFill>
              </a:rPr>
              <a:t>食</a:t>
            </a:r>
            <a:r>
              <a:rPr lang="ja-JP" altLang="en-US" dirty="0">
                <a:solidFill>
                  <a:srgbClr val="0D09FF"/>
                </a:solidFill>
              </a:rPr>
              <a:t>べ</a:t>
            </a:r>
            <a:r>
              <a:rPr lang="ja-JP" altLang="en-US" dirty="0"/>
              <a:t>ますー＞</a:t>
            </a:r>
            <a:r>
              <a:rPr lang="ja-JP" altLang="en-US" dirty="0">
                <a:solidFill>
                  <a:srgbClr val="0D09FF"/>
                </a:solidFill>
              </a:rPr>
              <a:t>食べ</a:t>
            </a:r>
            <a:r>
              <a:rPr lang="ja-JP" altLang="en-US" dirty="0">
                <a:solidFill>
                  <a:srgbClr val="FF0C15"/>
                </a:solidFill>
              </a:rPr>
              <a:t>やすい</a:t>
            </a:r>
            <a:r>
              <a:rPr lang="ja-JP" altLang="en-US" dirty="0"/>
              <a:t>／</a:t>
            </a:r>
            <a:r>
              <a:rPr lang="ja-JP" altLang="en-US" dirty="0">
                <a:solidFill>
                  <a:srgbClr val="FF0C15"/>
                </a:solidFill>
              </a:rPr>
              <a:t>にくい</a:t>
            </a:r>
            <a:endParaRPr lang="en-US" altLang="ja-JP" dirty="0">
              <a:solidFill>
                <a:srgbClr val="FF0C15"/>
              </a:solidFill>
            </a:endParaRPr>
          </a:p>
        </p:txBody>
      </p:sp>
      <p:cxnSp>
        <p:nvCxnSpPr>
          <p:cNvPr id="90117" name="AutoShape 5"/>
          <p:cNvCxnSpPr>
            <a:cxnSpLocks noChangeShapeType="1"/>
            <a:stCxn id="90115" idx="2"/>
            <a:endCxn id="90115" idx="2"/>
          </p:cNvCxnSpPr>
          <p:nvPr/>
        </p:nvCxnSpPr>
        <p:spPr bwMode="auto">
          <a:xfrm>
            <a:off x="4572000" y="6096000"/>
            <a:ext cx="0" cy="0"/>
          </a:xfrm>
          <a:prstGeom prst="straightConnector1">
            <a:avLst/>
          </a:prstGeom>
          <a:noFill/>
          <a:ln w="9525">
            <a:solidFill>
              <a:schemeClr val="tx1"/>
            </a:solidFill>
            <a:round/>
            <a:headEnd/>
            <a:tailEnd/>
          </a:ln>
          <a:effectLst/>
        </p:spPr>
      </p:cxnSp>
      <p:sp>
        <p:nvSpPr>
          <p:cNvPr id="6" name="Title 8"/>
          <p:cNvSpPr>
            <a:spLocks noGrp="1"/>
          </p:cNvSpPr>
          <p:nvPr>
            <p:ph type="title"/>
          </p:nvPr>
        </p:nvSpPr>
        <p:spPr>
          <a:xfrm>
            <a:off x="228600" y="304800"/>
            <a:ext cx="8686800" cy="1143000"/>
          </a:xfrm>
        </p:spPr>
        <p:txBody>
          <a:bodyPr>
            <a:normAutofit fontScale="90000"/>
          </a:bodyPr>
          <a:lstStyle/>
          <a:p>
            <a:r>
              <a:rPr lang="en-US" altLang="ja-JP" dirty="0" smtClean="0"/>
              <a:t>Expressing the fact it is </a:t>
            </a:r>
            <a:r>
              <a:rPr lang="en-US" altLang="ja-JP" dirty="0" smtClean="0">
                <a:solidFill>
                  <a:srgbClr val="0F03B1"/>
                </a:solidFill>
              </a:rPr>
              <a:t>easy/hard </a:t>
            </a:r>
            <a:br>
              <a:rPr lang="en-US" altLang="ja-JP" dirty="0" smtClean="0">
                <a:solidFill>
                  <a:srgbClr val="0F03B1"/>
                </a:solidFill>
              </a:rPr>
            </a:br>
            <a:r>
              <a:rPr lang="en-US" altLang="ja-JP" dirty="0" smtClean="0"/>
              <a:t>to do something</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noFill/>
        </p:spPr>
        <p:txBody>
          <a:bodyPr/>
          <a:lstStyle/>
          <a:p>
            <a:r>
              <a:rPr lang="ja-JP" altLang="en-US" dirty="0" smtClean="0"/>
              <a:t>い</a:t>
            </a:r>
            <a:r>
              <a:rPr lang="en-US" altLang="ja-JP" dirty="0" smtClean="0"/>
              <a:t>adj.</a:t>
            </a:r>
            <a:r>
              <a:rPr lang="ja-JP" altLang="en-US" dirty="0" smtClean="0"/>
              <a:t>と同じ</a:t>
            </a:r>
            <a:r>
              <a:rPr lang="en-US" altLang="ja-JP" dirty="0" smtClean="0"/>
              <a:t>conjugation</a:t>
            </a:r>
          </a:p>
          <a:p>
            <a:r>
              <a:rPr lang="ja-JP" altLang="en-US" dirty="0"/>
              <a:t>使いや</a:t>
            </a:r>
            <a:r>
              <a:rPr lang="ja-JP" altLang="en-US"/>
              <a:t>す</a:t>
            </a:r>
            <a:r>
              <a:rPr lang="ja-JP" altLang="en-US" u="sng" smtClean="0">
                <a:solidFill>
                  <a:srgbClr val="FF0000"/>
                </a:solidFill>
              </a:rPr>
              <a:t>い</a:t>
            </a:r>
            <a:r>
              <a:rPr lang="en-US" altLang="ja-JP" dirty="0" smtClean="0">
                <a:solidFill>
                  <a:srgbClr val="FF0000"/>
                </a:solidFill>
              </a:rPr>
              <a:t>			</a:t>
            </a:r>
            <a:endParaRPr lang="en-US" altLang="ja-JP" u="sng" dirty="0" smtClean="0">
              <a:solidFill>
                <a:srgbClr val="FF0000"/>
              </a:solidFill>
            </a:endParaRPr>
          </a:p>
          <a:p>
            <a:r>
              <a:rPr lang="ja-JP" altLang="en-US" dirty="0"/>
              <a:t>使いやす</a:t>
            </a:r>
            <a:r>
              <a:rPr lang="ja-JP" altLang="en-US" u="sng" dirty="0">
                <a:solidFill>
                  <a:srgbClr val="FF0000"/>
                </a:solidFill>
              </a:rPr>
              <a:t>くな</a:t>
            </a:r>
            <a:r>
              <a:rPr lang="ja-JP" altLang="en-US" u="sng" dirty="0" smtClean="0">
                <a:solidFill>
                  <a:srgbClr val="FF0000"/>
                </a:solidFill>
              </a:rPr>
              <a:t>い</a:t>
            </a:r>
            <a:endParaRPr lang="en-US" altLang="ja-JP" u="sng" dirty="0" smtClean="0">
              <a:solidFill>
                <a:srgbClr val="FF0000"/>
              </a:solidFill>
            </a:endParaRPr>
          </a:p>
          <a:p>
            <a:r>
              <a:rPr lang="ja-JP" altLang="en-US" dirty="0"/>
              <a:t>使いやす</a:t>
            </a:r>
            <a:r>
              <a:rPr lang="ja-JP" altLang="en-US" u="sng" dirty="0">
                <a:solidFill>
                  <a:srgbClr val="FF0000"/>
                </a:solidFill>
              </a:rPr>
              <a:t>かっ</a:t>
            </a:r>
            <a:r>
              <a:rPr lang="ja-JP" altLang="en-US" u="sng" dirty="0" smtClean="0">
                <a:solidFill>
                  <a:srgbClr val="FF0000"/>
                </a:solidFill>
              </a:rPr>
              <a:t>た</a:t>
            </a:r>
            <a:endParaRPr lang="en-US" altLang="ja-JP" u="sng" dirty="0" smtClean="0">
              <a:solidFill>
                <a:srgbClr val="FF0000"/>
              </a:solidFill>
            </a:endParaRPr>
          </a:p>
          <a:p>
            <a:r>
              <a:rPr lang="ja-JP" altLang="en-US" dirty="0"/>
              <a:t>使いやす</a:t>
            </a:r>
            <a:r>
              <a:rPr lang="ja-JP" altLang="en-US" u="sng" dirty="0">
                <a:solidFill>
                  <a:srgbClr val="FF0000"/>
                </a:solidFill>
              </a:rPr>
              <a:t>くなかった</a:t>
            </a:r>
            <a:endParaRPr lang="en-US" u="sng" dirty="0">
              <a:solidFill>
                <a:srgbClr val="FF0000"/>
              </a:solidFill>
            </a:endParaRPr>
          </a:p>
        </p:txBody>
      </p:sp>
      <p:sp>
        <p:nvSpPr>
          <p:cNvPr id="4" name="Title 3"/>
          <p:cNvSpPr>
            <a:spLocks noGrp="1"/>
          </p:cNvSpPr>
          <p:nvPr>
            <p:ph type="title"/>
          </p:nvPr>
        </p:nvSpPr>
        <p:spPr/>
        <p:txBody>
          <a:bodyPr/>
          <a:lstStyle/>
          <a:p>
            <a:r>
              <a:rPr lang="en-US" dirty="0" smtClean="0"/>
              <a:t>V-stem</a:t>
            </a:r>
            <a:r>
              <a:rPr lang="ja-JP" altLang="en-US" smtClean="0"/>
              <a:t>やすい・にくい</a:t>
            </a:r>
            <a:endParaRPr lang="en-US" dirty="0"/>
          </a:p>
        </p:txBody>
      </p:sp>
    </p:spTree>
    <p:extLst>
      <p:ext uri="{BB962C8B-B14F-4D97-AF65-F5344CB8AC3E}">
        <p14:creationId xmlns:p14="http://schemas.microsoft.com/office/powerpoint/2010/main" xmlns="" val="406165878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P281 Activity 1</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762000" y="1600200"/>
            <a:ext cx="7262812" cy="5029961"/>
          </a:xfrm>
          <a:prstGeom prst="rect">
            <a:avLst/>
          </a:prstGeom>
          <a:noFill/>
          <a:ln w="9525">
            <a:noFill/>
            <a:miter lim="800000"/>
            <a:headEnd/>
            <a:tailEnd/>
          </a:ln>
        </p:spPr>
      </p:pic>
      <p:sp>
        <p:nvSpPr>
          <p:cNvPr id="3" name="TextBox 2"/>
          <p:cNvSpPr txBox="1"/>
          <p:nvPr/>
        </p:nvSpPr>
        <p:spPr>
          <a:xfrm>
            <a:off x="990600" y="3904768"/>
            <a:ext cx="1218603" cy="369332"/>
          </a:xfrm>
          <a:prstGeom prst="rect">
            <a:avLst/>
          </a:prstGeom>
          <a:noFill/>
        </p:spPr>
        <p:txBody>
          <a:bodyPr wrap="none" rtlCol="0">
            <a:spAutoFit/>
          </a:bodyPr>
          <a:lstStyle/>
          <a:p>
            <a:r>
              <a:rPr lang="ja-JP" altLang="en-US" dirty="0" smtClean="0">
                <a:solidFill>
                  <a:srgbClr val="FF0000"/>
                </a:solidFill>
              </a:rPr>
              <a:t>食べにくい</a:t>
            </a:r>
            <a:endParaRPr lang="en-US" dirty="0">
              <a:solidFill>
                <a:srgbClr val="FF0000"/>
              </a:solidFill>
            </a:endParaRPr>
          </a:p>
        </p:txBody>
      </p:sp>
      <p:sp>
        <p:nvSpPr>
          <p:cNvPr id="5" name="TextBox 4"/>
          <p:cNvSpPr txBox="1"/>
          <p:nvPr/>
        </p:nvSpPr>
        <p:spPr>
          <a:xfrm>
            <a:off x="3475246" y="3665824"/>
            <a:ext cx="1159292" cy="369332"/>
          </a:xfrm>
          <a:prstGeom prst="rect">
            <a:avLst/>
          </a:prstGeom>
          <a:noFill/>
        </p:spPr>
        <p:txBody>
          <a:bodyPr wrap="none" rtlCol="0">
            <a:spAutoFit/>
          </a:bodyPr>
          <a:lstStyle/>
          <a:p>
            <a:r>
              <a:rPr lang="ja-JP" altLang="en-US" dirty="0" smtClean="0">
                <a:solidFill>
                  <a:srgbClr val="FF0000"/>
                </a:solidFill>
              </a:rPr>
              <a:t>乗りにくい</a:t>
            </a:r>
            <a:endParaRPr lang="en-US" dirty="0">
              <a:solidFill>
                <a:srgbClr val="FF0000"/>
              </a:solidFill>
            </a:endParaRPr>
          </a:p>
        </p:txBody>
      </p:sp>
      <p:sp>
        <p:nvSpPr>
          <p:cNvPr id="6" name="TextBox 5"/>
          <p:cNvSpPr txBox="1"/>
          <p:nvPr/>
        </p:nvSpPr>
        <p:spPr>
          <a:xfrm>
            <a:off x="5246914" y="3678372"/>
            <a:ext cx="1281120" cy="369332"/>
          </a:xfrm>
          <a:prstGeom prst="rect">
            <a:avLst/>
          </a:prstGeom>
          <a:noFill/>
        </p:spPr>
        <p:txBody>
          <a:bodyPr wrap="none" rtlCol="0">
            <a:spAutoFit/>
          </a:bodyPr>
          <a:lstStyle/>
          <a:p>
            <a:r>
              <a:rPr lang="ja-JP" altLang="en-US" dirty="0" smtClean="0">
                <a:solidFill>
                  <a:srgbClr val="FF0000"/>
                </a:solidFill>
              </a:rPr>
              <a:t>書きやすい</a:t>
            </a:r>
            <a:endParaRPr lang="en-US" dirty="0">
              <a:solidFill>
                <a:srgbClr val="FF0000"/>
              </a:solidFill>
            </a:endParaRPr>
          </a:p>
        </p:txBody>
      </p:sp>
      <p:sp>
        <p:nvSpPr>
          <p:cNvPr id="7" name="TextBox 6"/>
          <p:cNvSpPr txBox="1"/>
          <p:nvPr/>
        </p:nvSpPr>
        <p:spPr>
          <a:xfrm>
            <a:off x="7086600" y="3665824"/>
            <a:ext cx="1183337" cy="369332"/>
          </a:xfrm>
          <a:prstGeom prst="rect">
            <a:avLst/>
          </a:prstGeom>
          <a:noFill/>
        </p:spPr>
        <p:txBody>
          <a:bodyPr wrap="none" rtlCol="0">
            <a:spAutoFit/>
          </a:bodyPr>
          <a:lstStyle/>
          <a:p>
            <a:r>
              <a:rPr lang="ja-JP" altLang="en-US" dirty="0" smtClean="0">
                <a:solidFill>
                  <a:srgbClr val="FF0000"/>
                </a:solidFill>
              </a:rPr>
              <a:t>はきにくい</a:t>
            </a:r>
            <a:endParaRPr lang="en-US" dirty="0">
              <a:solidFill>
                <a:srgbClr val="FF0000"/>
              </a:solidFill>
            </a:endParaRPr>
          </a:p>
        </p:txBody>
      </p:sp>
      <p:sp>
        <p:nvSpPr>
          <p:cNvPr id="8" name="TextBox 7"/>
          <p:cNvSpPr txBox="1"/>
          <p:nvPr/>
        </p:nvSpPr>
        <p:spPr>
          <a:xfrm>
            <a:off x="2433150" y="6172200"/>
            <a:ext cx="1205779" cy="369332"/>
          </a:xfrm>
          <a:prstGeom prst="rect">
            <a:avLst/>
          </a:prstGeom>
          <a:noFill/>
        </p:spPr>
        <p:txBody>
          <a:bodyPr wrap="none" rtlCol="0">
            <a:spAutoFit/>
          </a:bodyPr>
          <a:lstStyle/>
          <a:p>
            <a:r>
              <a:rPr lang="ja-JP" altLang="en-US" dirty="0" smtClean="0">
                <a:solidFill>
                  <a:srgbClr val="FF0000"/>
                </a:solidFill>
              </a:rPr>
              <a:t>使いにくい</a:t>
            </a:r>
            <a:endParaRPr lang="en-US" dirty="0">
              <a:solidFill>
                <a:srgbClr val="FF0000"/>
              </a:solidFill>
            </a:endParaRPr>
          </a:p>
        </p:txBody>
      </p:sp>
      <p:sp>
        <p:nvSpPr>
          <p:cNvPr id="9" name="TextBox 8"/>
          <p:cNvSpPr txBox="1"/>
          <p:nvPr/>
        </p:nvSpPr>
        <p:spPr>
          <a:xfrm>
            <a:off x="4658487" y="6259047"/>
            <a:ext cx="987771" cy="369332"/>
          </a:xfrm>
          <a:prstGeom prst="rect">
            <a:avLst/>
          </a:prstGeom>
          <a:noFill/>
        </p:spPr>
        <p:txBody>
          <a:bodyPr wrap="none" rtlCol="0">
            <a:spAutoFit/>
          </a:bodyPr>
          <a:lstStyle/>
          <a:p>
            <a:r>
              <a:rPr lang="ja-JP" altLang="en-US" dirty="0" smtClean="0">
                <a:solidFill>
                  <a:srgbClr val="FF0000"/>
                </a:solidFill>
              </a:rPr>
              <a:t>着にくい</a:t>
            </a:r>
            <a:endParaRPr lang="en-US" dirty="0">
              <a:solidFill>
                <a:srgbClr val="FF0000"/>
              </a:solidFill>
            </a:endParaRPr>
          </a:p>
        </p:txBody>
      </p:sp>
      <p:sp>
        <p:nvSpPr>
          <p:cNvPr id="10" name="TextBox 9"/>
          <p:cNvSpPr txBox="1"/>
          <p:nvPr/>
        </p:nvSpPr>
        <p:spPr>
          <a:xfrm>
            <a:off x="6934200" y="6253666"/>
            <a:ext cx="1316386" cy="369332"/>
          </a:xfrm>
          <a:prstGeom prst="rect">
            <a:avLst/>
          </a:prstGeom>
          <a:noFill/>
        </p:spPr>
        <p:txBody>
          <a:bodyPr wrap="none" rtlCol="0">
            <a:spAutoFit/>
          </a:bodyPr>
          <a:lstStyle/>
          <a:p>
            <a:r>
              <a:rPr lang="ja-JP" altLang="en-US" dirty="0" smtClean="0">
                <a:solidFill>
                  <a:srgbClr val="FF0000"/>
                </a:solidFill>
              </a:rPr>
              <a:t>飲みやすい</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yasui nikui.tif"/>
          <p:cNvPicPr>
            <a:picLocks noChangeAspect="1"/>
          </p:cNvPicPr>
          <p:nvPr/>
        </p:nvPicPr>
        <p:blipFill>
          <a:blip r:embed="rId2" cstate="print">
            <a:lum bright="-28000" contrast="70000"/>
          </a:blip>
          <a:srcRect l="22953" t="13333" r="6754" b="45611"/>
          <a:stretch>
            <a:fillRect/>
          </a:stretch>
        </p:blipFill>
        <p:spPr>
          <a:xfrm>
            <a:off x="838200" y="1571469"/>
            <a:ext cx="7010400" cy="5286531"/>
          </a:xfrm>
          <a:prstGeom prst="rect">
            <a:avLst/>
          </a:prstGeom>
        </p:spPr>
      </p:pic>
      <p:sp>
        <p:nvSpPr>
          <p:cNvPr id="5" name="Title 4"/>
          <p:cNvSpPr>
            <a:spLocks noGrp="1"/>
          </p:cNvSpPr>
          <p:nvPr>
            <p:ph type="title"/>
          </p:nvPr>
        </p:nvSpPr>
        <p:spPr/>
        <p:txBody>
          <a:bodyPr/>
          <a:lstStyle/>
          <a:p>
            <a:r>
              <a:rPr lang="en-US" altLang="ja-JP" dirty="0" smtClean="0"/>
              <a:t>V</a:t>
            </a:r>
            <a:r>
              <a:rPr lang="ja-JP" altLang="en-US" smtClean="0"/>
              <a:t>やすい／</a:t>
            </a:r>
            <a:r>
              <a:rPr lang="en-US" altLang="ja-JP" dirty="0" smtClean="0"/>
              <a:t>V</a:t>
            </a:r>
            <a:r>
              <a:rPr lang="ja-JP" altLang="en-US" smtClean="0"/>
              <a:t>にくい</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yasui nikui.tif"/>
          <p:cNvPicPr>
            <a:picLocks noChangeAspect="1"/>
          </p:cNvPicPr>
          <p:nvPr/>
        </p:nvPicPr>
        <p:blipFill>
          <a:blip r:embed="rId2" cstate="print">
            <a:lum bright="-28000" contrast="70000"/>
          </a:blip>
          <a:srcRect l="22953" t="54951" r="6754" b="6804"/>
          <a:stretch>
            <a:fillRect/>
          </a:stretch>
        </p:blipFill>
        <p:spPr>
          <a:xfrm>
            <a:off x="762000" y="1600200"/>
            <a:ext cx="7086600" cy="4977967"/>
          </a:xfrm>
          <a:prstGeom prst="rect">
            <a:avLst/>
          </a:prstGeom>
        </p:spPr>
      </p:pic>
      <p:sp>
        <p:nvSpPr>
          <p:cNvPr id="5" name="Title 4"/>
          <p:cNvSpPr>
            <a:spLocks noGrp="1"/>
          </p:cNvSpPr>
          <p:nvPr>
            <p:ph type="title"/>
          </p:nvPr>
        </p:nvSpPr>
        <p:spPr/>
        <p:txBody>
          <a:bodyPr/>
          <a:lstStyle/>
          <a:p>
            <a:r>
              <a:rPr lang="en-US" altLang="ja-JP" dirty="0" smtClean="0"/>
              <a:t>V</a:t>
            </a:r>
            <a:r>
              <a:rPr lang="ja-JP" altLang="en-US" smtClean="0"/>
              <a:t>やすい／</a:t>
            </a:r>
            <a:r>
              <a:rPr lang="en-US" altLang="ja-JP" dirty="0" smtClean="0"/>
              <a:t>V</a:t>
            </a:r>
            <a:r>
              <a:rPr lang="ja-JP" altLang="en-US" smtClean="0"/>
              <a:t>にくい</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話しましょう</a:t>
            </a:r>
            <a:endParaRPr lang="ja-JP" altLang="en-US" dirty="0"/>
          </a:p>
        </p:txBody>
      </p:sp>
      <p:sp>
        <p:nvSpPr>
          <p:cNvPr id="3" name="Content Placeholder 2"/>
          <p:cNvSpPr>
            <a:spLocks noGrp="1"/>
          </p:cNvSpPr>
          <p:nvPr>
            <p:ph idx="1"/>
          </p:nvPr>
        </p:nvSpPr>
        <p:spPr/>
        <p:txBody>
          <a:bodyPr/>
          <a:lstStyle/>
          <a:p>
            <a:pPr marL="514350" indent="-514350">
              <a:buFont typeface="+mj-lt"/>
              <a:buAutoNum type="arabicPeriod"/>
            </a:pPr>
            <a:r>
              <a:rPr lang="ja-JP" altLang="en-US" dirty="0" smtClean="0"/>
              <a:t>どんな人に</a:t>
            </a:r>
            <a:r>
              <a:rPr lang="ja-JP" altLang="en-US" u="sng" dirty="0" smtClean="0"/>
              <a:t>お世話になった</a:t>
            </a:r>
            <a:r>
              <a:rPr lang="ja-JP" altLang="en-US" dirty="0" smtClean="0"/>
              <a:t>ことがありますか。</a:t>
            </a:r>
            <a:endParaRPr lang="en-US" altLang="ja-JP" dirty="0"/>
          </a:p>
          <a:p>
            <a:pPr marL="514350" indent="-514350">
              <a:buFont typeface="+mj-lt"/>
              <a:buAutoNum type="arabicPeriod"/>
            </a:pPr>
            <a:r>
              <a:rPr lang="ja-JP" altLang="en-US" dirty="0" smtClean="0"/>
              <a:t>日本語</a:t>
            </a:r>
            <a:r>
              <a:rPr lang="ja-JP" altLang="en-US" dirty="0"/>
              <a:t>のクラスの中で</a:t>
            </a:r>
            <a:r>
              <a:rPr lang="ja-JP" altLang="en-US" u="sng" dirty="0"/>
              <a:t>先輩</a:t>
            </a:r>
            <a:r>
              <a:rPr lang="ja-JP" altLang="en-US" dirty="0"/>
              <a:t>はだれですか</a:t>
            </a:r>
            <a:r>
              <a:rPr lang="ja-JP" altLang="en-US" dirty="0" smtClean="0"/>
              <a:t>。</a:t>
            </a:r>
            <a:endParaRPr lang="en-US" altLang="ja-JP" dirty="0" smtClean="0"/>
          </a:p>
          <a:p>
            <a:pPr marL="514350" indent="-514350">
              <a:buFont typeface="+mj-lt"/>
              <a:buAutoNum type="arabicPeriod"/>
            </a:pPr>
            <a:r>
              <a:rPr lang="ja-JP" altLang="en-US" dirty="0" smtClean="0"/>
              <a:t>会社で</a:t>
            </a:r>
            <a:r>
              <a:rPr lang="ja-JP" altLang="en-US" u="sng" dirty="0" smtClean="0"/>
              <a:t>上司</a:t>
            </a:r>
            <a:r>
              <a:rPr lang="ja-JP" altLang="en-US" u="sng" dirty="0"/>
              <a:t>、同僚、部下</a:t>
            </a:r>
            <a:r>
              <a:rPr lang="ja-JP" altLang="en-US" dirty="0"/>
              <a:t>にはどんなスタイルで話すでしょうか</a:t>
            </a:r>
            <a:r>
              <a:rPr lang="ja-JP" altLang="en-US" dirty="0" smtClean="0"/>
              <a:t>。名前はどのように呼（よ）ぶ</a:t>
            </a:r>
            <a:r>
              <a:rPr lang="en-US" altLang="ja-JP" dirty="0" smtClean="0"/>
              <a:t>(call)</a:t>
            </a:r>
            <a:r>
              <a:rPr lang="ja-JP" altLang="en-US" dirty="0" smtClean="0"/>
              <a:t>でしょうか。</a:t>
            </a:r>
            <a:endParaRPr lang="en-US" altLang="ja-JP" dirty="0"/>
          </a:p>
          <a:p>
            <a:endParaRPr lang="ja-JP" alt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noChangeArrowheads="1"/>
          </p:cNvSpPr>
          <p:nvPr>
            <p:ph type="body" idx="1"/>
          </p:nvPr>
        </p:nvSpPr>
        <p:spPr>
          <a:xfrm>
            <a:off x="228600" y="1600200"/>
            <a:ext cx="8915400" cy="5029200"/>
          </a:xfrm>
          <a:noFill/>
        </p:spPr>
        <p:txBody>
          <a:bodyPr/>
          <a:lstStyle/>
          <a:p>
            <a:r>
              <a:rPr lang="en-US" altLang="ja-JP" sz="2800" dirty="0"/>
              <a:t>Tell what is easy or hard to do using the given verbs.</a:t>
            </a:r>
          </a:p>
          <a:p>
            <a:pPr>
              <a:buFont typeface="Wingdings" pitchFamily="-96" charset="2"/>
              <a:buNone/>
            </a:pPr>
            <a:r>
              <a:rPr lang="en-US" altLang="ja-JP" sz="2800" dirty="0" smtClean="0"/>
              <a:t>	Ex</a:t>
            </a:r>
            <a:r>
              <a:rPr lang="en-US" altLang="ja-JP" sz="2800" dirty="0"/>
              <a:t>. </a:t>
            </a:r>
            <a:r>
              <a:rPr lang="ja-JP" altLang="en-US" sz="2800" dirty="0"/>
              <a:t>食べる</a:t>
            </a:r>
            <a:endParaRPr lang="en-US" altLang="ja-JP" sz="2800" dirty="0"/>
          </a:p>
          <a:p>
            <a:pPr>
              <a:buFont typeface="Wingdings" pitchFamily="-96" charset="2"/>
              <a:buNone/>
            </a:pPr>
            <a:r>
              <a:rPr lang="en-US" altLang="ja-JP" sz="2800" dirty="0" smtClean="0"/>
              <a:t>		</a:t>
            </a:r>
            <a:r>
              <a:rPr lang="ja-JP" altLang="en-US" sz="2800" smtClean="0"/>
              <a:t>サ</a:t>
            </a:r>
            <a:r>
              <a:rPr lang="ja-JP" altLang="en-US" sz="2800" dirty="0"/>
              <a:t>ンドイッチは食べやすいです</a:t>
            </a:r>
            <a:r>
              <a:rPr lang="ja-JP" altLang="en-US" sz="2800"/>
              <a:t>が</a:t>
            </a:r>
            <a:r>
              <a:rPr lang="ja-JP" altLang="en-US" sz="2800" smtClean="0"/>
              <a:t>、</a:t>
            </a:r>
            <a:endParaRPr lang="en-US" altLang="ja-JP" sz="2800" dirty="0" smtClean="0"/>
          </a:p>
          <a:p>
            <a:pPr>
              <a:buFont typeface="Wingdings" pitchFamily="-96" charset="2"/>
              <a:buNone/>
            </a:pPr>
            <a:r>
              <a:rPr lang="en-US" altLang="ja-JP" sz="2800" dirty="0" smtClean="0"/>
              <a:t>		</a:t>
            </a:r>
            <a:r>
              <a:rPr lang="ja-JP" altLang="en-US" sz="2800" smtClean="0"/>
              <a:t>と</a:t>
            </a:r>
            <a:r>
              <a:rPr lang="ja-JP" altLang="en-US" sz="2800" dirty="0" smtClean="0"/>
              <a:t>うふ</a:t>
            </a:r>
            <a:r>
              <a:rPr lang="ja-JP" altLang="en-US" sz="2800" dirty="0"/>
              <a:t>は食べにくいです。</a:t>
            </a:r>
            <a:endParaRPr lang="en-US" altLang="ja-JP" sz="2800" dirty="0"/>
          </a:p>
          <a:p>
            <a:pPr>
              <a:buFont typeface="Wingdings" pitchFamily="-96" charset="2"/>
              <a:buNone/>
            </a:pPr>
            <a:endParaRPr lang="en-US" altLang="ja-JP" dirty="0" smtClean="0"/>
          </a:p>
          <a:p>
            <a:r>
              <a:rPr lang="ja-JP" altLang="en-US" smtClean="0"/>
              <a:t>食べる　作る　話す　書く　飲む　使う　分かる</a:t>
            </a:r>
            <a:endParaRPr lang="en-US" altLang="ja-JP" dirty="0"/>
          </a:p>
        </p:txBody>
      </p:sp>
      <p:sp>
        <p:nvSpPr>
          <p:cNvPr id="5" name="Title 4"/>
          <p:cNvSpPr>
            <a:spLocks noGrp="1"/>
          </p:cNvSpPr>
          <p:nvPr>
            <p:ph type="title"/>
          </p:nvPr>
        </p:nvSpPr>
        <p:spPr/>
        <p:txBody>
          <a:bodyPr/>
          <a:lstStyle/>
          <a:p>
            <a:r>
              <a:rPr lang="ja-JP" altLang="en-US" smtClean="0"/>
              <a:t>話しましょう</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altLang="en-US" dirty="0" smtClean="0"/>
              <a:t>文法３</a:t>
            </a:r>
            <a:r>
              <a:rPr lang="en-US" altLang="ja-JP" dirty="0" smtClean="0"/>
              <a:t>-A</a:t>
            </a:r>
            <a:endParaRPr lang="en-US" dirty="0"/>
          </a:p>
        </p:txBody>
      </p:sp>
      <p:sp>
        <p:nvSpPr>
          <p:cNvPr id="5" name="Text Placeholder 4"/>
          <p:cNvSpPr>
            <a:spLocks noGrp="1"/>
          </p:cNvSpPr>
          <p:nvPr>
            <p:ph type="body" idx="1"/>
          </p:nvPr>
        </p:nvSpPr>
        <p:spPr/>
        <p:txBody>
          <a:bodyPr/>
          <a:lstStyle/>
          <a:p>
            <a:pPr marL="342900" indent="-342900"/>
            <a:r>
              <a:rPr lang="en-US" dirty="0" smtClean="0"/>
              <a:t>Listing actions and states</a:t>
            </a:r>
          </a:p>
          <a:p>
            <a:pPr marL="342900" indent="-342900"/>
            <a:r>
              <a:rPr lang="en-US" dirty="0" smtClean="0"/>
              <a:t>using the plain form + </a:t>
            </a:r>
            <a:r>
              <a:rPr lang="ja-JP" altLang="en-US" dirty="0" smtClean="0"/>
              <a:t>し</a:t>
            </a:r>
            <a:endParaRPr lang="en-US" dirty="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ja-JP" dirty="0" smtClean="0"/>
              <a:t>Listing actions and states</a:t>
            </a:r>
            <a:br>
              <a:rPr lang="en-US" altLang="ja-JP" dirty="0" smtClean="0"/>
            </a:br>
            <a:r>
              <a:rPr lang="en-US" altLang="ja-JP" dirty="0" smtClean="0"/>
              <a:t>(Plain form) + </a:t>
            </a:r>
            <a:r>
              <a:rPr lang="ja-JP" altLang="en-US" smtClean="0"/>
              <a:t>し</a:t>
            </a:r>
            <a:endParaRPr lang="en-US" dirty="0"/>
          </a:p>
        </p:txBody>
      </p:sp>
      <p:sp>
        <p:nvSpPr>
          <p:cNvPr id="3" name="Content Placeholder 2"/>
          <p:cNvSpPr>
            <a:spLocks noGrp="1"/>
          </p:cNvSpPr>
          <p:nvPr>
            <p:ph idx="1"/>
          </p:nvPr>
        </p:nvSpPr>
        <p:spPr/>
        <p:txBody>
          <a:bodyPr/>
          <a:lstStyle/>
          <a:p>
            <a:pPr>
              <a:lnSpc>
                <a:spcPct val="90000"/>
              </a:lnSpc>
            </a:pPr>
            <a:r>
              <a:rPr lang="ja-JP" altLang="en-US" dirty="0" smtClean="0"/>
              <a:t>し</a:t>
            </a:r>
            <a:r>
              <a:rPr lang="en-US" altLang="ja-JP" dirty="0" smtClean="0"/>
              <a:t> lists two or more mutually compatible states or facts.</a:t>
            </a:r>
          </a:p>
          <a:p>
            <a:pPr>
              <a:lnSpc>
                <a:spcPct val="90000"/>
              </a:lnSpc>
            </a:pPr>
            <a:r>
              <a:rPr lang="ja-JP" altLang="en-US" dirty="0" smtClean="0"/>
              <a:t>し</a:t>
            </a:r>
            <a:r>
              <a:rPr lang="en-US" altLang="ja-JP" dirty="0" smtClean="0"/>
              <a:t> can’t express a chronological sequence , while </a:t>
            </a:r>
            <a:r>
              <a:rPr lang="ja-JP" altLang="en-US" dirty="0" smtClean="0"/>
              <a:t>て</a:t>
            </a:r>
            <a:r>
              <a:rPr lang="en-US" altLang="ja-JP" dirty="0" smtClean="0"/>
              <a:t>-form can.</a:t>
            </a:r>
          </a:p>
          <a:p>
            <a:pPr>
              <a:lnSpc>
                <a:spcPct val="90000"/>
              </a:lnSpc>
              <a:buNone/>
            </a:pPr>
            <a:endParaRPr lang="en-US" altLang="ja-JP" dirty="0" smtClean="0"/>
          </a:p>
          <a:p>
            <a:pPr>
              <a:lnSpc>
                <a:spcPct val="90000"/>
              </a:lnSpc>
              <a:buNone/>
            </a:pPr>
            <a:r>
              <a:rPr lang="en-US" altLang="ja-JP" dirty="0" smtClean="0">
                <a:solidFill>
                  <a:srgbClr val="FF0000"/>
                </a:solidFill>
              </a:rPr>
              <a:t>O</a:t>
            </a:r>
            <a:r>
              <a:rPr lang="ja-JP" altLang="en-US" dirty="0" smtClean="0"/>
              <a:t>　朝９時に起き</a:t>
            </a:r>
            <a:r>
              <a:rPr lang="ja-JP" altLang="en-US" u="sng" dirty="0" smtClean="0">
                <a:solidFill>
                  <a:srgbClr val="FF0000"/>
                </a:solidFill>
              </a:rPr>
              <a:t>て</a:t>
            </a:r>
            <a:r>
              <a:rPr lang="ja-JP" altLang="en-US" dirty="0" smtClean="0"/>
              <a:t>、シャワーをあび</a:t>
            </a:r>
            <a:r>
              <a:rPr lang="ja-JP" altLang="en-US" u="sng" dirty="0" smtClean="0">
                <a:solidFill>
                  <a:srgbClr val="FF0000"/>
                </a:solidFill>
              </a:rPr>
              <a:t>て</a:t>
            </a:r>
            <a:r>
              <a:rPr lang="ja-JP" altLang="en-US" dirty="0" smtClean="0"/>
              <a:t>、朝ごはんを食べます。　</a:t>
            </a:r>
            <a:endParaRPr lang="en-US" altLang="ja-JP" dirty="0" smtClean="0"/>
          </a:p>
          <a:p>
            <a:pPr>
              <a:lnSpc>
                <a:spcPct val="90000"/>
              </a:lnSpc>
              <a:buNone/>
            </a:pPr>
            <a:r>
              <a:rPr lang="en-US" altLang="ja-JP" dirty="0" smtClean="0">
                <a:solidFill>
                  <a:srgbClr val="FF0000"/>
                </a:solidFill>
              </a:rPr>
              <a:t>X</a:t>
            </a:r>
            <a:r>
              <a:rPr lang="ja-JP" altLang="en-US" dirty="0" smtClean="0"/>
              <a:t>　朝９時に起きる</a:t>
            </a:r>
            <a:r>
              <a:rPr lang="ja-JP" altLang="en-US" u="sng" dirty="0" smtClean="0">
                <a:solidFill>
                  <a:srgbClr val="FF0000"/>
                </a:solidFill>
              </a:rPr>
              <a:t>し</a:t>
            </a:r>
            <a:r>
              <a:rPr lang="ja-JP" altLang="en-US" dirty="0" smtClean="0"/>
              <a:t>、シャワーをあびる</a:t>
            </a:r>
            <a:r>
              <a:rPr lang="ja-JP" altLang="en-US" u="sng" dirty="0" smtClean="0">
                <a:solidFill>
                  <a:srgbClr val="FF0000"/>
                </a:solidFill>
              </a:rPr>
              <a:t>し</a:t>
            </a:r>
            <a:r>
              <a:rPr lang="ja-JP" altLang="en-US" dirty="0" smtClean="0"/>
              <a:t>、朝ごはんを食べます。</a:t>
            </a:r>
          </a:p>
          <a:p>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ja-JP" dirty="0" smtClean="0"/>
              <a:t>Listing actions and states</a:t>
            </a:r>
            <a:br>
              <a:rPr lang="en-US" altLang="ja-JP" dirty="0" smtClean="0"/>
            </a:br>
            <a:r>
              <a:rPr lang="en-US" altLang="ja-JP" dirty="0" smtClean="0"/>
              <a:t>(Plain form) + </a:t>
            </a:r>
            <a:r>
              <a:rPr lang="ja-JP" altLang="en-US" dirty="0" smtClean="0"/>
              <a:t>し</a:t>
            </a:r>
            <a:endParaRPr lang="en-US" dirty="0"/>
          </a:p>
        </p:txBody>
      </p:sp>
      <p:pic>
        <p:nvPicPr>
          <p:cNvPr id="6147" name="Picture 3"/>
          <p:cNvPicPr>
            <a:picLocks noChangeAspect="1" noChangeArrowheads="1"/>
          </p:cNvPicPr>
          <p:nvPr/>
        </p:nvPicPr>
        <p:blipFill>
          <a:blip r:embed="rId2" cstate="print"/>
          <a:srcRect/>
          <a:stretch>
            <a:fillRect/>
          </a:stretch>
        </p:blipFill>
        <p:spPr bwMode="auto">
          <a:xfrm>
            <a:off x="142874" y="1676400"/>
            <a:ext cx="9001126"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プリンストン大学はどんな大学ですか。</a:t>
            </a:r>
            <a:endParaRPr lang="en-US" dirty="0"/>
          </a:p>
        </p:txBody>
      </p:sp>
      <p:sp>
        <p:nvSpPr>
          <p:cNvPr id="3" name="Content Placeholder 2"/>
          <p:cNvSpPr>
            <a:spLocks noGrp="1"/>
          </p:cNvSpPr>
          <p:nvPr>
            <p:ph idx="1"/>
          </p:nvPr>
        </p:nvSpPr>
        <p:spPr/>
        <p:txBody>
          <a:bodyPr>
            <a:normAutofit lnSpcReduction="10000"/>
          </a:bodyPr>
          <a:lstStyle/>
          <a:p>
            <a:pPr marL="0" indent="0" fontAlgn="base">
              <a:spcAft>
                <a:spcPct val="0"/>
              </a:spcAft>
              <a:buClr>
                <a:srgbClr val="343A1B"/>
              </a:buClr>
              <a:buSzPct val="90000"/>
            </a:pPr>
            <a:r>
              <a:rPr lang="ja-JP" altLang="en-US" smtClean="0">
                <a:latin typeface="Arial" pitchFamily="-105" charset="0"/>
                <a:ea typeface="ＭＳ Ｐゴシック" pitchFamily="-105" charset="-128"/>
                <a:cs typeface="ＭＳ Ｐゴシック" pitchFamily="-105" charset="-128"/>
              </a:rPr>
              <a:t>有名（ゆうめい）です。</a:t>
            </a:r>
            <a:endParaRPr lang="en-US" altLang="ja-JP" dirty="0" smtClean="0">
              <a:latin typeface="Arial" pitchFamily="-105" charset="0"/>
              <a:ea typeface="ＭＳ Ｐゴシック" pitchFamily="-105" charset="-128"/>
              <a:cs typeface="ＭＳ Ｐゴシック" pitchFamily="-105" charset="-128"/>
            </a:endParaRPr>
          </a:p>
          <a:p>
            <a:pPr marL="0" indent="0" fontAlgn="base">
              <a:spcAft>
                <a:spcPct val="0"/>
              </a:spcAft>
              <a:buClr>
                <a:srgbClr val="343A1B"/>
              </a:buClr>
              <a:buSzPct val="90000"/>
            </a:pPr>
            <a:r>
              <a:rPr lang="ja-JP" altLang="en-US" smtClean="0">
                <a:latin typeface="Arial" pitchFamily="-105" charset="0"/>
                <a:ea typeface="ＭＳ Ｐゴシック" pitchFamily="-105" charset="-128"/>
                <a:cs typeface="ＭＳ Ｐゴシック" pitchFamily="-105" charset="-128"/>
              </a:rPr>
              <a:t>いい学生がたくさんいます。</a:t>
            </a:r>
            <a:endParaRPr lang="en-US" altLang="ja-JP" dirty="0" smtClean="0">
              <a:latin typeface="Arial" pitchFamily="-105" charset="0"/>
              <a:ea typeface="ＭＳ Ｐゴシック" pitchFamily="-105" charset="-128"/>
              <a:cs typeface="ＭＳ Ｐゴシック" pitchFamily="-105" charset="-128"/>
            </a:endParaRPr>
          </a:p>
          <a:p>
            <a:pPr marL="0" indent="0" fontAlgn="base">
              <a:spcAft>
                <a:spcPct val="0"/>
              </a:spcAft>
              <a:buClr>
                <a:srgbClr val="343A1B"/>
              </a:buClr>
              <a:buSzPct val="90000"/>
            </a:pPr>
            <a:r>
              <a:rPr lang="ja-JP" altLang="en-US" smtClean="0">
                <a:latin typeface="Arial" pitchFamily="-105" charset="0"/>
                <a:ea typeface="ＭＳ Ｐゴシック" pitchFamily="-105" charset="-128"/>
                <a:cs typeface="ＭＳ Ｐゴシック" pitchFamily="-105" charset="-128"/>
              </a:rPr>
              <a:t>キャンパスがきれいです。</a:t>
            </a:r>
            <a:endParaRPr lang="en-US" altLang="ja-JP" dirty="0" smtClean="0">
              <a:latin typeface="Arial" pitchFamily="-105" charset="0"/>
              <a:ea typeface="ＭＳ Ｐゴシック" pitchFamily="-105" charset="-128"/>
              <a:cs typeface="ＭＳ Ｐゴシック" pitchFamily="-105" charset="-128"/>
            </a:endParaRPr>
          </a:p>
          <a:p>
            <a:pPr marL="0" indent="0" fontAlgn="base">
              <a:spcAft>
                <a:spcPct val="0"/>
              </a:spcAft>
              <a:buClr>
                <a:srgbClr val="343A1B"/>
              </a:buClr>
              <a:buSzPct val="90000"/>
            </a:pPr>
            <a:r>
              <a:rPr lang="ja-JP" altLang="en-US" smtClean="0">
                <a:latin typeface="Arial" pitchFamily="-105" charset="0"/>
                <a:ea typeface="ＭＳ Ｐゴシック" pitchFamily="-105" charset="-128"/>
                <a:cs typeface="ＭＳ Ｐゴシック" pitchFamily="-105" charset="-128"/>
              </a:rPr>
              <a:t>授業料（じゅぎょうりょう）が高いです。</a:t>
            </a:r>
            <a:endParaRPr lang="en-US" altLang="ja-JP" dirty="0" smtClean="0">
              <a:latin typeface="Arial" pitchFamily="-105" charset="0"/>
              <a:ea typeface="ＭＳ Ｐゴシック" pitchFamily="-105" charset="-128"/>
              <a:cs typeface="ＭＳ Ｐゴシック" pitchFamily="-105" charset="-128"/>
            </a:endParaRPr>
          </a:p>
          <a:p>
            <a:pPr marL="0" indent="0" fontAlgn="base">
              <a:spcAft>
                <a:spcPct val="0"/>
              </a:spcAft>
              <a:buClr>
                <a:srgbClr val="343A1B"/>
              </a:buClr>
              <a:buSzPct val="90000"/>
            </a:pPr>
            <a:endParaRPr lang="en-US" altLang="ja-JP" dirty="0" smtClean="0">
              <a:latin typeface="Arial" pitchFamily="-105" charset="0"/>
              <a:ea typeface="ＭＳ Ｐゴシック" pitchFamily="-105" charset="-128"/>
              <a:cs typeface="ＭＳ Ｐゴシック" pitchFamily="-105" charset="-128"/>
            </a:endParaRPr>
          </a:p>
          <a:p>
            <a:pPr marL="0" indent="0" fontAlgn="base">
              <a:spcAft>
                <a:spcPct val="0"/>
              </a:spcAft>
              <a:buClr>
                <a:srgbClr val="343A1B"/>
              </a:buClr>
              <a:buSzPct val="90000"/>
            </a:pPr>
            <a:r>
              <a:rPr lang="ja-JP" altLang="en-US" smtClean="0">
                <a:solidFill>
                  <a:srgbClr val="FF0000"/>
                </a:solidFill>
                <a:latin typeface="Arial" pitchFamily="-105" charset="0"/>
                <a:ea typeface="ＭＳ Ｐゴシック" pitchFamily="-105" charset="-128"/>
                <a:cs typeface="ＭＳ Ｐゴシック" pitchFamily="-105" charset="-128"/>
              </a:rPr>
              <a:t>「し」を使って一つの文にしてみましょう。</a:t>
            </a:r>
          </a:p>
          <a:p>
            <a:pPr marL="0" indent="0" fontAlgn="base">
              <a:spcAft>
                <a:spcPct val="0"/>
              </a:spcAft>
              <a:buClr>
                <a:srgbClr val="343A1B"/>
              </a:buClr>
              <a:buSzPct val="90000"/>
            </a:pPr>
            <a:r>
              <a:rPr lang="ja-JP" altLang="en-US" smtClean="0">
                <a:latin typeface="Arial" pitchFamily="-105" charset="0"/>
                <a:ea typeface="ＭＳ Ｐゴシック" pitchFamily="-105" charset="-128"/>
                <a:cs typeface="ＭＳ Ｐゴシック" pitchFamily="-105" charset="-128"/>
              </a:rPr>
              <a:t>プリンストン大学は、有名だ</a:t>
            </a:r>
            <a:r>
              <a:rPr lang="ja-JP" altLang="en-US" u="sng" smtClean="0">
                <a:solidFill>
                  <a:srgbClr val="FF0000"/>
                </a:solidFill>
                <a:latin typeface="Arial" pitchFamily="-105" charset="0"/>
                <a:ea typeface="ＭＳ Ｐゴシック" pitchFamily="-105" charset="-128"/>
                <a:cs typeface="ＭＳ Ｐゴシック" pitchFamily="-105" charset="-128"/>
              </a:rPr>
              <a:t>し</a:t>
            </a:r>
            <a:r>
              <a:rPr lang="ja-JP" altLang="en-US" smtClean="0">
                <a:latin typeface="Arial" pitchFamily="-105" charset="0"/>
                <a:ea typeface="ＭＳ Ｐゴシック" pitchFamily="-105" charset="-128"/>
                <a:cs typeface="ＭＳ Ｐゴシック" pitchFamily="-105" charset="-128"/>
              </a:rPr>
              <a:t>、いい学生がたくさんいる</a:t>
            </a:r>
            <a:r>
              <a:rPr lang="ja-JP" altLang="en-US" u="sng" smtClean="0">
                <a:solidFill>
                  <a:srgbClr val="FF0000"/>
                </a:solidFill>
                <a:latin typeface="Arial" pitchFamily="-105" charset="0"/>
                <a:ea typeface="ＭＳ Ｐゴシック" pitchFamily="-105" charset="-128"/>
                <a:cs typeface="ＭＳ Ｐゴシック" pitchFamily="-105" charset="-128"/>
              </a:rPr>
              <a:t>し</a:t>
            </a:r>
            <a:r>
              <a:rPr lang="ja-JP" altLang="en-US" smtClean="0">
                <a:latin typeface="Arial" pitchFamily="-105" charset="0"/>
                <a:ea typeface="ＭＳ Ｐゴシック" pitchFamily="-105" charset="-128"/>
                <a:cs typeface="ＭＳ Ｐゴシック" pitchFamily="-105" charset="-128"/>
              </a:rPr>
              <a:t>、キャンパスがきれいです</a:t>
            </a:r>
            <a:r>
              <a:rPr lang="ja-JP" altLang="en-US" u="sng" smtClean="0">
                <a:solidFill>
                  <a:srgbClr val="0070C0"/>
                </a:solidFill>
                <a:latin typeface="Arial" pitchFamily="-105" charset="0"/>
                <a:ea typeface="ＭＳ Ｐゴシック" pitchFamily="-105" charset="-128"/>
                <a:cs typeface="ＭＳ Ｐゴシック" pitchFamily="-105" charset="-128"/>
              </a:rPr>
              <a:t>が</a:t>
            </a:r>
            <a:r>
              <a:rPr lang="ja-JP" altLang="en-US" smtClean="0">
                <a:latin typeface="Arial" pitchFamily="-105" charset="0"/>
                <a:ea typeface="ＭＳ Ｐゴシック" pitchFamily="-105" charset="-128"/>
                <a:cs typeface="ＭＳ Ｐゴシック" pitchFamily="-105" charset="-128"/>
              </a:rPr>
              <a:t>、授業料が高いです。</a:t>
            </a:r>
          </a:p>
          <a:p>
            <a:pPr marL="0" indent="0" fontAlgn="base">
              <a:spcAft>
                <a:spcPct val="0"/>
              </a:spcAft>
              <a:buClr>
                <a:srgbClr val="343A1B"/>
              </a:buClr>
              <a:buSzPct val="90000"/>
            </a:pPr>
            <a:endParaRPr lang="ja-JP" altLang="en-US" smtClean="0">
              <a:latin typeface="Arial" pitchFamily="-105" charset="0"/>
              <a:ea typeface="ＭＳ Ｐゴシック" pitchFamily="-105" charset="-128"/>
              <a:cs typeface="ＭＳ Ｐゴシック" pitchFamily="-105" charset="-128"/>
            </a:endParaRPr>
          </a:p>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6989378" y="1676400"/>
            <a:ext cx="1707931" cy="1905000"/>
          </a:xfrm>
          <a:prstGeom prst="rect">
            <a:avLst/>
          </a:prstGeom>
          <a:noFill/>
          <a:ln w="9525">
            <a:solidFill>
              <a:srgbClr val="FFC000"/>
            </a:solidFill>
            <a:miter lim="800000"/>
            <a:headEnd/>
            <a:tailEnd/>
          </a:ln>
        </p:spPr>
      </p:pic>
    </p:spTree>
    <p:extLst>
      <p:ext uri="{BB962C8B-B14F-4D97-AF65-F5344CB8AC3E}">
        <p14:creationId xmlns:mc="http://schemas.openxmlformats.org/markup-compatibility/2006" xmlns:mv="urn:schemas-microsoft-com:mac:vml" xmlns:p14="http://schemas.microsoft.com/office/powerpoint/2010/main" xmlns="" val="16524936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a:xfrm>
            <a:off x="6553200" y="6737350"/>
            <a:ext cx="2133600" cy="365125"/>
          </a:xfrm>
          <a:noFill/>
        </p:spPr>
        <p:txBody>
          <a:bodyPr/>
          <a:lstStyle/>
          <a:p>
            <a:fld id="{B3FB12B6-8044-1749-9A1A-66ED589FC590}" type="slidenum">
              <a:rPr lang="en-US" altLang="ja-JP">
                <a:latin typeface="Arial" charset="0"/>
              </a:rPr>
              <a:pPr/>
              <a:t>65</a:t>
            </a:fld>
            <a:endParaRPr lang="en-US" altLang="ja-JP">
              <a:latin typeface="Arial" charset="0"/>
            </a:endParaRPr>
          </a:p>
        </p:txBody>
      </p:sp>
      <p:sp>
        <p:nvSpPr>
          <p:cNvPr id="153602" name="Rectangle 2"/>
          <p:cNvSpPr>
            <a:spLocks noGrp="1" noChangeArrowheads="1"/>
          </p:cNvSpPr>
          <p:nvPr>
            <p:ph type="body" idx="1"/>
          </p:nvPr>
        </p:nvSpPr>
        <p:spPr>
          <a:xfrm>
            <a:off x="4495800" y="1676400"/>
            <a:ext cx="3505200" cy="1676400"/>
          </a:xfrm>
        </p:spPr>
        <p:txBody>
          <a:bodyPr/>
          <a:lstStyle/>
          <a:p>
            <a:pPr>
              <a:lnSpc>
                <a:spcPct val="90000"/>
              </a:lnSpc>
              <a:buFontTx/>
              <a:buNone/>
            </a:pPr>
            <a:r>
              <a:rPr lang="ja-JP" altLang="en-US" dirty="0"/>
              <a:t>ゆうめいです　　　　</a:t>
            </a:r>
          </a:p>
          <a:p>
            <a:pPr>
              <a:lnSpc>
                <a:spcPct val="90000"/>
              </a:lnSpc>
              <a:buFontTx/>
              <a:buNone/>
            </a:pPr>
            <a:r>
              <a:rPr lang="ja-JP" altLang="en-US" dirty="0"/>
              <a:t>おもしろいです</a:t>
            </a:r>
          </a:p>
          <a:p>
            <a:pPr>
              <a:lnSpc>
                <a:spcPct val="90000"/>
              </a:lnSpc>
              <a:buFontTx/>
              <a:buNone/>
            </a:pPr>
            <a:r>
              <a:rPr lang="ja-JP" altLang="en-US" dirty="0"/>
              <a:t>やさしいです</a:t>
            </a:r>
          </a:p>
        </p:txBody>
      </p:sp>
      <p:sp>
        <p:nvSpPr>
          <p:cNvPr id="153604" name="Text Box 4"/>
          <p:cNvSpPr txBox="1">
            <a:spLocks noChangeArrowheads="1"/>
          </p:cNvSpPr>
          <p:nvPr/>
        </p:nvSpPr>
        <p:spPr bwMode="auto">
          <a:xfrm>
            <a:off x="533400" y="1676400"/>
            <a:ext cx="2743200" cy="579438"/>
          </a:xfrm>
          <a:prstGeom prst="rect">
            <a:avLst/>
          </a:prstGeom>
          <a:solidFill>
            <a:schemeClr val="accent2">
              <a:lumMod val="40000"/>
              <a:lumOff val="60000"/>
            </a:schemeClr>
          </a:solidFill>
          <a:ln w="9525">
            <a:noFill/>
            <a:miter lim="800000"/>
            <a:headEnd/>
            <a:tailEnd/>
          </a:ln>
        </p:spPr>
        <p:txBody>
          <a:bodyPr>
            <a:prstTxWarp prst="textNoShape">
              <a:avLst/>
            </a:prstTxWarp>
            <a:spAutoFit/>
          </a:bodyPr>
          <a:lstStyle/>
          <a:p>
            <a:pPr algn="ctr">
              <a:spcBef>
                <a:spcPct val="50000"/>
              </a:spcBef>
            </a:pPr>
            <a:r>
              <a:rPr lang="ja-JP" altLang="en-US" sz="3200" dirty="0"/>
              <a:t>まきの先生</a:t>
            </a:r>
            <a:endParaRPr lang="ja-JP" altLang="en-US" sz="3600" dirty="0"/>
          </a:p>
        </p:txBody>
      </p:sp>
      <p:sp>
        <p:nvSpPr>
          <p:cNvPr id="153605" name="Text Box 5"/>
          <p:cNvSpPr txBox="1">
            <a:spLocks noChangeArrowheads="1"/>
          </p:cNvSpPr>
          <p:nvPr/>
        </p:nvSpPr>
        <p:spPr bwMode="auto">
          <a:xfrm>
            <a:off x="533400" y="3429000"/>
            <a:ext cx="7772400" cy="1077218"/>
          </a:xfrm>
          <a:prstGeom prst="rect">
            <a:avLst/>
          </a:prstGeom>
          <a:noFill/>
          <a:ln w="9525">
            <a:noFill/>
            <a:miter lim="800000"/>
            <a:headEnd/>
            <a:tailEnd/>
          </a:ln>
        </p:spPr>
        <p:txBody>
          <a:bodyPr>
            <a:prstTxWarp prst="textNoShape">
              <a:avLst/>
            </a:prstTxWarp>
            <a:spAutoFit/>
          </a:bodyPr>
          <a:lstStyle/>
          <a:p>
            <a:pPr>
              <a:spcBef>
                <a:spcPct val="50000"/>
              </a:spcBef>
            </a:pPr>
            <a:r>
              <a:rPr lang="ja-JP" altLang="en-US" sz="3200" dirty="0"/>
              <a:t>ゆうめいだ</a:t>
            </a:r>
            <a:r>
              <a:rPr lang="ja-JP" altLang="en-US" sz="3200" u="sng" dirty="0">
                <a:solidFill>
                  <a:srgbClr val="FF0000"/>
                </a:solidFill>
              </a:rPr>
              <a:t>し</a:t>
            </a:r>
            <a:r>
              <a:rPr lang="ja-JP" altLang="en-US" sz="3200" dirty="0"/>
              <a:t>、おもしろい</a:t>
            </a:r>
            <a:r>
              <a:rPr lang="ja-JP" altLang="en-US" sz="3200" dirty="0">
                <a:solidFill>
                  <a:srgbClr val="FF0000"/>
                </a:solidFill>
              </a:rPr>
              <a:t>し</a:t>
            </a:r>
            <a:r>
              <a:rPr lang="ja-JP" altLang="en-US" sz="3200" dirty="0"/>
              <a:t>、やさしいです。</a:t>
            </a:r>
          </a:p>
        </p:txBody>
      </p:sp>
      <p:sp>
        <p:nvSpPr>
          <p:cNvPr id="153606" name="Rectangle 6"/>
          <p:cNvSpPr>
            <a:spLocks noChangeArrowheads="1"/>
          </p:cNvSpPr>
          <p:nvPr/>
        </p:nvSpPr>
        <p:spPr bwMode="auto">
          <a:xfrm>
            <a:off x="4572000" y="4572000"/>
            <a:ext cx="3505200" cy="16764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pPr>
            <a:r>
              <a:rPr lang="ja-JP" altLang="en-US" sz="3200"/>
              <a:t>体にいいです</a:t>
            </a:r>
          </a:p>
          <a:p>
            <a:pPr marL="342900" indent="-342900">
              <a:lnSpc>
                <a:spcPct val="90000"/>
              </a:lnSpc>
              <a:spcBef>
                <a:spcPct val="20000"/>
              </a:spcBef>
            </a:pPr>
            <a:r>
              <a:rPr lang="ja-JP" altLang="en-US" sz="3200"/>
              <a:t>おいしいです</a:t>
            </a:r>
          </a:p>
          <a:p>
            <a:pPr marL="342900" indent="-342900">
              <a:lnSpc>
                <a:spcPct val="90000"/>
              </a:lnSpc>
              <a:spcBef>
                <a:spcPct val="20000"/>
              </a:spcBef>
            </a:pPr>
            <a:r>
              <a:rPr lang="ja-JP" altLang="en-US" sz="3200"/>
              <a:t>高いです。</a:t>
            </a:r>
          </a:p>
        </p:txBody>
      </p:sp>
      <p:sp>
        <p:nvSpPr>
          <p:cNvPr id="153607" name="Text Box 7"/>
          <p:cNvSpPr txBox="1">
            <a:spLocks noChangeArrowheads="1"/>
          </p:cNvSpPr>
          <p:nvPr/>
        </p:nvSpPr>
        <p:spPr bwMode="auto">
          <a:xfrm>
            <a:off x="609600" y="4572000"/>
            <a:ext cx="2743200" cy="584776"/>
          </a:xfrm>
          <a:prstGeom prst="rect">
            <a:avLst/>
          </a:prstGeom>
          <a:solidFill>
            <a:schemeClr val="accent2">
              <a:lumMod val="40000"/>
              <a:lumOff val="60000"/>
            </a:schemeClr>
          </a:solidFill>
          <a:ln w="9525">
            <a:noFill/>
            <a:miter lim="800000"/>
            <a:headEnd/>
            <a:tailEnd/>
          </a:ln>
        </p:spPr>
        <p:txBody>
          <a:bodyPr>
            <a:prstTxWarp prst="textNoShape">
              <a:avLst/>
            </a:prstTxWarp>
            <a:spAutoFit/>
          </a:bodyPr>
          <a:lstStyle/>
          <a:p>
            <a:pPr algn="ctr">
              <a:spcBef>
                <a:spcPct val="50000"/>
              </a:spcBef>
            </a:pPr>
            <a:r>
              <a:rPr lang="ja-JP" altLang="en-US" sz="3200" dirty="0" smtClean="0"/>
              <a:t>和食（わしょく）</a:t>
            </a:r>
            <a:endParaRPr lang="ja-JP" altLang="en-US" sz="3600" dirty="0"/>
          </a:p>
        </p:txBody>
      </p:sp>
      <p:sp>
        <p:nvSpPr>
          <p:cNvPr id="153608" name="Text Box 8"/>
          <p:cNvSpPr txBox="1">
            <a:spLocks noChangeArrowheads="1"/>
          </p:cNvSpPr>
          <p:nvPr/>
        </p:nvSpPr>
        <p:spPr bwMode="auto">
          <a:xfrm>
            <a:off x="685800" y="6278562"/>
            <a:ext cx="7772400" cy="579438"/>
          </a:xfrm>
          <a:prstGeom prst="rect">
            <a:avLst/>
          </a:prstGeom>
          <a:noFill/>
          <a:ln w="9525">
            <a:noFill/>
            <a:miter lim="800000"/>
            <a:headEnd/>
            <a:tailEnd/>
          </a:ln>
        </p:spPr>
        <p:txBody>
          <a:bodyPr>
            <a:prstTxWarp prst="textNoShape">
              <a:avLst/>
            </a:prstTxWarp>
            <a:spAutoFit/>
          </a:bodyPr>
          <a:lstStyle/>
          <a:p>
            <a:pPr>
              <a:spcBef>
                <a:spcPct val="50000"/>
              </a:spcBef>
            </a:pPr>
            <a:r>
              <a:rPr lang="ja-JP" altLang="en-US" sz="3200" dirty="0"/>
              <a:t>体にいい</a:t>
            </a:r>
            <a:r>
              <a:rPr lang="ja-JP" altLang="en-US" sz="3200" u="sng" dirty="0">
                <a:solidFill>
                  <a:srgbClr val="FF0000"/>
                </a:solidFill>
              </a:rPr>
              <a:t>し</a:t>
            </a:r>
            <a:r>
              <a:rPr lang="ja-JP" altLang="en-US" sz="3200" dirty="0"/>
              <a:t>、おいしいです</a:t>
            </a:r>
            <a:r>
              <a:rPr lang="ja-JP" altLang="en-US" sz="3200" u="sng" dirty="0">
                <a:solidFill>
                  <a:srgbClr val="FF0000"/>
                </a:solidFill>
              </a:rPr>
              <a:t>が</a:t>
            </a:r>
            <a:r>
              <a:rPr lang="ja-JP" altLang="en-US" sz="3200" dirty="0"/>
              <a:t>、高いです。</a:t>
            </a:r>
          </a:p>
        </p:txBody>
      </p:sp>
      <p:sp>
        <p:nvSpPr>
          <p:cNvPr id="12" name="Title 11"/>
          <p:cNvSpPr>
            <a:spLocks noGrp="1"/>
          </p:cNvSpPr>
          <p:nvPr>
            <p:ph type="title"/>
          </p:nvPr>
        </p:nvSpPr>
        <p:spPr/>
        <p:txBody>
          <a:bodyPr>
            <a:normAutofit fontScale="90000"/>
          </a:bodyPr>
          <a:lstStyle/>
          <a:p>
            <a:r>
              <a:rPr lang="en-US" altLang="ja-JP" dirty="0" smtClean="0"/>
              <a:t>Listing actions and states</a:t>
            </a:r>
            <a:br>
              <a:rPr lang="en-US" altLang="ja-JP" dirty="0" smtClean="0"/>
            </a:br>
            <a:r>
              <a:rPr lang="en-US" altLang="ja-JP" dirty="0" smtClean="0"/>
              <a:t>(Plain form) + </a:t>
            </a:r>
            <a:r>
              <a:rPr lang="ja-JP" altLang="en-US" dirty="0" smtClean="0"/>
              <a:t>し</a:t>
            </a:r>
            <a:endParaRPr lang="ja-JP" altLang="en-US" dirty="0"/>
          </a:p>
        </p:txBody>
      </p:sp>
      <p:pic>
        <p:nvPicPr>
          <p:cNvPr id="10" name="Content Placeholder 5" descr="makino"/>
          <p:cNvPicPr>
            <a:picLocks noChangeAspect="1" noChangeArrowheads="1"/>
          </p:cNvPicPr>
          <p:nvPr/>
        </p:nvPicPr>
        <p:blipFill>
          <a:blip r:embed="rId3" cstate="print"/>
          <a:srcRect/>
          <a:stretch>
            <a:fillRect/>
          </a:stretch>
        </p:blipFill>
        <p:spPr>
          <a:xfrm>
            <a:off x="7467600" y="1676400"/>
            <a:ext cx="1295400" cy="1652810"/>
          </a:xfrm>
          <a:prstGeom prst="rect">
            <a:avLst/>
          </a:prstGeo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05"/>
                                        </p:tgtEl>
                                        <p:attrNameLst>
                                          <p:attrName>style.visibility</p:attrName>
                                        </p:attrNameLst>
                                      </p:cBhvr>
                                      <p:to>
                                        <p:strVal val="visible"/>
                                      </p:to>
                                    </p:set>
                                    <p:anim calcmode="lin" valueType="num">
                                      <p:cBhvr additive="base">
                                        <p:cTn id="7" dur="500" fill="hold"/>
                                        <p:tgtEl>
                                          <p:spTgt spid="153605"/>
                                        </p:tgtEl>
                                        <p:attrNameLst>
                                          <p:attrName>ppt_x</p:attrName>
                                        </p:attrNameLst>
                                      </p:cBhvr>
                                      <p:tavLst>
                                        <p:tav tm="0">
                                          <p:val>
                                            <p:strVal val="#ppt_x"/>
                                          </p:val>
                                        </p:tav>
                                        <p:tav tm="100000">
                                          <p:val>
                                            <p:strVal val="#ppt_x"/>
                                          </p:val>
                                        </p:tav>
                                      </p:tavLst>
                                    </p:anim>
                                    <p:anim calcmode="lin" valueType="num">
                                      <p:cBhvr additive="base">
                                        <p:cTn id="8" dur="500" fill="hold"/>
                                        <p:tgtEl>
                                          <p:spTgt spid="15360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08"/>
                                        </p:tgtEl>
                                        <p:attrNameLst>
                                          <p:attrName>style.visibility</p:attrName>
                                        </p:attrNameLst>
                                      </p:cBhvr>
                                      <p:to>
                                        <p:strVal val="visible"/>
                                      </p:to>
                                    </p:set>
                                    <p:anim calcmode="lin" valueType="num">
                                      <p:cBhvr additive="base">
                                        <p:cTn id="13" dur="500" fill="hold"/>
                                        <p:tgtEl>
                                          <p:spTgt spid="153608"/>
                                        </p:tgtEl>
                                        <p:attrNameLst>
                                          <p:attrName>ppt_x</p:attrName>
                                        </p:attrNameLst>
                                      </p:cBhvr>
                                      <p:tavLst>
                                        <p:tav tm="0">
                                          <p:val>
                                            <p:strVal val="#ppt_x"/>
                                          </p:val>
                                        </p:tav>
                                        <p:tav tm="100000">
                                          <p:val>
                                            <p:strVal val="#ppt_x"/>
                                          </p:val>
                                        </p:tav>
                                      </p:tavLst>
                                    </p:anim>
                                    <p:anim calcmode="lin" valueType="num">
                                      <p:cBhvr additive="base">
                                        <p:cTn id="14" dur="500" fill="hold"/>
                                        <p:tgtEl>
                                          <p:spTgt spid="1536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5" grpId="0"/>
      <p:bldP spid="153608"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Grp="1" noChangeArrowheads="1"/>
          </p:cNvSpPr>
          <p:nvPr>
            <p:ph idx="1"/>
          </p:nvPr>
        </p:nvSpPr>
        <p:spPr>
          <a:xfrm>
            <a:off x="228600" y="1524001"/>
            <a:ext cx="8915400" cy="5334000"/>
          </a:xfrm>
          <a:noFill/>
        </p:spPr>
        <p:txBody>
          <a:bodyPr>
            <a:normAutofit lnSpcReduction="10000"/>
          </a:bodyPr>
          <a:lstStyle/>
          <a:p>
            <a:pPr>
              <a:lnSpc>
                <a:spcPct val="90000"/>
              </a:lnSpc>
            </a:pPr>
            <a:r>
              <a:rPr lang="ja-JP" altLang="en-US" sz="2800" dirty="0" smtClean="0"/>
              <a:t>日本語</a:t>
            </a:r>
            <a:r>
              <a:rPr lang="ja-JP" altLang="en-US" sz="2800" dirty="0"/>
              <a:t>の勉強はどうですか</a:t>
            </a:r>
            <a:r>
              <a:rPr lang="ja-JP" altLang="en-US" sz="2800" dirty="0" smtClean="0"/>
              <a:t>。</a:t>
            </a:r>
            <a:endParaRPr lang="en-US" altLang="ja-JP" sz="2800" dirty="0" smtClean="0"/>
          </a:p>
          <a:p>
            <a:pPr>
              <a:lnSpc>
                <a:spcPct val="90000"/>
              </a:lnSpc>
              <a:buNone/>
            </a:pPr>
            <a:r>
              <a:rPr lang="en-US" altLang="ja-JP" sz="2800" dirty="0" smtClean="0"/>
              <a:t>	</a:t>
            </a:r>
          </a:p>
          <a:p>
            <a:pPr>
              <a:lnSpc>
                <a:spcPct val="90000"/>
              </a:lnSpc>
              <a:buNone/>
            </a:pPr>
            <a:r>
              <a:rPr lang="en-US" altLang="ja-JP" sz="2800" dirty="0" smtClean="0"/>
              <a:t>	</a:t>
            </a:r>
            <a:r>
              <a:rPr lang="ja-JP" altLang="en-US" sz="2800" dirty="0" smtClean="0"/>
              <a:t>おもしろい</a:t>
            </a:r>
            <a:r>
              <a:rPr lang="ja-JP" altLang="en-US" sz="2800" u="sng" dirty="0" smtClean="0">
                <a:solidFill>
                  <a:srgbClr val="FF0000"/>
                </a:solidFill>
              </a:rPr>
              <a:t>し</a:t>
            </a:r>
            <a:r>
              <a:rPr lang="ja-JP" altLang="en-US" sz="2800" dirty="0" smtClean="0"/>
              <a:t>、たのしいです。</a:t>
            </a:r>
            <a:endParaRPr lang="en-US" altLang="ja-JP" sz="2800" dirty="0" smtClean="0"/>
          </a:p>
          <a:p>
            <a:pPr eaLnBrk="1" hangingPunct="1">
              <a:lnSpc>
                <a:spcPct val="90000"/>
              </a:lnSpc>
              <a:buFont typeface="Wingdings" charset="2"/>
              <a:buNone/>
            </a:pPr>
            <a:r>
              <a:rPr lang="en-US" altLang="ja-JP" sz="2800" dirty="0" smtClean="0"/>
              <a:t>	</a:t>
            </a:r>
            <a:r>
              <a:rPr lang="ja-JP" altLang="en-US" sz="2800" dirty="0" smtClean="0"/>
              <a:t>おもしろい</a:t>
            </a:r>
            <a:r>
              <a:rPr lang="ja-JP" altLang="en-US" sz="2800" u="sng" dirty="0">
                <a:solidFill>
                  <a:srgbClr val="FF0000"/>
                </a:solidFill>
              </a:rPr>
              <a:t>し</a:t>
            </a:r>
            <a:r>
              <a:rPr lang="ja-JP" altLang="en-US" sz="2800" dirty="0"/>
              <a:t>、たのしいです</a:t>
            </a:r>
            <a:r>
              <a:rPr lang="ja-JP" altLang="en-US" sz="2800" u="sng" dirty="0">
                <a:solidFill>
                  <a:srgbClr val="FF0000"/>
                </a:solidFill>
              </a:rPr>
              <a:t>が</a:t>
            </a:r>
            <a:r>
              <a:rPr lang="ja-JP" altLang="en-US" sz="2800" dirty="0"/>
              <a:t>、宿題が多いです</a:t>
            </a:r>
            <a:r>
              <a:rPr lang="ja-JP" altLang="en-US" sz="2800" dirty="0" smtClean="0"/>
              <a:t>。</a:t>
            </a:r>
            <a:endParaRPr lang="en-US" altLang="ja-JP" sz="2800" dirty="0" smtClean="0"/>
          </a:p>
          <a:p>
            <a:pPr eaLnBrk="1" hangingPunct="1">
              <a:lnSpc>
                <a:spcPct val="90000"/>
              </a:lnSpc>
              <a:buFont typeface="Wingdings" charset="2"/>
              <a:buNone/>
            </a:pPr>
            <a:r>
              <a:rPr lang="en-US" altLang="ja-JP" sz="2800" dirty="0" smtClean="0"/>
              <a:t>	</a:t>
            </a:r>
          </a:p>
          <a:p>
            <a:pPr eaLnBrk="1" hangingPunct="1">
              <a:lnSpc>
                <a:spcPct val="90000"/>
              </a:lnSpc>
              <a:buFont typeface="Wingdings" charset="2"/>
              <a:buNone/>
            </a:pPr>
            <a:r>
              <a:rPr lang="en-US" altLang="ja-JP" sz="2800" dirty="0" smtClean="0"/>
              <a:t>	</a:t>
            </a:r>
            <a:r>
              <a:rPr lang="ja-JP" altLang="en-US" sz="2800" dirty="0" smtClean="0"/>
              <a:t>宿題が多い</a:t>
            </a:r>
            <a:r>
              <a:rPr lang="ja-JP" altLang="en-US" sz="2800" u="sng" dirty="0" smtClean="0">
                <a:solidFill>
                  <a:srgbClr val="FF0000"/>
                </a:solidFill>
              </a:rPr>
              <a:t>し</a:t>
            </a:r>
            <a:r>
              <a:rPr lang="ja-JP" altLang="en-US" sz="2800" dirty="0" smtClean="0"/>
              <a:t>、勉強もたいへんです。</a:t>
            </a:r>
            <a:endParaRPr lang="en-US" altLang="ja-JP" sz="2800" dirty="0" smtClean="0"/>
          </a:p>
          <a:p>
            <a:pPr eaLnBrk="1" hangingPunct="1">
              <a:lnSpc>
                <a:spcPct val="90000"/>
              </a:lnSpc>
              <a:buFont typeface="Wingdings" charset="2"/>
              <a:buNone/>
            </a:pPr>
            <a:r>
              <a:rPr lang="en-US" altLang="ja-JP" sz="2800" dirty="0" smtClean="0"/>
              <a:t>	</a:t>
            </a:r>
            <a:r>
              <a:rPr lang="ja-JP" altLang="en-US" sz="2800" dirty="0" smtClean="0"/>
              <a:t>宿題が多い</a:t>
            </a:r>
            <a:r>
              <a:rPr lang="ja-JP" altLang="en-US" sz="2800" u="sng" dirty="0" smtClean="0">
                <a:solidFill>
                  <a:srgbClr val="FF0000"/>
                </a:solidFill>
              </a:rPr>
              <a:t>し</a:t>
            </a:r>
            <a:r>
              <a:rPr lang="ja-JP" altLang="en-US" sz="2800" dirty="0" smtClean="0"/>
              <a:t>、勉強もたいへんです</a:t>
            </a:r>
            <a:r>
              <a:rPr lang="ja-JP" altLang="en-US" sz="2800" u="sng" dirty="0" smtClean="0">
                <a:solidFill>
                  <a:srgbClr val="FF0000"/>
                </a:solidFill>
              </a:rPr>
              <a:t>が</a:t>
            </a:r>
            <a:r>
              <a:rPr lang="ja-JP" altLang="en-US" sz="2800" dirty="0" smtClean="0"/>
              <a:t>、おもしろいです。</a:t>
            </a:r>
            <a:endParaRPr lang="en-US" altLang="ja-JP" sz="2800" dirty="0" smtClean="0"/>
          </a:p>
          <a:p>
            <a:pPr eaLnBrk="1" hangingPunct="1">
              <a:lnSpc>
                <a:spcPct val="90000"/>
              </a:lnSpc>
              <a:buFont typeface="Wingdings" charset="2"/>
              <a:buNone/>
            </a:pPr>
            <a:endParaRPr lang="en-US" altLang="ja-JP" sz="2800" dirty="0" smtClean="0"/>
          </a:p>
          <a:p>
            <a:pPr eaLnBrk="1" hangingPunct="1">
              <a:lnSpc>
                <a:spcPct val="90000"/>
              </a:lnSpc>
              <a:buFont typeface="Wingdings" charset="2"/>
              <a:buNone/>
            </a:pPr>
            <a:r>
              <a:rPr lang="en-US" altLang="ja-JP" sz="2800" dirty="0" smtClean="0"/>
              <a:t>	•</a:t>
            </a:r>
            <a:r>
              <a:rPr lang="ja-JP" altLang="en-US" sz="2800" dirty="0" smtClean="0"/>
              <a:t>大学</a:t>
            </a:r>
            <a:endParaRPr lang="en-US" altLang="ja-JP" sz="2800" dirty="0" smtClean="0"/>
          </a:p>
          <a:p>
            <a:pPr eaLnBrk="1" hangingPunct="1">
              <a:lnSpc>
                <a:spcPct val="90000"/>
              </a:lnSpc>
              <a:buFont typeface="Wingdings" charset="2"/>
              <a:buNone/>
            </a:pPr>
            <a:r>
              <a:rPr lang="en-US" altLang="ja-JP" sz="2800" dirty="0" smtClean="0"/>
              <a:t>	•</a:t>
            </a:r>
            <a:r>
              <a:rPr lang="ja-JP" altLang="en-US" sz="2800" dirty="0" smtClean="0"/>
              <a:t>家族</a:t>
            </a:r>
            <a:endParaRPr lang="en-US" altLang="ja-JP" sz="2800" dirty="0" smtClean="0"/>
          </a:p>
          <a:p>
            <a:pPr eaLnBrk="1" hangingPunct="1">
              <a:lnSpc>
                <a:spcPct val="90000"/>
              </a:lnSpc>
              <a:buFont typeface="Wingdings" charset="2"/>
              <a:buNone/>
            </a:pPr>
            <a:r>
              <a:rPr lang="en-US" altLang="ja-JP" sz="2800" dirty="0" smtClean="0"/>
              <a:t>	•</a:t>
            </a:r>
            <a:r>
              <a:rPr lang="ja-JP" altLang="en-US" sz="2800" dirty="0" smtClean="0"/>
              <a:t>ホームタウン</a:t>
            </a:r>
            <a:endParaRPr lang="en-US" altLang="ja-JP" sz="2800" dirty="0" smtClean="0"/>
          </a:p>
          <a:p>
            <a:pPr eaLnBrk="1" hangingPunct="1">
              <a:lnSpc>
                <a:spcPct val="90000"/>
              </a:lnSpc>
              <a:buFont typeface="Wingdings" charset="2"/>
              <a:buNone/>
            </a:pPr>
            <a:r>
              <a:rPr lang="en-US" altLang="ja-JP" sz="2800" dirty="0" smtClean="0"/>
              <a:t>	•</a:t>
            </a:r>
            <a:r>
              <a:rPr lang="ja-JP" altLang="en-US" sz="2800" dirty="0" smtClean="0"/>
              <a:t>？？？</a:t>
            </a:r>
            <a:endParaRPr lang="en-US" altLang="ja-JP" sz="2800" dirty="0" smtClean="0"/>
          </a:p>
          <a:p>
            <a:pPr eaLnBrk="1" hangingPunct="1">
              <a:lnSpc>
                <a:spcPct val="90000"/>
              </a:lnSpc>
              <a:buFont typeface="Wingdings" charset="2"/>
              <a:buNone/>
            </a:pPr>
            <a:endParaRPr lang="en-US" altLang="ja-JP" sz="2800" dirty="0" smtClean="0"/>
          </a:p>
          <a:p>
            <a:pPr eaLnBrk="1" hangingPunct="1">
              <a:lnSpc>
                <a:spcPct val="90000"/>
              </a:lnSpc>
              <a:buFont typeface="Wingdings" charset="2"/>
              <a:buNone/>
            </a:pPr>
            <a:endParaRPr lang="en-US" altLang="ja-JP" sz="2800" dirty="0" smtClean="0"/>
          </a:p>
          <a:p>
            <a:pPr eaLnBrk="1" hangingPunct="1">
              <a:lnSpc>
                <a:spcPct val="90000"/>
              </a:lnSpc>
              <a:buFont typeface="Wingdings" charset="2"/>
              <a:buNone/>
            </a:pPr>
            <a:endParaRPr lang="en-US" altLang="ja-JP" dirty="0"/>
          </a:p>
          <a:p>
            <a:pPr eaLnBrk="1" hangingPunct="1">
              <a:lnSpc>
                <a:spcPct val="90000"/>
              </a:lnSpc>
              <a:buFont typeface="Wingdings" charset="2"/>
              <a:buNone/>
            </a:pPr>
            <a:endParaRPr lang="ja-JP" altLang="en-US" dirty="0"/>
          </a:p>
        </p:txBody>
      </p:sp>
      <p:sp>
        <p:nvSpPr>
          <p:cNvPr id="4" name="Title 3"/>
          <p:cNvSpPr>
            <a:spLocks noGrp="1"/>
          </p:cNvSpPr>
          <p:nvPr>
            <p:ph type="title"/>
          </p:nvPr>
        </p:nvSpPr>
        <p:spPr/>
        <p:txBody>
          <a:bodyPr/>
          <a:lstStyle/>
          <a:p>
            <a:r>
              <a:rPr lang="ja-JP" altLang="en-US" dirty="0" smtClean="0"/>
              <a:t>「し」「が」を使って話しましょう</a:t>
            </a:r>
            <a:endParaRPr lang="ja-JP" alt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altLang="en-US" dirty="0" smtClean="0"/>
              <a:t>文法</a:t>
            </a:r>
            <a:r>
              <a:rPr lang="ja-JP" altLang="en-US" smtClean="0"/>
              <a:t>３</a:t>
            </a:r>
            <a:r>
              <a:rPr lang="en-US" altLang="ja-JP" dirty="0" smtClean="0"/>
              <a:t>-B</a:t>
            </a:r>
            <a:endParaRPr lang="en-US" dirty="0"/>
          </a:p>
        </p:txBody>
      </p:sp>
      <p:sp>
        <p:nvSpPr>
          <p:cNvPr id="5" name="Text Placeholder 4"/>
          <p:cNvSpPr>
            <a:spLocks noGrp="1"/>
          </p:cNvSpPr>
          <p:nvPr>
            <p:ph type="body" idx="1"/>
          </p:nvPr>
        </p:nvSpPr>
        <p:spPr/>
        <p:txBody>
          <a:bodyPr/>
          <a:lstStyle/>
          <a:p>
            <a:pPr marL="342900" indent="-342900"/>
            <a:r>
              <a:rPr lang="en-US" dirty="0" smtClean="0"/>
              <a:t>Implying a reason using the plain form + </a:t>
            </a:r>
            <a:r>
              <a:rPr lang="ja-JP" altLang="en-US" dirty="0" smtClean="0"/>
              <a:t>し</a:t>
            </a:r>
            <a:endParaRPr lang="en-US" dirty="0"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映画を見に行きたい！</a:t>
            </a:r>
            <a:endParaRPr lang="en-US" dirty="0"/>
          </a:p>
        </p:txBody>
      </p:sp>
      <p:sp>
        <p:nvSpPr>
          <p:cNvPr id="3" name="Content Placeholder 2"/>
          <p:cNvSpPr>
            <a:spLocks noGrp="1"/>
          </p:cNvSpPr>
          <p:nvPr>
            <p:ph idx="1"/>
          </p:nvPr>
        </p:nvSpPr>
        <p:spPr>
          <a:xfrm>
            <a:off x="228600" y="4800600"/>
            <a:ext cx="8686800" cy="1752600"/>
          </a:xfrm>
        </p:spPr>
        <p:txBody>
          <a:bodyPr/>
          <a:lstStyle/>
          <a:p>
            <a:pPr marL="0" lvl="0" indent="0" fontAlgn="base">
              <a:spcAft>
                <a:spcPct val="0"/>
              </a:spcAft>
              <a:buClr>
                <a:srgbClr val="343A1B"/>
              </a:buClr>
              <a:buSzPct val="90000"/>
              <a:buNone/>
            </a:pPr>
            <a:r>
              <a:rPr lang="en-US" altLang="ja-JP" dirty="0" smtClean="0">
                <a:latin typeface="Arial" pitchFamily="-105" charset="0"/>
                <a:ea typeface="ＭＳ Ｐゴシック" pitchFamily="-105" charset="-128"/>
                <a:cs typeface="ＭＳ Ｐゴシック" pitchFamily="-105" charset="-128"/>
              </a:rPr>
              <a:t>X</a:t>
            </a:r>
            <a:r>
              <a:rPr lang="ja-JP" altLang="en-US" dirty="0" smtClean="0">
                <a:latin typeface="Arial" pitchFamily="-105" charset="0"/>
                <a:ea typeface="ＭＳ Ｐゴシック" pitchFamily="-105" charset="-128"/>
                <a:cs typeface="ＭＳ Ｐゴシック" pitchFamily="-105" charset="-128"/>
              </a:rPr>
              <a:t>：週末、新しい映画を見に行かない？</a:t>
            </a:r>
            <a:endParaRPr lang="en-US" altLang="ja-JP" dirty="0" smtClean="0">
              <a:latin typeface="Arial" pitchFamily="-105" charset="0"/>
              <a:ea typeface="ＭＳ Ｐゴシック" pitchFamily="-105" charset="-128"/>
              <a:cs typeface="ＭＳ Ｐゴシック" pitchFamily="-105" charset="-128"/>
            </a:endParaRPr>
          </a:p>
          <a:p>
            <a:pPr marL="0" lvl="0" indent="0" fontAlgn="base">
              <a:spcAft>
                <a:spcPct val="0"/>
              </a:spcAft>
              <a:buClr>
                <a:srgbClr val="343A1B"/>
              </a:buClr>
              <a:buSzPct val="90000"/>
              <a:buNone/>
            </a:pPr>
            <a:r>
              <a:rPr lang="en-US" altLang="ja-JP" dirty="0" smtClean="0">
                <a:latin typeface="Arial" pitchFamily="-105" charset="0"/>
                <a:ea typeface="ＭＳ Ｐゴシック" pitchFamily="-105" charset="-128"/>
                <a:cs typeface="ＭＳ Ｐゴシック" pitchFamily="-105" charset="-128"/>
              </a:rPr>
              <a:t>Y</a:t>
            </a:r>
            <a:r>
              <a:rPr lang="ja-JP" altLang="en-US" dirty="0" smtClean="0">
                <a:latin typeface="Arial" pitchFamily="-105" charset="0"/>
                <a:ea typeface="ＭＳ Ｐゴシック" pitchFamily="-105" charset="-128"/>
                <a:cs typeface="ＭＳ Ｐゴシック" pitchFamily="-105" charset="-128"/>
              </a:rPr>
              <a:t>：うーん、週末はたくさん宿題がある</a:t>
            </a:r>
            <a:r>
              <a:rPr lang="ja-JP" altLang="en-US" u="sng" dirty="0" smtClean="0">
                <a:solidFill>
                  <a:srgbClr val="FF0514"/>
                </a:solidFill>
                <a:latin typeface="Arial" pitchFamily="-105" charset="0"/>
                <a:ea typeface="ＭＳ Ｐゴシック" pitchFamily="-105" charset="-128"/>
                <a:cs typeface="ＭＳ Ｐゴシック" pitchFamily="-105" charset="-128"/>
              </a:rPr>
              <a:t>し</a:t>
            </a:r>
            <a:r>
              <a:rPr lang="ja-JP" altLang="en-US" dirty="0" smtClean="0">
                <a:latin typeface="Arial" pitchFamily="-105" charset="0"/>
                <a:ea typeface="ＭＳ Ｐゴシック" pitchFamily="-105" charset="-128"/>
                <a:cs typeface="ＭＳ Ｐゴシック" pitchFamily="-105" charset="-128"/>
              </a:rPr>
              <a:t>、来週は</a:t>
            </a:r>
            <a:endParaRPr lang="en-US" altLang="ja-JP" dirty="0" smtClean="0">
              <a:latin typeface="Arial" pitchFamily="-105" charset="0"/>
              <a:ea typeface="ＭＳ Ｐゴシック" pitchFamily="-105" charset="-128"/>
              <a:cs typeface="ＭＳ Ｐゴシック" pitchFamily="-105" charset="-128"/>
            </a:endParaRPr>
          </a:p>
          <a:p>
            <a:pPr marL="0" lvl="0" indent="0" fontAlgn="base">
              <a:spcAft>
                <a:spcPct val="0"/>
              </a:spcAft>
              <a:buClr>
                <a:srgbClr val="343A1B"/>
              </a:buClr>
              <a:buSzPct val="90000"/>
              <a:buNone/>
            </a:pPr>
            <a:r>
              <a:rPr lang="ja-JP" altLang="en-US" dirty="0" smtClean="0">
                <a:latin typeface="Arial" pitchFamily="-105" charset="0"/>
                <a:ea typeface="ＭＳ Ｐゴシック" pitchFamily="-105" charset="-128"/>
                <a:cs typeface="ＭＳ Ｐゴシック" pitchFamily="-105" charset="-128"/>
              </a:rPr>
              <a:t>　　テストがある</a:t>
            </a:r>
            <a:r>
              <a:rPr lang="ja-JP" altLang="en-US" u="sng" dirty="0" smtClean="0">
                <a:solidFill>
                  <a:srgbClr val="FF0514"/>
                </a:solidFill>
                <a:latin typeface="Arial" pitchFamily="-105" charset="0"/>
                <a:ea typeface="ＭＳ Ｐゴシック" pitchFamily="-105" charset="-128"/>
                <a:cs typeface="ＭＳ Ｐゴシック" pitchFamily="-105" charset="-128"/>
              </a:rPr>
              <a:t>し</a:t>
            </a:r>
            <a:r>
              <a:rPr lang="ja-JP" altLang="en-US" dirty="0" smtClean="0">
                <a:latin typeface="Arial" pitchFamily="-105" charset="0"/>
                <a:ea typeface="ＭＳ Ｐゴシック" pitchFamily="-105" charset="-128"/>
                <a:cs typeface="ＭＳ Ｐゴシック" pitchFamily="-105" charset="-128"/>
              </a:rPr>
              <a:t>、わるいけど、また今度ね。</a:t>
            </a:r>
          </a:p>
          <a:p>
            <a:endParaRPr lang="en-US" dirty="0"/>
          </a:p>
        </p:txBody>
      </p:sp>
      <p:pic>
        <p:nvPicPr>
          <p:cNvPr id="3074" name="Picture 2" descr="C:\Users\tokumasu\Desktop\スクリーンショット（2011-10-13 12.43.54）.png"/>
          <p:cNvPicPr>
            <a:picLocks noChangeAspect="1" noChangeArrowheads="1"/>
          </p:cNvPicPr>
          <p:nvPr/>
        </p:nvPicPr>
        <p:blipFill>
          <a:blip r:embed="rId2" cstate="print"/>
          <a:srcRect/>
          <a:stretch>
            <a:fillRect/>
          </a:stretch>
        </p:blipFill>
        <p:spPr bwMode="auto">
          <a:xfrm>
            <a:off x="2057400" y="3276600"/>
            <a:ext cx="3695700" cy="1435100"/>
          </a:xfrm>
          <a:prstGeom prst="rect">
            <a:avLst/>
          </a:prstGeom>
          <a:noFill/>
        </p:spPr>
      </p:pic>
      <p:sp>
        <p:nvSpPr>
          <p:cNvPr id="7" name="Rounded Rectangular Callout 6"/>
          <p:cNvSpPr/>
          <p:nvPr/>
        </p:nvSpPr>
        <p:spPr>
          <a:xfrm>
            <a:off x="3276600" y="1600200"/>
            <a:ext cx="2743200" cy="1828800"/>
          </a:xfrm>
          <a:prstGeom prst="wedgeRoundRectCallout">
            <a:avLst>
              <a:gd name="adj1" fmla="val -23639"/>
              <a:gd name="adj2" fmla="val 61401"/>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p:cNvPicPr>
            <a:picLocks noChangeAspect="1" noChangeArrowheads="1"/>
          </p:cNvPicPr>
          <p:nvPr/>
        </p:nvPicPr>
        <p:blipFill>
          <a:blip r:embed="rId3" cstate="print"/>
          <a:srcRect/>
          <a:stretch>
            <a:fillRect/>
          </a:stretch>
        </p:blipFill>
        <p:spPr bwMode="auto">
          <a:xfrm>
            <a:off x="4191000" y="1676400"/>
            <a:ext cx="990600" cy="15453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ja-JP" altLang="en-US" dirty="0" smtClean="0"/>
              <a:t>し／から／ので／ため</a:t>
            </a:r>
            <a:endParaRPr lang="en-US" dirty="0"/>
          </a:p>
        </p:txBody>
      </p:sp>
      <p:sp>
        <p:nvSpPr>
          <p:cNvPr id="3" name="Content Placeholder 2"/>
          <p:cNvSpPr>
            <a:spLocks noGrp="1"/>
          </p:cNvSpPr>
          <p:nvPr>
            <p:ph idx="1"/>
          </p:nvPr>
        </p:nvSpPr>
        <p:spPr>
          <a:xfrm>
            <a:off x="228600" y="1524000"/>
            <a:ext cx="8686800" cy="5334000"/>
          </a:xfrm>
        </p:spPr>
        <p:txBody>
          <a:bodyPr>
            <a:normAutofit fontScale="85000" lnSpcReduction="20000"/>
          </a:bodyPr>
          <a:lstStyle/>
          <a:p>
            <a:pPr>
              <a:lnSpc>
                <a:spcPct val="90000"/>
              </a:lnSpc>
              <a:buNone/>
              <a:defRPr/>
            </a:pPr>
            <a:r>
              <a:rPr lang="ja-JP" altLang="en-US" sz="2000" dirty="0" smtClean="0"/>
              <a:t>し </a:t>
            </a:r>
            <a:r>
              <a:rPr lang="en-US" altLang="ja-JP" sz="2000" dirty="0" smtClean="0"/>
              <a:t>can be used to imply a reason, instead of explicitly stating one. This usage is more indirect</a:t>
            </a:r>
          </a:p>
          <a:p>
            <a:pPr>
              <a:lnSpc>
                <a:spcPct val="90000"/>
              </a:lnSpc>
              <a:buNone/>
              <a:defRPr/>
            </a:pPr>
            <a:r>
              <a:rPr lang="en-US" altLang="ja-JP" sz="2000" dirty="0" smtClean="0"/>
              <a:t> than </a:t>
            </a:r>
            <a:r>
              <a:rPr lang="ja-JP" altLang="en-US" sz="2000" dirty="0" smtClean="0"/>
              <a:t>から</a:t>
            </a:r>
            <a:r>
              <a:rPr lang="en-US" altLang="ja-JP" sz="2000" dirty="0" smtClean="0"/>
              <a:t> or </a:t>
            </a:r>
            <a:r>
              <a:rPr lang="ja-JP" altLang="en-US" sz="2000" dirty="0" smtClean="0"/>
              <a:t>ので</a:t>
            </a:r>
            <a:r>
              <a:rPr lang="en-US" altLang="ja-JP" sz="2000" dirty="0" smtClean="0"/>
              <a:t> .</a:t>
            </a:r>
          </a:p>
          <a:p>
            <a:pPr>
              <a:lnSpc>
                <a:spcPct val="90000"/>
              </a:lnSpc>
              <a:buNone/>
              <a:defRPr/>
            </a:pPr>
            <a:endParaRPr lang="en-US" altLang="ja-JP" sz="2000" dirty="0" smtClean="0"/>
          </a:p>
          <a:p>
            <a:pPr>
              <a:lnSpc>
                <a:spcPct val="90000"/>
              </a:lnSpc>
              <a:buNone/>
              <a:defRPr/>
            </a:pPr>
            <a:r>
              <a:rPr lang="ja-JP" altLang="en-US" sz="2000" dirty="0" smtClean="0"/>
              <a:t>ので</a:t>
            </a:r>
            <a:r>
              <a:rPr lang="en-US" altLang="ja-JP" sz="2000" dirty="0" smtClean="0"/>
              <a:t> is a little more more formal expression than </a:t>
            </a:r>
            <a:r>
              <a:rPr lang="ja-JP" altLang="en-US" sz="2000" dirty="0" smtClean="0"/>
              <a:t>から</a:t>
            </a:r>
            <a:r>
              <a:rPr lang="en-US" altLang="ja-JP" sz="2000" dirty="0" smtClean="0"/>
              <a:t>.  It is usually followed by statement, not</a:t>
            </a:r>
          </a:p>
          <a:p>
            <a:pPr>
              <a:lnSpc>
                <a:spcPct val="90000"/>
              </a:lnSpc>
              <a:buNone/>
              <a:defRPr/>
            </a:pPr>
            <a:r>
              <a:rPr lang="en-US" altLang="ja-JP" sz="2000" dirty="0" smtClean="0"/>
              <a:t>an expression such as command, invitation, request,</a:t>
            </a:r>
            <a:r>
              <a:rPr lang="ja-JP" altLang="en-US" sz="2000" dirty="0" smtClean="0"/>
              <a:t>　</a:t>
            </a:r>
            <a:r>
              <a:rPr lang="en-US" altLang="ja-JP" sz="2000" dirty="0" smtClean="0"/>
              <a:t>suggestion, etc.</a:t>
            </a:r>
          </a:p>
          <a:p>
            <a:pPr>
              <a:lnSpc>
                <a:spcPct val="90000"/>
              </a:lnSpc>
              <a:buNone/>
              <a:defRPr/>
            </a:pPr>
            <a:r>
              <a:rPr lang="en-US" altLang="ja-JP" sz="2000" dirty="0" smtClean="0"/>
              <a:t>○</a:t>
            </a:r>
            <a:r>
              <a:rPr lang="ja-JP" altLang="en-US" sz="2000" dirty="0" smtClean="0"/>
              <a:t>寒いから、セーターを着た方がいいです。</a:t>
            </a:r>
            <a:endParaRPr lang="en-US" altLang="ja-JP" sz="2000" dirty="0" smtClean="0"/>
          </a:p>
          <a:p>
            <a:pPr>
              <a:lnSpc>
                <a:spcPct val="90000"/>
              </a:lnSpc>
              <a:buNone/>
              <a:defRPr/>
            </a:pPr>
            <a:r>
              <a:rPr lang="en-US" altLang="ja-JP" sz="2000" dirty="0" smtClean="0"/>
              <a:t>×</a:t>
            </a:r>
            <a:r>
              <a:rPr lang="ja-JP" altLang="en-US" sz="2000" dirty="0" smtClean="0"/>
              <a:t>寒いので、セーターを着た方がいいです。</a:t>
            </a:r>
            <a:endParaRPr lang="en-US" altLang="ja-JP" sz="2000" dirty="0" smtClean="0"/>
          </a:p>
          <a:p>
            <a:pPr marL="0" indent="0">
              <a:lnSpc>
                <a:spcPct val="110000"/>
              </a:lnSpc>
              <a:spcBef>
                <a:spcPts val="0"/>
              </a:spcBef>
              <a:buNone/>
            </a:pPr>
            <a:endParaRPr lang="en-US" altLang="ja-JP" sz="2000" dirty="0" smtClean="0"/>
          </a:p>
          <a:p>
            <a:pPr marL="0" indent="0">
              <a:lnSpc>
                <a:spcPct val="110000"/>
              </a:lnSpc>
              <a:spcBef>
                <a:spcPts val="0"/>
              </a:spcBef>
              <a:buNone/>
            </a:pPr>
            <a:r>
              <a:rPr lang="ja-JP" altLang="en-US" sz="2000" dirty="0" smtClean="0"/>
              <a:t>ために</a:t>
            </a:r>
            <a:r>
              <a:rPr lang="en-US" altLang="ja-JP" sz="2000" dirty="0" smtClean="0"/>
              <a:t> is usually followed by a statement that describes a </a:t>
            </a:r>
            <a:r>
              <a:rPr lang="en-US" altLang="ja-JP" sz="2000" dirty="0" err="1" smtClean="0"/>
              <a:t>noncontrollable</a:t>
            </a:r>
            <a:r>
              <a:rPr lang="en-US" altLang="ja-JP" sz="2000" dirty="0" smtClean="0"/>
              <a:t> situation. This is  the most formal expression and it is seldom used in Informal conversation.</a:t>
            </a:r>
          </a:p>
          <a:p>
            <a:pPr marL="0" indent="0">
              <a:lnSpc>
                <a:spcPct val="110000"/>
              </a:lnSpc>
              <a:spcBef>
                <a:spcPts val="0"/>
              </a:spcBef>
              <a:buFontTx/>
              <a:buNone/>
            </a:pPr>
            <a:r>
              <a:rPr lang="en-US" altLang="ja-JP" sz="2000" dirty="0" smtClean="0"/>
              <a:t>○</a:t>
            </a:r>
            <a:r>
              <a:rPr lang="ja-JP" altLang="en-US" sz="2000" dirty="0" smtClean="0"/>
              <a:t>雪が降ったために　うんてんできませんでした。</a:t>
            </a:r>
            <a:endParaRPr lang="en-US" altLang="ja-JP" sz="2000" dirty="0" smtClean="0"/>
          </a:p>
          <a:p>
            <a:pPr marL="0" indent="0">
              <a:lnSpc>
                <a:spcPct val="110000"/>
              </a:lnSpc>
              <a:spcBef>
                <a:spcPts val="0"/>
              </a:spcBef>
              <a:buFontTx/>
              <a:buNone/>
            </a:pPr>
            <a:r>
              <a:rPr lang="en-US" altLang="ja-JP" sz="2000" dirty="0" smtClean="0"/>
              <a:t>×</a:t>
            </a:r>
            <a:r>
              <a:rPr lang="ja-JP" altLang="en-US" sz="2000" dirty="0" smtClean="0"/>
              <a:t>すしが好きなために　毎日食べます。</a:t>
            </a:r>
            <a:endParaRPr lang="en-US" altLang="ja-JP" sz="2000" dirty="0" smtClean="0"/>
          </a:p>
          <a:p>
            <a:pPr>
              <a:lnSpc>
                <a:spcPct val="90000"/>
              </a:lnSpc>
              <a:buNone/>
              <a:defRPr/>
            </a:pPr>
            <a:endParaRPr lang="en-US" altLang="ja-JP" sz="2000" dirty="0" smtClean="0"/>
          </a:p>
          <a:p>
            <a:pPr marL="0" indent="0">
              <a:lnSpc>
                <a:spcPct val="110000"/>
              </a:lnSpc>
              <a:spcBef>
                <a:spcPts val="0"/>
              </a:spcBef>
              <a:buFontTx/>
              <a:buNone/>
            </a:pPr>
            <a:r>
              <a:rPr lang="ja-JP" altLang="en-US" sz="2000" dirty="0" smtClean="0"/>
              <a:t>し</a:t>
            </a:r>
            <a:r>
              <a:rPr lang="en-US" altLang="ja-JP" sz="2000" dirty="0" smtClean="0"/>
              <a:t> indicates a reason more indirectly than </a:t>
            </a:r>
            <a:r>
              <a:rPr lang="ja-JP" altLang="en-US" sz="2000" dirty="0" smtClean="0"/>
              <a:t>から／ので／ため</a:t>
            </a:r>
            <a:r>
              <a:rPr lang="en-US" altLang="ja-JP" sz="2000" dirty="0" smtClean="0"/>
              <a:t>. </a:t>
            </a:r>
            <a:r>
              <a:rPr lang="ja-JP" altLang="en-US" sz="2000" dirty="0" smtClean="0"/>
              <a:t>し</a:t>
            </a:r>
            <a:r>
              <a:rPr lang="en-US" altLang="ja-JP" sz="2000" dirty="0" smtClean="0"/>
              <a:t> can be followed by any expression such as a statement, suggestion, invitation, etc.</a:t>
            </a:r>
          </a:p>
          <a:p>
            <a:pPr marL="0" indent="0">
              <a:lnSpc>
                <a:spcPct val="110000"/>
              </a:lnSpc>
              <a:spcBef>
                <a:spcPts val="0"/>
              </a:spcBef>
              <a:buFontTx/>
              <a:buNone/>
            </a:pPr>
            <a:endParaRPr lang="en-US" altLang="ja-JP" sz="2000" dirty="0" smtClean="0"/>
          </a:p>
          <a:p>
            <a:pPr marL="0" indent="0">
              <a:lnSpc>
                <a:spcPct val="110000"/>
              </a:lnSpc>
              <a:spcBef>
                <a:spcPts val="0"/>
              </a:spcBef>
              <a:buFontTx/>
              <a:buNone/>
            </a:pPr>
            <a:r>
              <a:rPr lang="ja-JP" altLang="en-US" sz="2000" dirty="0" smtClean="0"/>
              <a:t>あのレストランはサービスがわるいし、行かない方がいいです。</a:t>
            </a:r>
            <a:endParaRPr lang="en-US" altLang="ja-JP" sz="2000" dirty="0" smtClean="0"/>
          </a:p>
          <a:p>
            <a:pPr>
              <a:lnSpc>
                <a:spcPct val="90000"/>
              </a:lnSpc>
              <a:buNone/>
              <a:defRPr/>
            </a:pPr>
            <a:endParaRPr lang="en-US" altLang="ja-JP" sz="2000" dirty="0" smtClean="0"/>
          </a:p>
          <a:p>
            <a:pPr>
              <a:lnSpc>
                <a:spcPct val="90000"/>
              </a:lnSpc>
              <a:buNone/>
              <a:defRPr/>
            </a:pPr>
            <a:r>
              <a:rPr lang="en-US" altLang="ja-JP" sz="2000" dirty="0" smtClean="0"/>
              <a:t>X:</a:t>
            </a:r>
            <a:r>
              <a:rPr lang="ja-JP" altLang="en-US" sz="2000" dirty="0" smtClean="0"/>
              <a:t>いっしょに晩ごはんを食べに行かない？</a:t>
            </a:r>
            <a:endParaRPr lang="en-US" altLang="ja-JP" sz="2000" dirty="0" smtClean="0"/>
          </a:p>
          <a:p>
            <a:pPr>
              <a:lnSpc>
                <a:spcPct val="90000"/>
              </a:lnSpc>
              <a:buNone/>
              <a:defRPr/>
            </a:pPr>
            <a:r>
              <a:rPr lang="ja-JP" altLang="en-US" sz="2000" dirty="0" smtClean="0"/>
              <a:t>　（</a:t>
            </a:r>
            <a:r>
              <a:rPr lang="en-US" altLang="ja-JP" sz="2000" dirty="0" smtClean="0"/>
              <a:t>Why don’t we go to eat dinner together?)</a:t>
            </a:r>
          </a:p>
          <a:p>
            <a:pPr>
              <a:lnSpc>
                <a:spcPct val="90000"/>
              </a:lnSpc>
              <a:buNone/>
              <a:defRPr/>
            </a:pPr>
            <a:r>
              <a:rPr lang="en-US" altLang="ja-JP" sz="2000" dirty="0" smtClean="0"/>
              <a:t>Y</a:t>
            </a:r>
            <a:r>
              <a:rPr lang="ja-JP" altLang="en-US" sz="2000" dirty="0" smtClean="0"/>
              <a:t>：うーん、お金ない</a:t>
            </a:r>
            <a:r>
              <a:rPr lang="ja-JP" altLang="en-US" sz="2000" u="sng" dirty="0" smtClean="0">
                <a:solidFill>
                  <a:srgbClr val="FF0000"/>
                </a:solidFill>
              </a:rPr>
              <a:t>し</a:t>
            </a:r>
            <a:r>
              <a:rPr lang="ja-JP" altLang="en-US" sz="2000" dirty="0" smtClean="0"/>
              <a:t>、宿題もある</a:t>
            </a:r>
            <a:r>
              <a:rPr lang="ja-JP" altLang="en-US" sz="2000" u="sng" dirty="0" smtClean="0">
                <a:solidFill>
                  <a:srgbClr val="FF0000"/>
                </a:solidFill>
              </a:rPr>
              <a:t>し</a:t>
            </a:r>
            <a:r>
              <a:rPr lang="ja-JP" altLang="en-US" sz="2000" dirty="0" smtClean="0"/>
              <a:t>、また今度ね。</a:t>
            </a:r>
            <a:endParaRPr lang="en-US" altLang="ja-JP" sz="2000" dirty="0" smtClean="0"/>
          </a:p>
          <a:p>
            <a:pPr>
              <a:lnSpc>
                <a:spcPct val="90000"/>
              </a:lnSpc>
              <a:buNone/>
              <a:defRPr/>
            </a:pPr>
            <a:r>
              <a:rPr lang="en-US" altLang="ja-JP" sz="2000" dirty="0" smtClean="0"/>
              <a:t> (well, I don’t have money, and I need to do HW, so maybe next time.)</a:t>
            </a:r>
          </a:p>
          <a:p>
            <a:endParaRPr lang="en-US"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smtClean="0"/>
              <a:t>P265.D </a:t>
            </a:r>
            <a:r>
              <a:rPr lang="ja-JP" altLang="en-US" dirty="0" smtClean="0"/>
              <a:t>贈り物をする時に使う言葉</a:t>
            </a:r>
            <a:endParaRPr lang="ja-JP" altLang="en-US" dirty="0"/>
          </a:p>
        </p:txBody>
      </p:sp>
      <p:pic>
        <p:nvPicPr>
          <p:cNvPr id="4" name="Picture 3" descr="スクリーンショット（2011-10-10 2.10.24）.png"/>
          <p:cNvPicPr>
            <a:picLocks noChangeAspect="1"/>
          </p:cNvPicPr>
          <p:nvPr/>
        </p:nvPicPr>
        <p:blipFill>
          <a:blip r:embed="rId3" cstate="print"/>
          <a:stretch>
            <a:fillRect/>
          </a:stretch>
        </p:blipFill>
        <p:spPr>
          <a:xfrm>
            <a:off x="1143000" y="1477108"/>
            <a:ext cx="6477000" cy="5380892"/>
          </a:xfrm>
          <a:prstGeom prst="rect">
            <a:avLst/>
          </a:prstGeo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Implying a reason using the plain form + </a:t>
            </a:r>
            <a:r>
              <a:rPr lang="ja-JP" altLang="en-US" smtClean="0"/>
              <a:t>し</a:t>
            </a:r>
            <a:endParaRPr lang="en-US" dirty="0"/>
          </a:p>
        </p:txBody>
      </p:sp>
      <p:sp>
        <p:nvSpPr>
          <p:cNvPr id="3" name="Content Placeholder 2"/>
          <p:cNvSpPr>
            <a:spLocks noGrp="1"/>
          </p:cNvSpPr>
          <p:nvPr>
            <p:ph idx="1"/>
          </p:nvPr>
        </p:nvSpPr>
        <p:spPr>
          <a:xfrm>
            <a:off x="228600" y="1600200"/>
            <a:ext cx="8686800" cy="5257800"/>
          </a:xfrm>
        </p:spPr>
        <p:txBody>
          <a:bodyPr>
            <a:normAutofit fontScale="77500" lnSpcReduction="20000"/>
          </a:bodyPr>
          <a:lstStyle/>
          <a:p>
            <a:pPr>
              <a:lnSpc>
                <a:spcPct val="90000"/>
              </a:lnSpc>
              <a:defRPr/>
            </a:pPr>
            <a:r>
              <a:rPr lang="en-US" altLang="ja-JP" dirty="0" smtClean="0">
                <a:ea typeface="Arial Unicode MS" pitchFamily="-105" charset="0"/>
                <a:cs typeface="Arial Unicode MS" pitchFamily="-105" charset="0"/>
              </a:rPr>
              <a:t>Answer the questions using </a:t>
            </a:r>
            <a:r>
              <a:rPr lang="ja-JP" altLang="en-US" dirty="0" smtClean="0">
                <a:ea typeface="Arial Unicode MS" pitchFamily="-105" charset="0"/>
                <a:cs typeface="Arial Unicode MS" pitchFamily="-105" charset="0"/>
              </a:rPr>
              <a:t>「～</a:t>
            </a:r>
            <a:r>
              <a:rPr lang="ja-JP" altLang="en-US" dirty="0" smtClean="0"/>
              <a:t>し、</a:t>
            </a:r>
            <a:r>
              <a:rPr lang="ja-JP" altLang="en-US" dirty="0" smtClean="0">
                <a:ea typeface="Arial Unicode MS" pitchFamily="-105" charset="0"/>
                <a:cs typeface="Arial Unicode MS" pitchFamily="-105" charset="0"/>
              </a:rPr>
              <a:t>～</a:t>
            </a:r>
            <a:r>
              <a:rPr lang="ja-JP" altLang="en-US" dirty="0" smtClean="0"/>
              <a:t>し</a:t>
            </a:r>
            <a:r>
              <a:rPr lang="ja-JP" altLang="en-US" dirty="0" smtClean="0">
                <a:ea typeface="Arial Unicode MS" pitchFamily="-105" charset="0"/>
                <a:cs typeface="Arial Unicode MS" pitchFamily="-105" charset="0"/>
              </a:rPr>
              <a:t>、～」</a:t>
            </a:r>
            <a:r>
              <a:rPr lang="en-US" altLang="ja-JP" dirty="0" smtClean="0">
                <a:ea typeface="Arial Unicode MS" pitchFamily="-105" charset="0"/>
                <a:cs typeface="Arial Unicode MS" pitchFamily="-105" charset="0"/>
              </a:rPr>
              <a:t>.  </a:t>
            </a:r>
          </a:p>
          <a:p>
            <a:pPr>
              <a:lnSpc>
                <a:spcPct val="90000"/>
              </a:lnSpc>
              <a:defRPr/>
            </a:pPr>
            <a:r>
              <a:rPr lang="en-US" altLang="ja-JP" dirty="0" smtClean="0">
                <a:ea typeface="Arial Unicode MS" pitchFamily="-105" charset="0"/>
                <a:cs typeface="Arial Unicode MS" pitchFamily="-105" charset="0"/>
              </a:rPr>
              <a:t>Examine the ideas in the cues and decide whether you want to answer in the affirmative or in the negative.</a:t>
            </a:r>
          </a:p>
          <a:p>
            <a:pPr>
              <a:lnSpc>
                <a:spcPct val="110000"/>
              </a:lnSpc>
              <a:spcBef>
                <a:spcPts val="0"/>
              </a:spcBef>
              <a:defRPr/>
            </a:pPr>
            <a:endParaRPr lang="en-US" altLang="ja-JP" dirty="0" smtClean="0">
              <a:ea typeface="Arial Unicode MS" pitchFamily="-105" charset="0"/>
              <a:cs typeface="Arial Unicode MS" pitchFamily="-105" charset="0"/>
            </a:endParaRPr>
          </a:p>
          <a:p>
            <a:pPr>
              <a:lnSpc>
                <a:spcPct val="120000"/>
              </a:lnSpc>
              <a:spcBef>
                <a:spcPts val="0"/>
              </a:spcBef>
              <a:buNone/>
              <a:defRPr/>
            </a:pPr>
            <a:r>
              <a:rPr lang="en-US" altLang="ja-JP" dirty="0" smtClean="0">
                <a:ea typeface="Arial Unicode MS" pitchFamily="-105" charset="0"/>
                <a:cs typeface="Arial Unicode MS" pitchFamily="-105" charset="0"/>
              </a:rPr>
              <a:t>1. </a:t>
            </a:r>
            <a:r>
              <a:rPr lang="ja-JP" altLang="en-US" dirty="0" smtClean="0"/>
              <a:t>日本に住みたいですか。</a:t>
            </a:r>
            <a:endParaRPr lang="en-US" altLang="ja-JP" dirty="0" smtClean="0">
              <a:ea typeface="Arial Unicode MS" pitchFamily="-105" charset="0"/>
              <a:cs typeface="Arial Unicode MS" pitchFamily="-105" charset="0"/>
            </a:endParaRPr>
          </a:p>
          <a:p>
            <a:pPr>
              <a:lnSpc>
                <a:spcPct val="120000"/>
              </a:lnSpc>
              <a:spcBef>
                <a:spcPts val="0"/>
              </a:spcBef>
              <a:buNone/>
              <a:defRPr/>
            </a:pPr>
            <a:r>
              <a:rPr lang="en-US" altLang="ja-JP" dirty="0" smtClean="0">
                <a:ea typeface="Arial Unicode MS" pitchFamily="-105" charset="0"/>
                <a:cs typeface="Arial Unicode MS" pitchFamily="-105" charset="0"/>
              </a:rPr>
              <a:t>	</a:t>
            </a:r>
            <a:r>
              <a:rPr lang="ja-JP" altLang="en-US" dirty="0" smtClean="0">
                <a:ea typeface="Arial Unicode MS" pitchFamily="-105" charset="0"/>
                <a:cs typeface="Arial Unicode MS" pitchFamily="-105" charset="0"/>
              </a:rPr>
              <a:t>（物</a:t>
            </a:r>
            <a:r>
              <a:rPr lang="ja-JP" altLang="en-US" dirty="0" smtClean="0"/>
              <a:t>が高いです。人がたくさんいます。</a:t>
            </a:r>
            <a:r>
              <a:rPr lang="ja-JP" altLang="en-US" dirty="0" smtClean="0">
                <a:ea typeface="Arial Unicode MS" pitchFamily="-105" charset="0"/>
                <a:cs typeface="Arial Unicode MS" pitchFamily="-105" charset="0"/>
              </a:rPr>
              <a:t>）</a:t>
            </a:r>
            <a:endParaRPr lang="en-US" altLang="ja-JP" dirty="0" smtClean="0">
              <a:ea typeface="Arial Unicode MS" pitchFamily="-105" charset="0"/>
              <a:cs typeface="Arial Unicode MS" pitchFamily="-105" charset="0"/>
            </a:endParaRPr>
          </a:p>
          <a:p>
            <a:pPr>
              <a:lnSpc>
                <a:spcPct val="120000"/>
              </a:lnSpc>
              <a:spcBef>
                <a:spcPts val="0"/>
              </a:spcBef>
              <a:buNone/>
              <a:defRPr/>
            </a:pPr>
            <a:r>
              <a:rPr lang="en-US" altLang="ja-JP" dirty="0" smtClean="0">
                <a:ea typeface="Arial Unicode MS" pitchFamily="-105" charset="0"/>
                <a:cs typeface="Arial Unicode MS" pitchFamily="-105" charset="0"/>
              </a:rPr>
              <a:t>2.  </a:t>
            </a:r>
            <a:r>
              <a:rPr lang="ja-JP" altLang="en-US" dirty="0" smtClean="0"/>
              <a:t>今週はいそがしいですか。</a:t>
            </a:r>
            <a:endParaRPr lang="en-US" altLang="ja-JP" dirty="0" smtClean="0">
              <a:ea typeface="Arial Unicode MS" pitchFamily="-105" charset="0"/>
              <a:cs typeface="Arial Unicode MS" pitchFamily="-105" charset="0"/>
            </a:endParaRPr>
          </a:p>
          <a:p>
            <a:pPr>
              <a:lnSpc>
                <a:spcPct val="120000"/>
              </a:lnSpc>
              <a:spcBef>
                <a:spcPts val="0"/>
              </a:spcBef>
              <a:buNone/>
              <a:defRPr/>
            </a:pPr>
            <a:r>
              <a:rPr lang="en-US" altLang="ja-JP" dirty="0" smtClean="0"/>
              <a:t>	</a:t>
            </a:r>
            <a:r>
              <a:rPr lang="ja-JP" altLang="en-US" dirty="0" smtClean="0"/>
              <a:t>（試験があります。宿題がたくさんあります。）</a:t>
            </a:r>
            <a:endParaRPr lang="en-US" altLang="ja-JP" dirty="0" smtClean="0">
              <a:ea typeface="Arial Unicode MS" pitchFamily="-105" charset="0"/>
              <a:cs typeface="Arial Unicode MS" pitchFamily="-105" charset="0"/>
            </a:endParaRPr>
          </a:p>
          <a:p>
            <a:pPr>
              <a:lnSpc>
                <a:spcPct val="120000"/>
              </a:lnSpc>
              <a:spcBef>
                <a:spcPts val="0"/>
              </a:spcBef>
              <a:buNone/>
              <a:defRPr/>
            </a:pPr>
            <a:r>
              <a:rPr lang="en-US" altLang="ja-JP" dirty="0" smtClean="0">
                <a:ea typeface="Arial Unicode MS" pitchFamily="-105" charset="0"/>
                <a:cs typeface="Arial Unicode MS" pitchFamily="-105" charset="0"/>
              </a:rPr>
              <a:t>3.  </a:t>
            </a:r>
            <a:r>
              <a:rPr lang="ja-JP" altLang="en-US" dirty="0" smtClean="0"/>
              <a:t>来学期も日本語を取りますか。</a:t>
            </a:r>
            <a:endParaRPr lang="en-US" altLang="ja-JP" dirty="0" smtClean="0">
              <a:ea typeface="Arial Unicode MS" pitchFamily="-105" charset="0"/>
              <a:cs typeface="Arial Unicode MS" pitchFamily="-105" charset="0"/>
            </a:endParaRPr>
          </a:p>
          <a:p>
            <a:pPr>
              <a:lnSpc>
                <a:spcPct val="120000"/>
              </a:lnSpc>
              <a:spcBef>
                <a:spcPts val="0"/>
              </a:spcBef>
              <a:buNone/>
              <a:defRPr/>
            </a:pPr>
            <a:r>
              <a:rPr lang="en-US" altLang="ja-JP" dirty="0" smtClean="0"/>
              <a:t>	</a:t>
            </a:r>
            <a:r>
              <a:rPr lang="ja-JP" altLang="en-US" dirty="0" smtClean="0"/>
              <a:t>（日本語のクラスはおもしろいです。先生もいいです。）</a:t>
            </a:r>
            <a:endParaRPr lang="en-US" altLang="ja-JP" dirty="0" smtClean="0">
              <a:ea typeface="Arial Unicode MS" pitchFamily="-105" charset="0"/>
              <a:cs typeface="Arial Unicode MS" pitchFamily="-105" charset="0"/>
            </a:endParaRPr>
          </a:p>
          <a:p>
            <a:pPr>
              <a:lnSpc>
                <a:spcPct val="120000"/>
              </a:lnSpc>
              <a:spcBef>
                <a:spcPts val="0"/>
              </a:spcBef>
              <a:buNone/>
              <a:defRPr/>
            </a:pPr>
            <a:r>
              <a:rPr lang="en-US" altLang="ja-JP" dirty="0" smtClean="0">
                <a:ea typeface="Arial Unicode MS" pitchFamily="-105" charset="0"/>
                <a:cs typeface="Arial Unicode MS" pitchFamily="-105" charset="0"/>
              </a:rPr>
              <a:t>4.   </a:t>
            </a:r>
            <a:r>
              <a:rPr lang="ja-JP" altLang="en-US" dirty="0" smtClean="0"/>
              <a:t>秋休みは楽しかったですか。</a:t>
            </a:r>
            <a:endParaRPr lang="en-US" altLang="ja-JP" dirty="0" smtClean="0">
              <a:ea typeface="Arial Unicode MS" pitchFamily="-105" charset="0"/>
              <a:cs typeface="Arial Unicode MS" pitchFamily="-105" charset="0"/>
            </a:endParaRPr>
          </a:p>
          <a:p>
            <a:pPr>
              <a:lnSpc>
                <a:spcPct val="120000"/>
              </a:lnSpc>
              <a:spcBef>
                <a:spcPts val="0"/>
              </a:spcBef>
              <a:buNone/>
              <a:defRPr/>
            </a:pPr>
            <a:r>
              <a:rPr lang="en-US" altLang="ja-JP" dirty="0" smtClean="0"/>
              <a:t>	</a:t>
            </a:r>
            <a:r>
              <a:rPr lang="ja-JP" altLang="en-US" dirty="0" smtClean="0"/>
              <a:t>（友達とあそびました。旅行しました。）</a:t>
            </a:r>
            <a:endParaRPr lang="en-US" altLang="ja-JP" dirty="0" smtClean="0"/>
          </a:p>
          <a:p>
            <a:pPr algn="just">
              <a:lnSpc>
                <a:spcPct val="120000"/>
              </a:lnSpc>
              <a:spcBef>
                <a:spcPts val="0"/>
              </a:spcBef>
              <a:buNone/>
              <a:defRPr/>
            </a:pPr>
            <a:r>
              <a:rPr lang="en-US" altLang="ja-JP" dirty="0" smtClean="0">
                <a:ea typeface="Arial Unicode MS" pitchFamily="-105" charset="0"/>
                <a:cs typeface="Arial Unicode MS" pitchFamily="-105" charset="0"/>
              </a:rPr>
              <a:t>5.  </a:t>
            </a:r>
            <a:r>
              <a:rPr lang="ja-JP" altLang="en-US" dirty="0" smtClean="0"/>
              <a:t>今晩，パーティーへ行きますか。</a:t>
            </a:r>
            <a:endParaRPr lang="en-US" altLang="ja-JP" dirty="0" smtClean="0">
              <a:ea typeface="Arial Unicode MS" pitchFamily="-105" charset="0"/>
              <a:cs typeface="Arial Unicode MS" pitchFamily="-105" charset="0"/>
            </a:endParaRPr>
          </a:p>
          <a:p>
            <a:pPr algn="just">
              <a:lnSpc>
                <a:spcPct val="120000"/>
              </a:lnSpc>
              <a:spcBef>
                <a:spcPts val="0"/>
              </a:spcBef>
              <a:buNone/>
              <a:defRPr/>
            </a:pPr>
            <a:r>
              <a:rPr lang="en-US" altLang="ja-JP" dirty="0" smtClean="0"/>
              <a:t>   </a:t>
            </a:r>
            <a:r>
              <a:rPr lang="ja-JP" altLang="en-US" dirty="0" smtClean="0"/>
              <a:t>（ちょっと気分がわるいです。昨日もパーティーへ行きました。）</a:t>
            </a:r>
            <a:endParaRPr lang="en-US" altLang="ja-JP" dirty="0">
              <a:ea typeface="Arial Unicode MS" pitchFamily="-105" charset="0"/>
              <a:cs typeface="Arial Unicode MS" pitchFamily="-105"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Implying a reason using the plain form + </a:t>
            </a:r>
            <a:r>
              <a:rPr lang="ja-JP" altLang="en-US" smtClean="0"/>
              <a:t>し</a:t>
            </a:r>
            <a:endParaRPr lang="en-US" dirty="0"/>
          </a:p>
        </p:txBody>
      </p:sp>
      <p:sp>
        <p:nvSpPr>
          <p:cNvPr id="3" name="Content Placeholder 2"/>
          <p:cNvSpPr>
            <a:spLocks noGrp="1"/>
          </p:cNvSpPr>
          <p:nvPr>
            <p:ph idx="1"/>
          </p:nvPr>
        </p:nvSpPr>
        <p:spPr>
          <a:xfrm>
            <a:off x="0" y="1600200"/>
            <a:ext cx="9144000" cy="2133600"/>
          </a:xfrm>
        </p:spPr>
        <p:txBody>
          <a:bodyPr/>
          <a:lstStyle/>
          <a:p>
            <a:pPr marL="812800" indent="-812800">
              <a:lnSpc>
                <a:spcPct val="90000"/>
              </a:lnSpc>
              <a:buNone/>
              <a:defRPr/>
            </a:pPr>
            <a:r>
              <a:rPr lang="ja-JP" altLang="en-US" sz="2400" dirty="0" smtClean="0"/>
              <a:t>１）＿＿＿＿＿し、＿＿＿＿し、ピクニックに行きませんか。</a:t>
            </a:r>
            <a:endParaRPr lang="en-US" altLang="ja-JP" sz="2400" dirty="0" smtClean="0"/>
          </a:p>
          <a:p>
            <a:pPr marL="812800" indent="-812800">
              <a:lnSpc>
                <a:spcPct val="90000"/>
              </a:lnSpc>
              <a:buNone/>
              <a:defRPr/>
            </a:pPr>
            <a:r>
              <a:rPr lang="ja-JP" altLang="en-US" sz="2400" dirty="0" smtClean="0"/>
              <a:t>２）＿＿＿＿＿し、＿＿＿＿し、今日はあまり出かけたくありません。</a:t>
            </a:r>
            <a:endParaRPr lang="en-US" altLang="ja-JP" sz="2400" dirty="0" smtClean="0"/>
          </a:p>
          <a:p>
            <a:pPr marL="812800" indent="-812800">
              <a:lnSpc>
                <a:spcPct val="90000"/>
              </a:lnSpc>
              <a:buNone/>
              <a:defRPr/>
            </a:pPr>
            <a:r>
              <a:rPr lang="ja-JP" altLang="en-US" sz="2400" dirty="0" smtClean="0"/>
              <a:t>３）＿＿＿＿＿し、＿＿＿＿し、私は</a:t>
            </a:r>
            <a:r>
              <a:rPr lang="ja-JP" altLang="en-US" sz="2400" u="sng" dirty="0" smtClean="0"/>
              <a:t>　　　　</a:t>
            </a:r>
            <a:r>
              <a:rPr lang="ja-JP" altLang="en-US" sz="2400" dirty="0" smtClean="0"/>
              <a:t>さんが好きです。</a:t>
            </a:r>
            <a:endParaRPr lang="en-US" altLang="ja-JP" sz="2400" dirty="0" smtClean="0"/>
          </a:p>
          <a:p>
            <a:pPr marL="812800" indent="-812800">
              <a:lnSpc>
                <a:spcPct val="90000"/>
              </a:lnSpc>
              <a:buNone/>
              <a:defRPr/>
            </a:pPr>
            <a:r>
              <a:rPr lang="ja-JP" altLang="en-US" sz="2400" dirty="0" smtClean="0"/>
              <a:t>４）＿＿＿＿＿し、＿＿＿＿し、昨日見たアパートはかりませんでした。</a:t>
            </a:r>
          </a:p>
          <a:p>
            <a:pPr>
              <a:buNone/>
            </a:pPr>
            <a:endParaRPr lang="en-US" dirty="0"/>
          </a:p>
        </p:txBody>
      </p:sp>
      <p:sp>
        <p:nvSpPr>
          <p:cNvPr id="5" name="TextBox 4"/>
          <p:cNvSpPr txBox="1"/>
          <p:nvPr/>
        </p:nvSpPr>
        <p:spPr>
          <a:xfrm>
            <a:off x="228600" y="3581400"/>
            <a:ext cx="8686800" cy="1348061"/>
          </a:xfrm>
          <a:prstGeom prst="rect">
            <a:avLst/>
          </a:prstGeom>
          <a:solidFill>
            <a:schemeClr val="accent2">
              <a:lumMod val="40000"/>
              <a:lumOff val="60000"/>
            </a:schemeClr>
          </a:solidFill>
        </p:spPr>
        <p:txBody>
          <a:bodyPr wrap="square" rtlCol="0">
            <a:spAutoFit/>
          </a:bodyPr>
          <a:lstStyle/>
          <a:p>
            <a:pPr lvl="0" fontAlgn="base">
              <a:spcBef>
                <a:spcPct val="20000"/>
              </a:spcBef>
              <a:spcAft>
                <a:spcPct val="0"/>
              </a:spcAft>
              <a:buClr>
                <a:srgbClr val="343A1B"/>
              </a:buClr>
              <a:buSzPct val="90000"/>
            </a:pPr>
            <a:r>
              <a:rPr lang="ja-JP" altLang="en-US" sz="2400" dirty="0" smtClean="0">
                <a:latin typeface="+mn-ea"/>
                <a:cs typeface="ＭＳ Ｐゴシック" pitchFamily="-105" charset="-128"/>
              </a:rPr>
              <a:t>晴れています　　しんせつです　　きれいじゃなかったです</a:t>
            </a:r>
            <a:endParaRPr lang="en-US" altLang="ja-JP" sz="2400" dirty="0" smtClean="0">
              <a:latin typeface="+mn-ea"/>
              <a:cs typeface="ＭＳ Ｐゴシック" pitchFamily="-105" charset="-128"/>
            </a:endParaRPr>
          </a:p>
          <a:p>
            <a:pPr lvl="0" fontAlgn="base">
              <a:spcBef>
                <a:spcPct val="20000"/>
              </a:spcBef>
              <a:spcAft>
                <a:spcPct val="0"/>
              </a:spcAft>
              <a:buClr>
                <a:srgbClr val="343A1B"/>
              </a:buClr>
              <a:buSzPct val="90000"/>
            </a:pPr>
            <a:r>
              <a:rPr lang="ja-JP" altLang="en-US" sz="2400" dirty="0" smtClean="0">
                <a:latin typeface="+mn-ea"/>
                <a:cs typeface="ＭＳ Ｐゴシック" pitchFamily="-105" charset="-128"/>
              </a:rPr>
              <a:t>高かったです　　雪がふっています　　おもしろいです</a:t>
            </a:r>
            <a:endParaRPr lang="en-US" altLang="ja-JP" sz="2400" dirty="0" smtClean="0">
              <a:latin typeface="+mn-ea"/>
              <a:cs typeface="ＭＳ Ｐゴシック" pitchFamily="-105" charset="-128"/>
            </a:endParaRPr>
          </a:p>
          <a:p>
            <a:pPr lvl="0" fontAlgn="base">
              <a:spcBef>
                <a:spcPct val="20000"/>
              </a:spcBef>
              <a:spcAft>
                <a:spcPct val="0"/>
              </a:spcAft>
              <a:buClr>
                <a:srgbClr val="343A1B"/>
              </a:buClr>
              <a:buSzPct val="90000"/>
            </a:pPr>
            <a:r>
              <a:rPr lang="ja-JP" altLang="en-US" sz="2400" dirty="0" smtClean="0">
                <a:latin typeface="+mn-ea"/>
                <a:cs typeface="ＭＳ Ｐゴシック" pitchFamily="-105" charset="-128"/>
              </a:rPr>
              <a:t>気分がよくありません　　暖かいです</a:t>
            </a:r>
            <a:endParaRPr lang="ja-JP" altLang="en-US" sz="2400" dirty="0">
              <a:latin typeface="+mn-ea"/>
              <a:cs typeface="ＭＳ Ｐゴシック" pitchFamily="-105" charset="-128"/>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4"/>
          <p:cNvSpPr>
            <a:spLocks noGrp="1" noChangeArrowheads="1"/>
          </p:cNvSpPr>
          <p:nvPr>
            <p:ph idx="1"/>
          </p:nvPr>
        </p:nvSpPr>
        <p:spPr>
          <a:xfrm>
            <a:off x="228600" y="1600200"/>
            <a:ext cx="8686800" cy="4800600"/>
          </a:xfrm>
          <a:noFill/>
        </p:spPr>
        <p:txBody>
          <a:bodyPr/>
          <a:lstStyle/>
          <a:p>
            <a:pPr eaLnBrk="1" hangingPunct="1">
              <a:buFont typeface="Wingdings" pitchFamily="-105" charset="2"/>
              <a:buNone/>
            </a:pPr>
            <a:r>
              <a:rPr lang="ja-JP" altLang="en-US" dirty="0" smtClean="0"/>
              <a:t>Ａ：週末、</a:t>
            </a:r>
            <a:r>
              <a:rPr lang="ja-JP" altLang="en-US" u="sng" dirty="0" smtClean="0"/>
              <a:t>　　　　　　　</a:t>
            </a:r>
            <a:r>
              <a:rPr lang="ja-JP" altLang="en-US" dirty="0" smtClean="0"/>
              <a:t>ない？</a:t>
            </a:r>
            <a:endParaRPr lang="en-US" altLang="ja-JP" dirty="0" smtClean="0"/>
          </a:p>
          <a:p>
            <a:pPr eaLnBrk="1" hangingPunct="1">
              <a:buFont typeface="Wingdings" pitchFamily="-105" charset="2"/>
              <a:buNone/>
            </a:pPr>
            <a:r>
              <a:rPr lang="ja-JP" altLang="en-US" dirty="0" smtClean="0"/>
              <a:t>Ｂ：うーん、週末はちょっと、、、。</a:t>
            </a:r>
            <a:endParaRPr lang="en-US" altLang="ja-JP" dirty="0" smtClean="0"/>
          </a:p>
          <a:p>
            <a:pPr eaLnBrk="1" hangingPunct="1">
              <a:buFont typeface="Wingdings" pitchFamily="-105" charset="2"/>
              <a:buNone/>
            </a:pPr>
            <a:r>
              <a:rPr lang="ja-JP" altLang="en-US" dirty="0" smtClean="0"/>
              <a:t>Ａ：何か予定があるの？</a:t>
            </a:r>
            <a:endParaRPr lang="en-US" altLang="ja-JP" dirty="0" smtClean="0"/>
          </a:p>
          <a:p>
            <a:pPr eaLnBrk="1" hangingPunct="1">
              <a:buFont typeface="Wingdings" pitchFamily="-105" charset="2"/>
              <a:buNone/>
            </a:pPr>
            <a:r>
              <a:rPr lang="ja-JP" altLang="en-US" dirty="0" smtClean="0"/>
              <a:t>Ｂ：ううん、べつに予定はないんだけど、</a:t>
            </a:r>
            <a:endParaRPr lang="en-US" altLang="ja-JP" dirty="0" smtClean="0"/>
          </a:p>
          <a:p>
            <a:pPr eaLnBrk="1" hangingPunct="1">
              <a:buFont typeface="Wingdings" pitchFamily="-105" charset="2"/>
              <a:buNone/>
            </a:pPr>
            <a:r>
              <a:rPr lang="ja-JP" altLang="en-US" dirty="0" smtClean="0"/>
              <a:t>　　</a:t>
            </a:r>
            <a:r>
              <a:rPr lang="ja-JP" altLang="en-US" u="sng" dirty="0" smtClean="0"/>
              <a:t>　　　　　　</a:t>
            </a:r>
            <a:r>
              <a:rPr lang="ja-JP" altLang="en-US" dirty="0" smtClean="0"/>
              <a:t>し、</a:t>
            </a:r>
            <a:r>
              <a:rPr lang="ja-JP" altLang="en-US" u="sng" dirty="0" smtClean="0"/>
              <a:t>　　　　　　</a:t>
            </a:r>
            <a:r>
              <a:rPr lang="ja-JP" altLang="en-US" dirty="0" smtClean="0"/>
              <a:t>し、</a:t>
            </a:r>
            <a:r>
              <a:rPr lang="ja-JP" altLang="en-US" u="sng" dirty="0" smtClean="0"/>
              <a:t>　　　　　</a:t>
            </a:r>
            <a:r>
              <a:rPr lang="ja-JP" altLang="en-US" dirty="0" smtClean="0"/>
              <a:t>んだ。</a:t>
            </a:r>
            <a:endParaRPr lang="en-US" altLang="ja-JP" dirty="0" smtClean="0"/>
          </a:p>
          <a:p>
            <a:pPr eaLnBrk="1" hangingPunct="1">
              <a:buFont typeface="Wingdings" pitchFamily="-105" charset="2"/>
              <a:buNone/>
            </a:pPr>
            <a:r>
              <a:rPr lang="ja-JP" altLang="en-US" dirty="0" smtClean="0"/>
              <a:t>Ａ：そうか。じゃあまた今度ね。</a:t>
            </a:r>
            <a:endParaRPr lang="en-US" altLang="ja-JP" dirty="0" smtClean="0"/>
          </a:p>
          <a:p>
            <a:pPr eaLnBrk="1" hangingPunct="1">
              <a:buFont typeface="Wingdings" pitchFamily="-105" charset="2"/>
              <a:buNone/>
            </a:pPr>
            <a:r>
              <a:rPr lang="ja-JP" altLang="en-US" dirty="0" smtClean="0"/>
              <a:t>Ｂ：うん、また今度ね。</a:t>
            </a:r>
          </a:p>
        </p:txBody>
      </p:sp>
      <p:sp>
        <p:nvSpPr>
          <p:cNvPr id="4" name="Title 3"/>
          <p:cNvSpPr>
            <a:spLocks noGrp="1"/>
          </p:cNvSpPr>
          <p:nvPr>
            <p:ph type="title"/>
          </p:nvPr>
        </p:nvSpPr>
        <p:spPr/>
        <p:txBody>
          <a:bodyPr/>
          <a:lstStyle/>
          <a:p>
            <a:r>
              <a:rPr lang="ja-JP" altLang="en-US" dirty="0" smtClean="0"/>
              <a:t>週末は？</a:t>
            </a:r>
            <a:endParaRPr lang="ja-JP" alt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altLang="en-US" dirty="0" smtClean="0"/>
              <a:t>文法４</a:t>
            </a:r>
            <a:endParaRPr lang="en-US" dirty="0"/>
          </a:p>
        </p:txBody>
      </p:sp>
      <p:sp>
        <p:nvSpPr>
          <p:cNvPr id="5" name="Text Placeholder 4"/>
          <p:cNvSpPr>
            <a:spLocks noGrp="1"/>
          </p:cNvSpPr>
          <p:nvPr>
            <p:ph type="body" idx="1"/>
          </p:nvPr>
        </p:nvSpPr>
        <p:spPr/>
        <p:txBody>
          <a:bodyPr/>
          <a:lstStyle/>
          <a:p>
            <a:pPr marL="342900" indent="-342900"/>
            <a:r>
              <a:rPr lang="en-US" dirty="0" smtClean="0"/>
              <a:t>Trying </a:t>
            </a:r>
            <a:r>
              <a:rPr lang="en-US" smtClean="0"/>
              <a:t>something using </a:t>
            </a:r>
            <a:r>
              <a:rPr lang="en-US" altLang="ja-JP" smtClean="0"/>
              <a:t>〜</a:t>
            </a:r>
            <a:r>
              <a:rPr lang="ja-JP" altLang="en-US" dirty="0" smtClean="0"/>
              <a:t>てみる</a:t>
            </a:r>
            <a:r>
              <a:rPr lang="en-US" dirty="0" smtClean="0"/>
              <a:t> </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Try something using </a:t>
            </a:r>
            <a:r>
              <a:rPr lang="en-US" altLang="ja-JP" dirty="0" smtClean="0"/>
              <a:t>〜</a:t>
            </a:r>
            <a:r>
              <a:rPr lang="ja-JP" altLang="en-US" dirty="0" smtClean="0"/>
              <a:t>てみる</a:t>
            </a:r>
            <a:endParaRPr lang="ja-JP" altLang="en-US" dirty="0"/>
          </a:p>
        </p:txBody>
      </p:sp>
      <p:sp>
        <p:nvSpPr>
          <p:cNvPr id="3" name="Content Placeholder 2"/>
          <p:cNvSpPr>
            <a:spLocks noGrp="1"/>
          </p:cNvSpPr>
          <p:nvPr>
            <p:ph idx="1"/>
          </p:nvPr>
        </p:nvSpPr>
        <p:spPr/>
        <p:txBody>
          <a:bodyPr/>
          <a:lstStyle/>
          <a:p>
            <a:r>
              <a:rPr lang="ja-JP" altLang="en-US" dirty="0" smtClean="0"/>
              <a:t>着物を着てみたいです。</a:t>
            </a:r>
            <a:endParaRPr lang="en-US" altLang="ja-JP" dirty="0" smtClean="0"/>
          </a:p>
          <a:p>
            <a:pPr>
              <a:buNone/>
            </a:pPr>
            <a:r>
              <a:rPr lang="en-US" altLang="ja-JP" sz="1800" dirty="0" smtClean="0"/>
              <a:t>	I want to try wearing a Japanese </a:t>
            </a:r>
            <a:r>
              <a:rPr lang="en-US" altLang="ja-JP" sz="1800" i="1" dirty="0" smtClean="0"/>
              <a:t>kimono</a:t>
            </a:r>
            <a:r>
              <a:rPr lang="en-US" altLang="ja-JP" sz="1800" dirty="0" smtClean="0"/>
              <a:t>.</a:t>
            </a:r>
          </a:p>
          <a:p>
            <a:r>
              <a:rPr lang="en-US" altLang="ja-JP" dirty="0" smtClean="0"/>
              <a:t>In this usage, </a:t>
            </a:r>
            <a:r>
              <a:rPr lang="ja-JP" altLang="en-US" dirty="0" smtClean="0"/>
              <a:t>みる</a:t>
            </a:r>
            <a:r>
              <a:rPr lang="en-US" altLang="ja-JP" dirty="0" smtClean="0"/>
              <a:t> is written in Hiragana.</a:t>
            </a:r>
            <a:endParaRPr lang="ja-JP" altLang="en-US" dirty="0"/>
          </a:p>
        </p:txBody>
      </p:sp>
      <p:pic>
        <p:nvPicPr>
          <p:cNvPr id="4" name="Picture 3"/>
          <p:cNvPicPr>
            <a:picLocks noChangeAspect="1"/>
          </p:cNvPicPr>
          <p:nvPr/>
        </p:nvPicPr>
        <p:blipFill>
          <a:blip r:embed="rId2" cstate="print"/>
          <a:stretch>
            <a:fillRect/>
          </a:stretch>
        </p:blipFill>
        <p:spPr>
          <a:xfrm>
            <a:off x="5334000" y="3738034"/>
            <a:ext cx="1811593" cy="3119966"/>
          </a:xfrm>
          <a:prstGeom prst="rect">
            <a:avLst/>
          </a:prstGeom>
        </p:spPr>
      </p:pic>
      <p:pic>
        <p:nvPicPr>
          <p:cNvPr id="5" name="Picture 4"/>
          <p:cNvPicPr>
            <a:picLocks noChangeAspect="1"/>
          </p:cNvPicPr>
          <p:nvPr/>
        </p:nvPicPr>
        <p:blipFill>
          <a:blip r:embed="rId3" cstate="print"/>
          <a:stretch>
            <a:fillRect/>
          </a:stretch>
        </p:blipFill>
        <p:spPr>
          <a:xfrm>
            <a:off x="2057400" y="3733800"/>
            <a:ext cx="2565400" cy="2971800"/>
          </a:xfrm>
          <a:prstGeom prst="rect">
            <a:avLst/>
          </a:prstGeom>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4" descr="L09_Page_02"/>
          <p:cNvPicPr>
            <a:picLocks noChangeAspect="1" noChangeArrowheads="1"/>
          </p:cNvPicPr>
          <p:nvPr/>
        </p:nvPicPr>
        <p:blipFill>
          <a:blip r:embed="rId2" cstate="print"/>
          <a:srcRect l="14064" t="21422" r="15619" b="20433"/>
          <a:stretch>
            <a:fillRect/>
          </a:stretch>
        </p:blipFill>
        <p:spPr bwMode="auto">
          <a:xfrm>
            <a:off x="609600" y="1981200"/>
            <a:ext cx="2362200" cy="1381125"/>
          </a:xfrm>
          <a:prstGeom prst="rect">
            <a:avLst/>
          </a:prstGeom>
          <a:noFill/>
          <a:ln w="9525">
            <a:noFill/>
            <a:miter lim="800000"/>
            <a:headEnd/>
            <a:tailEnd/>
          </a:ln>
        </p:spPr>
      </p:pic>
      <p:pic>
        <p:nvPicPr>
          <p:cNvPr id="11268" name="Picture 5" descr="L09_Page_03"/>
          <p:cNvPicPr>
            <a:picLocks noChangeAspect="1" noChangeArrowheads="1"/>
          </p:cNvPicPr>
          <p:nvPr/>
        </p:nvPicPr>
        <p:blipFill>
          <a:blip r:embed="rId3" cstate="print"/>
          <a:srcRect l="14970" t="15886" r="17661" b="12631"/>
          <a:stretch>
            <a:fillRect/>
          </a:stretch>
        </p:blipFill>
        <p:spPr bwMode="auto">
          <a:xfrm>
            <a:off x="3276600" y="1828800"/>
            <a:ext cx="2133600" cy="1600200"/>
          </a:xfrm>
          <a:prstGeom prst="rect">
            <a:avLst/>
          </a:prstGeom>
          <a:noFill/>
          <a:ln w="9525">
            <a:noFill/>
            <a:miter lim="800000"/>
            <a:headEnd/>
            <a:tailEnd/>
          </a:ln>
        </p:spPr>
      </p:pic>
      <p:pic>
        <p:nvPicPr>
          <p:cNvPr id="11269" name="Picture 6" descr="L09_Page_04"/>
          <p:cNvPicPr>
            <a:picLocks noChangeAspect="1" noChangeArrowheads="1"/>
          </p:cNvPicPr>
          <p:nvPr/>
        </p:nvPicPr>
        <p:blipFill>
          <a:blip r:embed="rId4" cstate="print"/>
          <a:srcRect l="16557" t="14856" r="17215" b="14900"/>
          <a:stretch>
            <a:fillRect/>
          </a:stretch>
        </p:blipFill>
        <p:spPr bwMode="auto">
          <a:xfrm>
            <a:off x="5867400" y="1752600"/>
            <a:ext cx="2209800" cy="1657350"/>
          </a:xfrm>
          <a:prstGeom prst="rect">
            <a:avLst/>
          </a:prstGeom>
          <a:noFill/>
          <a:ln w="9525">
            <a:noFill/>
            <a:miter lim="800000"/>
            <a:headEnd/>
            <a:tailEnd/>
          </a:ln>
        </p:spPr>
      </p:pic>
      <p:pic>
        <p:nvPicPr>
          <p:cNvPr id="11270" name="Picture 7" descr="L09_Page_10"/>
          <p:cNvPicPr>
            <a:picLocks noChangeAspect="1" noChangeArrowheads="1"/>
          </p:cNvPicPr>
          <p:nvPr/>
        </p:nvPicPr>
        <p:blipFill>
          <a:blip r:embed="rId5" cstate="print"/>
          <a:srcRect l="13350" t="19101" r="14183" b="16180"/>
          <a:stretch>
            <a:fillRect/>
          </a:stretch>
        </p:blipFill>
        <p:spPr bwMode="auto">
          <a:xfrm>
            <a:off x="457200" y="4267200"/>
            <a:ext cx="2667000" cy="1684338"/>
          </a:xfrm>
          <a:prstGeom prst="rect">
            <a:avLst/>
          </a:prstGeom>
          <a:noFill/>
          <a:ln w="9525">
            <a:noFill/>
            <a:miter lim="800000"/>
            <a:headEnd/>
            <a:tailEnd/>
          </a:ln>
        </p:spPr>
      </p:pic>
      <p:pic>
        <p:nvPicPr>
          <p:cNvPr id="11271" name="Picture 8" descr="L02_Page_08"/>
          <p:cNvPicPr>
            <a:picLocks noChangeAspect="1" noChangeArrowheads="1"/>
          </p:cNvPicPr>
          <p:nvPr/>
        </p:nvPicPr>
        <p:blipFill>
          <a:blip r:embed="rId6" cstate="print"/>
          <a:srcRect l="17464" t="13301" r="18053" b="12589"/>
          <a:stretch>
            <a:fillRect/>
          </a:stretch>
        </p:blipFill>
        <p:spPr bwMode="auto">
          <a:xfrm>
            <a:off x="3352800" y="3886200"/>
            <a:ext cx="2438400" cy="1981200"/>
          </a:xfrm>
          <a:prstGeom prst="rect">
            <a:avLst/>
          </a:prstGeom>
          <a:noFill/>
          <a:ln w="9525">
            <a:noFill/>
            <a:miter lim="800000"/>
            <a:headEnd/>
            <a:tailEnd/>
          </a:ln>
        </p:spPr>
      </p:pic>
      <p:pic>
        <p:nvPicPr>
          <p:cNvPr id="11272" name="Picture 9" descr="L08_Page_04"/>
          <p:cNvPicPr>
            <a:picLocks noChangeAspect="1" noChangeArrowheads="1"/>
          </p:cNvPicPr>
          <p:nvPr/>
        </p:nvPicPr>
        <p:blipFill>
          <a:blip r:embed="rId7" cstate="print"/>
          <a:srcRect l="14415" t="13591" r="15115" b="13922"/>
          <a:stretch>
            <a:fillRect/>
          </a:stretch>
        </p:blipFill>
        <p:spPr bwMode="auto">
          <a:xfrm>
            <a:off x="5791200" y="4038600"/>
            <a:ext cx="2438400" cy="1773238"/>
          </a:xfrm>
          <a:prstGeom prst="rect">
            <a:avLst/>
          </a:prstGeom>
          <a:noFill/>
          <a:ln w="9525">
            <a:noFill/>
            <a:miter lim="800000"/>
            <a:headEnd/>
            <a:tailEnd/>
          </a:ln>
        </p:spPr>
      </p:pic>
      <p:sp>
        <p:nvSpPr>
          <p:cNvPr id="11273" name="Rectangle 10"/>
          <p:cNvSpPr>
            <a:spLocks noChangeArrowheads="1"/>
          </p:cNvSpPr>
          <p:nvPr/>
        </p:nvSpPr>
        <p:spPr bwMode="auto">
          <a:xfrm>
            <a:off x="756521" y="3429000"/>
            <a:ext cx="2249334" cy="461665"/>
          </a:xfrm>
          <a:prstGeom prst="rect">
            <a:avLst/>
          </a:prstGeom>
          <a:solidFill>
            <a:schemeClr val="accent2">
              <a:lumMod val="60000"/>
              <a:lumOff val="40000"/>
            </a:schemeClr>
          </a:solidFill>
          <a:ln w="9525">
            <a:noFill/>
            <a:miter lim="800000"/>
            <a:headEnd/>
            <a:tailEnd/>
          </a:ln>
        </p:spPr>
        <p:txBody>
          <a:bodyPr wrap="none">
            <a:spAutoFit/>
          </a:bodyPr>
          <a:lstStyle/>
          <a:p>
            <a:pPr algn="ctr"/>
            <a:r>
              <a:rPr lang="ja-JP" altLang="en-US" sz="2400" dirty="0"/>
              <a:t>駅弁（えきべん）</a:t>
            </a:r>
          </a:p>
        </p:txBody>
      </p:sp>
      <p:sp>
        <p:nvSpPr>
          <p:cNvPr id="11274" name="Rectangle 11"/>
          <p:cNvSpPr>
            <a:spLocks noChangeArrowheads="1"/>
          </p:cNvSpPr>
          <p:nvPr/>
        </p:nvSpPr>
        <p:spPr bwMode="auto">
          <a:xfrm>
            <a:off x="3270078" y="3429000"/>
            <a:ext cx="2300631" cy="461665"/>
          </a:xfrm>
          <a:prstGeom prst="rect">
            <a:avLst/>
          </a:prstGeom>
          <a:solidFill>
            <a:schemeClr val="accent2">
              <a:lumMod val="60000"/>
              <a:lumOff val="40000"/>
            </a:schemeClr>
          </a:solidFill>
          <a:ln w="9525">
            <a:noFill/>
            <a:miter lim="800000"/>
            <a:headEnd/>
            <a:tailEnd/>
          </a:ln>
        </p:spPr>
        <p:txBody>
          <a:bodyPr wrap="none">
            <a:spAutoFit/>
          </a:bodyPr>
          <a:lstStyle/>
          <a:p>
            <a:pPr algn="ctr"/>
            <a:r>
              <a:rPr lang="ja-JP" altLang="en-US" sz="2400" dirty="0"/>
              <a:t>温泉（おんせん）</a:t>
            </a:r>
          </a:p>
        </p:txBody>
      </p:sp>
      <p:sp>
        <p:nvSpPr>
          <p:cNvPr id="11275" name="Rectangle 12"/>
          <p:cNvSpPr>
            <a:spLocks noChangeArrowheads="1"/>
          </p:cNvSpPr>
          <p:nvPr/>
        </p:nvSpPr>
        <p:spPr bwMode="auto">
          <a:xfrm>
            <a:off x="5785518" y="3429000"/>
            <a:ext cx="2291013" cy="461665"/>
          </a:xfrm>
          <a:prstGeom prst="rect">
            <a:avLst/>
          </a:prstGeom>
          <a:solidFill>
            <a:schemeClr val="accent2">
              <a:lumMod val="60000"/>
              <a:lumOff val="40000"/>
            </a:schemeClr>
          </a:solidFill>
          <a:ln w="9525">
            <a:noFill/>
            <a:miter lim="800000"/>
            <a:headEnd/>
            <a:tailEnd/>
          </a:ln>
        </p:spPr>
        <p:txBody>
          <a:bodyPr wrap="none">
            <a:spAutoFit/>
          </a:bodyPr>
          <a:lstStyle/>
          <a:p>
            <a:pPr algn="ctr"/>
            <a:r>
              <a:rPr lang="ja-JP" altLang="en-US" sz="2400"/>
              <a:t>歌舞伎（かぶき）</a:t>
            </a:r>
          </a:p>
        </p:txBody>
      </p:sp>
      <p:sp>
        <p:nvSpPr>
          <p:cNvPr id="11276" name="Rectangle 13"/>
          <p:cNvSpPr>
            <a:spLocks noChangeArrowheads="1"/>
          </p:cNvSpPr>
          <p:nvPr/>
        </p:nvSpPr>
        <p:spPr bwMode="auto">
          <a:xfrm>
            <a:off x="217940" y="6019800"/>
            <a:ext cx="3156633" cy="461665"/>
          </a:xfrm>
          <a:prstGeom prst="rect">
            <a:avLst/>
          </a:prstGeom>
          <a:solidFill>
            <a:schemeClr val="accent2">
              <a:lumMod val="60000"/>
              <a:lumOff val="40000"/>
            </a:schemeClr>
          </a:solidFill>
          <a:ln w="9525">
            <a:noFill/>
            <a:miter lim="800000"/>
            <a:headEnd/>
            <a:tailEnd/>
          </a:ln>
        </p:spPr>
        <p:txBody>
          <a:bodyPr wrap="none">
            <a:spAutoFit/>
          </a:bodyPr>
          <a:lstStyle/>
          <a:p>
            <a:pPr algn="ctr"/>
            <a:r>
              <a:rPr lang="ja-JP" altLang="en-US" sz="2400"/>
              <a:t>新幹線（しんかんせん）</a:t>
            </a:r>
          </a:p>
        </p:txBody>
      </p:sp>
      <p:sp>
        <p:nvSpPr>
          <p:cNvPr id="11277" name="Rectangle 14"/>
          <p:cNvSpPr>
            <a:spLocks noChangeArrowheads="1"/>
          </p:cNvSpPr>
          <p:nvPr/>
        </p:nvSpPr>
        <p:spPr bwMode="auto">
          <a:xfrm>
            <a:off x="3961343" y="6019800"/>
            <a:ext cx="1170513" cy="461665"/>
          </a:xfrm>
          <a:prstGeom prst="rect">
            <a:avLst/>
          </a:prstGeom>
          <a:solidFill>
            <a:schemeClr val="accent2">
              <a:lumMod val="60000"/>
              <a:lumOff val="40000"/>
            </a:schemeClr>
          </a:solidFill>
          <a:ln w="9525">
            <a:noFill/>
            <a:miter lim="800000"/>
            <a:headEnd/>
            <a:tailEnd/>
          </a:ln>
        </p:spPr>
        <p:txBody>
          <a:bodyPr wrap="none">
            <a:spAutoFit/>
          </a:bodyPr>
          <a:lstStyle/>
          <a:p>
            <a:pPr algn="ctr"/>
            <a:r>
              <a:rPr lang="ja-JP" altLang="en-US" sz="2400"/>
              <a:t>トンカツ</a:t>
            </a:r>
          </a:p>
        </p:txBody>
      </p:sp>
      <p:sp>
        <p:nvSpPr>
          <p:cNvPr id="11278" name="Rectangle 15"/>
          <p:cNvSpPr>
            <a:spLocks noChangeArrowheads="1"/>
          </p:cNvSpPr>
          <p:nvPr/>
        </p:nvSpPr>
        <p:spPr bwMode="auto">
          <a:xfrm>
            <a:off x="6521282" y="6019800"/>
            <a:ext cx="1260281" cy="461665"/>
          </a:xfrm>
          <a:prstGeom prst="rect">
            <a:avLst/>
          </a:prstGeom>
          <a:solidFill>
            <a:schemeClr val="accent2">
              <a:lumMod val="60000"/>
              <a:lumOff val="40000"/>
            </a:schemeClr>
          </a:solidFill>
          <a:ln w="9525">
            <a:noFill/>
            <a:miter lim="800000"/>
            <a:headEnd/>
            <a:tailEnd/>
          </a:ln>
        </p:spPr>
        <p:txBody>
          <a:bodyPr wrap="none">
            <a:spAutoFit/>
          </a:bodyPr>
          <a:lstStyle/>
          <a:p>
            <a:pPr algn="ctr"/>
            <a:r>
              <a:rPr lang="ja-JP" altLang="en-US" sz="2400"/>
              <a:t>カラオケ</a:t>
            </a:r>
          </a:p>
        </p:txBody>
      </p:sp>
      <p:sp>
        <p:nvSpPr>
          <p:cNvPr id="15" name="Title 14"/>
          <p:cNvSpPr>
            <a:spLocks noGrp="1"/>
          </p:cNvSpPr>
          <p:nvPr>
            <p:ph type="title"/>
          </p:nvPr>
        </p:nvSpPr>
        <p:spPr/>
        <p:txBody>
          <a:bodyPr>
            <a:normAutofit fontScale="90000"/>
          </a:bodyPr>
          <a:lstStyle/>
          <a:p>
            <a:r>
              <a:rPr lang="ja-JP" altLang="en-US" dirty="0" smtClean="0"/>
              <a:t>日本に行ったら</a:t>
            </a:r>
            <a:r>
              <a:rPr lang="en-US" altLang="ja-JP" dirty="0" smtClean="0"/>
              <a:t/>
            </a:r>
            <a:br>
              <a:rPr lang="en-US" altLang="ja-JP" dirty="0" smtClean="0"/>
            </a:br>
            <a:r>
              <a:rPr lang="ja-JP" altLang="en-US" dirty="0" smtClean="0"/>
              <a:t>どんなことをしてみたいですか。</a:t>
            </a:r>
            <a:endParaRPr lang="ja-JP" alt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altLang="en-US" dirty="0" smtClean="0"/>
              <a:t>文法５</a:t>
            </a:r>
            <a:r>
              <a:rPr lang="en-US" altLang="ja-JP" dirty="0" smtClean="0"/>
              <a:t>-A/B</a:t>
            </a:r>
            <a:endParaRPr lang="en-US" dirty="0"/>
          </a:p>
        </p:txBody>
      </p:sp>
      <p:sp>
        <p:nvSpPr>
          <p:cNvPr id="5" name="Text Placeholder 4"/>
          <p:cNvSpPr>
            <a:spLocks noGrp="1"/>
          </p:cNvSpPr>
          <p:nvPr>
            <p:ph type="body" idx="1"/>
          </p:nvPr>
        </p:nvSpPr>
        <p:spPr/>
        <p:txBody>
          <a:bodyPr>
            <a:normAutofit/>
          </a:bodyPr>
          <a:lstStyle/>
          <a:p>
            <a:pPr marL="514350" indent="-514350" algn="l"/>
            <a:r>
              <a:rPr lang="en-US" sz="2400" dirty="0" smtClean="0"/>
              <a:t>A. Using direct quotes with </a:t>
            </a:r>
            <a:r>
              <a:rPr lang="ja-JP" altLang="en-US" sz="2400" dirty="0" smtClean="0"/>
              <a:t>と言う</a:t>
            </a:r>
            <a:r>
              <a:rPr lang="en-US" altLang="ja-JP" sz="2400" dirty="0" smtClean="0"/>
              <a:t>, 〜 say “〜”</a:t>
            </a:r>
          </a:p>
          <a:p>
            <a:pPr marL="342900" indent="-342900" algn="l"/>
            <a:r>
              <a:rPr lang="en-US" sz="2400" dirty="0" smtClean="0"/>
              <a:t>B. Using indirect quote X</a:t>
            </a:r>
            <a:r>
              <a:rPr lang="ja-JP" altLang="en-US" sz="2400" dirty="0" smtClean="0"/>
              <a:t>は（</a:t>
            </a:r>
            <a:r>
              <a:rPr lang="en-US" altLang="ja-JP" sz="2400" dirty="0" smtClean="0"/>
              <a:t>Y</a:t>
            </a:r>
            <a:r>
              <a:rPr lang="ja-JP" altLang="en-US" sz="2400" dirty="0" smtClean="0"/>
              <a:t>に）</a:t>
            </a:r>
            <a:r>
              <a:rPr lang="en-US" altLang="ja-JP" sz="2400" dirty="0" smtClean="0"/>
              <a:t>Clause (plain form) </a:t>
            </a:r>
            <a:r>
              <a:rPr lang="ja-JP" altLang="en-US" sz="2400" dirty="0" smtClean="0"/>
              <a:t>と言う</a:t>
            </a:r>
            <a:r>
              <a:rPr lang="en-US" altLang="ja-JP" sz="2400" dirty="0" smtClean="0"/>
              <a:t>, </a:t>
            </a:r>
          </a:p>
          <a:p>
            <a:pPr marL="342900" indent="-342900" algn="l"/>
            <a:r>
              <a:rPr lang="en-US" altLang="ja-JP" sz="2400" dirty="0" smtClean="0"/>
              <a:t>    X says (tells Y) that 〜</a:t>
            </a:r>
            <a:endParaRPr lang="en-US" sz="2400" dirty="0" smtClean="0"/>
          </a:p>
          <a:p>
            <a:pPr marL="342900" indent="-342900"/>
            <a:endParaRPr lang="en-US" dirty="0"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smtClean="0"/>
              <a:t>Direct quote</a:t>
            </a:r>
            <a:endParaRPr lang="ja-JP" altLang="en-US" dirty="0"/>
          </a:p>
        </p:txBody>
      </p:sp>
      <p:sp>
        <p:nvSpPr>
          <p:cNvPr id="3" name="Content Placeholder 2"/>
          <p:cNvSpPr>
            <a:spLocks noGrp="1"/>
          </p:cNvSpPr>
          <p:nvPr>
            <p:ph idx="1"/>
          </p:nvPr>
        </p:nvSpPr>
        <p:spPr>
          <a:xfrm>
            <a:off x="228600" y="5181600"/>
            <a:ext cx="8686800" cy="685800"/>
          </a:xfrm>
        </p:spPr>
        <p:txBody>
          <a:bodyPr/>
          <a:lstStyle/>
          <a:p>
            <a:pPr algn="ctr">
              <a:buNone/>
            </a:pPr>
            <a:r>
              <a:rPr lang="ja-JP" altLang="en-US" sz="2800" dirty="0" smtClean="0"/>
              <a:t>まきの先生は</a:t>
            </a:r>
            <a:r>
              <a:rPr lang="ja-JP" altLang="en-US" sz="2800" dirty="0" smtClean="0">
                <a:solidFill>
                  <a:srgbClr val="FF0000"/>
                </a:solidFill>
              </a:rPr>
              <a:t>「</a:t>
            </a:r>
            <a:r>
              <a:rPr lang="ja-JP" altLang="en-US" sz="2800" dirty="0" smtClean="0"/>
              <a:t>毎朝、１時間およぎます。</a:t>
            </a:r>
            <a:r>
              <a:rPr lang="ja-JP" altLang="en-US" sz="2800" dirty="0" smtClean="0">
                <a:solidFill>
                  <a:srgbClr val="FF0000"/>
                </a:solidFill>
              </a:rPr>
              <a:t>」と</a:t>
            </a:r>
            <a:r>
              <a:rPr lang="ja-JP" altLang="en-US" sz="2800" dirty="0" smtClean="0"/>
              <a:t>言いました。</a:t>
            </a:r>
          </a:p>
          <a:p>
            <a:pPr>
              <a:buNone/>
            </a:pPr>
            <a:endParaRPr lang="ja-JP" altLang="en-US" dirty="0"/>
          </a:p>
        </p:txBody>
      </p:sp>
      <p:pic>
        <p:nvPicPr>
          <p:cNvPr id="4" name="Picture 5"/>
          <p:cNvPicPr>
            <a:picLocks noChangeAspect="1" noChangeArrowheads="1"/>
          </p:cNvPicPr>
          <p:nvPr/>
        </p:nvPicPr>
        <p:blipFill>
          <a:blip r:embed="rId2" cstate="print"/>
          <a:srcRect/>
          <a:stretch>
            <a:fillRect/>
          </a:stretch>
        </p:blipFill>
        <p:spPr bwMode="auto">
          <a:xfrm>
            <a:off x="1295400" y="2209800"/>
            <a:ext cx="2743200" cy="2743200"/>
          </a:xfrm>
          <a:prstGeom prst="rect">
            <a:avLst/>
          </a:prstGeom>
          <a:noFill/>
          <a:ln w="9525">
            <a:noFill/>
            <a:miter lim="800000"/>
            <a:headEnd/>
            <a:tailEnd/>
          </a:ln>
          <a:effectLst/>
        </p:spPr>
      </p:pic>
      <p:sp>
        <p:nvSpPr>
          <p:cNvPr id="7" name="Oval Callout 6"/>
          <p:cNvSpPr/>
          <p:nvPr/>
        </p:nvSpPr>
        <p:spPr>
          <a:xfrm>
            <a:off x="4267200" y="2286000"/>
            <a:ext cx="4038600" cy="1981200"/>
          </a:xfrm>
          <a:prstGeom prst="wedgeEllipseCallout">
            <a:avLst>
              <a:gd name="adj1" fmla="val -54703"/>
              <a:gd name="adj2" fmla="val 41595"/>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000" dirty="0" smtClean="0">
                <a:solidFill>
                  <a:schemeClr val="tx1"/>
                </a:solidFill>
              </a:rPr>
              <a:t>毎朝、一時間およぎます。</a:t>
            </a:r>
            <a:endParaRPr kumimoji="1" lang="ja-JP" altLang="en-US" sz="2000" dirty="0">
              <a:solidFill>
                <a:schemeClr val="tx1"/>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3048000" y="3429000"/>
            <a:ext cx="4572000" cy="400110"/>
          </a:xfrm>
          <a:prstGeom prst="rect">
            <a:avLst/>
          </a:prstGeom>
          <a:noFill/>
          <a:ln w="9525">
            <a:noFill/>
            <a:miter lim="800000"/>
            <a:headEnd/>
            <a:tailEnd/>
          </a:ln>
        </p:spPr>
        <p:txBody>
          <a:bodyPr>
            <a:prstTxWarp prst="textNoShape">
              <a:avLst/>
            </a:prstTxWarp>
            <a:spAutoFit/>
          </a:bodyPr>
          <a:lstStyle/>
          <a:p>
            <a:r>
              <a:rPr lang="ja-JP" altLang="en-US" sz="2000"/>
              <a:t>かぎかっこ</a:t>
            </a:r>
            <a:r>
              <a:rPr lang="en-US" altLang="ja-JP" sz="2000" dirty="0"/>
              <a:t> (square brackets)</a:t>
            </a:r>
          </a:p>
        </p:txBody>
      </p:sp>
      <p:sp>
        <p:nvSpPr>
          <p:cNvPr id="47107" name="Line 3"/>
          <p:cNvSpPr>
            <a:spLocks noChangeShapeType="1"/>
          </p:cNvSpPr>
          <p:nvPr/>
        </p:nvSpPr>
        <p:spPr bwMode="auto">
          <a:xfrm flipH="1" flipV="1">
            <a:off x="2590800" y="2438400"/>
            <a:ext cx="1981200" cy="762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ja-JP" altLang="en-US"/>
          </a:p>
        </p:txBody>
      </p:sp>
      <p:sp>
        <p:nvSpPr>
          <p:cNvPr id="47108" name="Line 4"/>
          <p:cNvSpPr>
            <a:spLocks noChangeShapeType="1"/>
          </p:cNvSpPr>
          <p:nvPr/>
        </p:nvSpPr>
        <p:spPr bwMode="auto">
          <a:xfrm flipV="1">
            <a:off x="4572000" y="2514600"/>
            <a:ext cx="1905000" cy="685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ja-JP" altLang="en-US"/>
          </a:p>
        </p:txBody>
      </p:sp>
      <p:sp>
        <p:nvSpPr>
          <p:cNvPr id="47110" name="Rectangle 6"/>
          <p:cNvSpPr>
            <a:spLocks noChangeArrowheads="1"/>
          </p:cNvSpPr>
          <p:nvPr/>
        </p:nvSpPr>
        <p:spPr bwMode="auto">
          <a:xfrm>
            <a:off x="381000" y="1905000"/>
            <a:ext cx="8763000" cy="519113"/>
          </a:xfrm>
          <a:prstGeom prst="rect">
            <a:avLst/>
          </a:prstGeom>
          <a:noFill/>
          <a:ln w="9525">
            <a:noFill/>
            <a:miter lim="800000"/>
            <a:headEnd/>
            <a:tailEnd/>
          </a:ln>
        </p:spPr>
        <p:txBody>
          <a:bodyPr>
            <a:prstTxWarp prst="textNoShape">
              <a:avLst/>
            </a:prstTxWarp>
            <a:spAutoFit/>
          </a:bodyPr>
          <a:lstStyle/>
          <a:p>
            <a:r>
              <a:rPr lang="ja-JP" altLang="en-US" sz="2800" dirty="0"/>
              <a:t>まきの先生は</a:t>
            </a:r>
            <a:r>
              <a:rPr lang="ja-JP" altLang="en-US" sz="2800" dirty="0">
                <a:solidFill>
                  <a:srgbClr val="FF0000"/>
                </a:solidFill>
              </a:rPr>
              <a:t>「</a:t>
            </a:r>
            <a:r>
              <a:rPr lang="ja-JP" altLang="en-US" sz="2800" dirty="0"/>
              <a:t>毎朝、１時間およぎます。</a:t>
            </a:r>
            <a:r>
              <a:rPr lang="ja-JP" altLang="en-US" sz="2800" dirty="0">
                <a:solidFill>
                  <a:srgbClr val="FF0000"/>
                </a:solidFill>
              </a:rPr>
              <a:t>」と</a:t>
            </a:r>
            <a:r>
              <a:rPr lang="ja-JP" altLang="en-US" sz="2800" b="1" dirty="0"/>
              <a:t>言いました</a:t>
            </a:r>
            <a:r>
              <a:rPr lang="ja-JP" altLang="en-US" sz="2800" dirty="0"/>
              <a:t>。</a:t>
            </a:r>
            <a:endParaRPr lang="ja-JP" altLang="en-US" sz="3200" dirty="0"/>
          </a:p>
        </p:txBody>
      </p:sp>
      <p:sp>
        <p:nvSpPr>
          <p:cNvPr id="47111" name="Rectangle 7"/>
          <p:cNvSpPr>
            <a:spLocks noGrp="1" noChangeArrowheads="1"/>
          </p:cNvSpPr>
          <p:nvPr>
            <p:ph type="body" idx="1"/>
          </p:nvPr>
        </p:nvSpPr>
        <p:spPr>
          <a:xfrm>
            <a:off x="609600" y="4191000"/>
            <a:ext cx="7772400" cy="762000"/>
          </a:xfrm>
          <a:noFill/>
          <a:ln/>
        </p:spPr>
        <p:txBody>
          <a:bodyPr/>
          <a:lstStyle/>
          <a:p>
            <a:pPr>
              <a:buFontTx/>
              <a:buNone/>
            </a:pPr>
            <a:r>
              <a:rPr lang="ja-JP" altLang="en-US"/>
              <a:t>「　　　　　　　　　　」</a:t>
            </a:r>
            <a:r>
              <a:rPr lang="ja-JP" altLang="en-US">
                <a:solidFill>
                  <a:srgbClr val="FF0000"/>
                </a:solidFill>
              </a:rPr>
              <a:t>と</a:t>
            </a:r>
            <a:r>
              <a:rPr lang="ja-JP" altLang="en-US"/>
              <a:t>言いました。</a:t>
            </a:r>
          </a:p>
        </p:txBody>
      </p:sp>
      <p:sp>
        <p:nvSpPr>
          <p:cNvPr id="47112" name="Text Box 8"/>
          <p:cNvSpPr txBox="1">
            <a:spLocks noChangeArrowheads="1"/>
          </p:cNvSpPr>
          <p:nvPr/>
        </p:nvSpPr>
        <p:spPr bwMode="auto">
          <a:xfrm>
            <a:off x="304800" y="5181600"/>
            <a:ext cx="8458200" cy="707886"/>
          </a:xfrm>
          <a:prstGeom prst="rect">
            <a:avLst/>
          </a:prstGeom>
          <a:noFill/>
          <a:ln w="9525">
            <a:noFill/>
            <a:miter lim="800000"/>
            <a:headEnd/>
            <a:tailEnd/>
          </a:ln>
        </p:spPr>
        <p:txBody>
          <a:bodyPr>
            <a:prstTxWarp prst="textNoShape">
              <a:avLst/>
            </a:prstTxWarp>
            <a:spAutoFit/>
          </a:bodyPr>
          <a:lstStyle/>
          <a:p>
            <a:pPr>
              <a:spcBef>
                <a:spcPct val="50000"/>
              </a:spcBef>
            </a:pPr>
            <a:r>
              <a:rPr lang="en-US" altLang="ja-JP" sz="2000" dirty="0"/>
              <a:t>A direct quotation simply repeats other’s word; it is enclosed by the Japanese quotation marks </a:t>
            </a:r>
            <a:r>
              <a:rPr lang="ja-JP" altLang="en-US" sz="2000"/>
              <a:t>「」</a:t>
            </a:r>
            <a:r>
              <a:rPr lang="en-US" altLang="ja-JP" sz="2000" dirty="0"/>
              <a:t>and followed by </a:t>
            </a:r>
            <a:r>
              <a:rPr lang="ja-JP" altLang="en-US" sz="2000"/>
              <a:t>と</a:t>
            </a:r>
            <a:r>
              <a:rPr lang="en-US" altLang="ja-JP" sz="2000" dirty="0"/>
              <a:t>.</a:t>
            </a:r>
          </a:p>
        </p:txBody>
      </p:sp>
      <p:sp>
        <p:nvSpPr>
          <p:cNvPr id="10" name="Title 1"/>
          <p:cNvSpPr>
            <a:spLocks noGrp="1"/>
          </p:cNvSpPr>
          <p:nvPr>
            <p:ph type="title"/>
          </p:nvPr>
        </p:nvSpPr>
        <p:spPr>
          <a:xfrm>
            <a:off x="228600" y="304800"/>
            <a:ext cx="8686800" cy="1143000"/>
          </a:xfrm>
        </p:spPr>
        <p:txBody>
          <a:bodyPr/>
          <a:lstStyle/>
          <a:p>
            <a:r>
              <a:rPr lang="en-US" altLang="ja-JP" dirty="0" smtClean="0"/>
              <a:t>Direct quote</a:t>
            </a:r>
            <a:endParaRPr lang="ja-JP" alt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1143000" y="1600200"/>
            <a:ext cx="5910592" cy="861774"/>
          </a:xfrm>
          <a:prstGeom prst="rect">
            <a:avLst/>
          </a:prstGeom>
          <a:noFill/>
          <a:ln w="9525">
            <a:noFill/>
            <a:miter lim="800000"/>
            <a:headEnd/>
            <a:tailEnd/>
          </a:ln>
        </p:spPr>
        <p:txBody>
          <a:bodyPr wrap="none">
            <a:prstTxWarp prst="textNoShape">
              <a:avLst/>
            </a:prstTxWarp>
            <a:spAutoFit/>
          </a:bodyPr>
          <a:lstStyle/>
          <a:p>
            <a:pPr eaLnBrk="1" hangingPunct="1">
              <a:spcBef>
                <a:spcPct val="20000"/>
              </a:spcBef>
            </a:pPr>
            <a:r>
              <a:rPr lang="ja-JP" altLang="en-US" sz="3200" smtClean="0"/>
              <a:t>＿＿＿＿＿＿＿＿</a:t>
            </a:r>
            <a:r>
              <a:rPr lang="ja-JP" altLang="en-US" sz="3200">
                <a:solidFill>
                  <a:srgbClr val="FF0000"/>
                </a:solidFill>
              </a:rPr>
              <a:t>と</a:t>
            </a:r>
            <a:r>
              <a:rPr lang="ja-JP" altLang="en-US" sz="3200"/>
              <a:t>言いました。</a:t>
            </a:r>
            <a:endParaRPr lang="en-US" altLang="ja-JP" sz="3200" dirty="0"/>
          </a:p>
          <a:p>
            <a:endParaRPr lang="ja-JP" altLang="en-US"/>
          </a:p>
        </p:txBody>
      </p:sp>
      <p:sp>
        <p:nvSpPr>
          <p:cNvPr id="49156" name="Rectangle 4"/>
          <p:cNvSpPr>
            <a:spLocks noChangeArrowheads="1"/>
          </p:cNvSpPr>
          <p:nvPr/>
        </p:nvSpPr>
        <p:spPr bwMode="auto">
          <a:xfrm>
            <a:off x="2656130" y="1600200"/>
            <a:ext cx="1249120" cy="523220"/>
          </a:xfrm>
          <a:prstGeom prst="rect">
            <a:avLst/>
          </a:prstGeom>
          <a:noFill/>
          <a:ln w="9525">
            <a:noFill/>
            <a:miter lim="800000"/>
            <a:headEnd/>
            <a:tailEnd/>
          </a:ln>
        </p:spPr>
        <p:txBody>
          <a:bodyPr wrap="square">
            <a:prstTxWarp prst="textNoShape">
              <a:avLst/>
            </a:prstTxWarp>
            <a:spAutoFit/>
          </a:bodyPr>
          <a:lstStyle/>
          <a:p>
            <a:r>
              <a:rPr lang="en-US" altLang="ja-JP" sz="2800" dirty="0" smtClean="0">
                <a:solidFill>
                  <a:schemeClr val="hlink"/>
                </a:solidFill>
              </a:rPr>
              <a:t>plain</a:t>
            </a:r>
            <a:endParaRPr lang="en-US" altLang="ja-JP" sz="2800" dirty="0">
              <a:solidFill>
                <a:schemeClr val="hlink"/>
              </a:solidFill>
            </a:endParaRPr>
          </a:p>
        </p:txBody>
      </p:sp>
      <p:sp>
        <p:nvSpPr>
          <p:cNvPr id="49157" name="Rectangle 5"/>
          <p:cNvSpPr>
            <a:spLocks noChangeArrowheads="1"/>
          </p:cNvSpPr>
          <p:nvPr/>
        </p:nvSpPr>
        <p:spPr bwMode="auto">
          <a:xfrm>
            <a:off x="209550" y="5972175"/>
            <a:ext cx="3905250" cy="457200"/>
          </a:xfrm>
          <a:prstGeom prst="rect">
            <a:avLst/>
          </a:prstGeom>
          <a:noFill/>
          <a:ln w="9525">
            <a:noFill/>
            <a:miter lim="800000"/>
            <a:headEnd/>
            <a:tailEnd/>
          </a:ln>
        </p:spPr>
        <p:txBody>
          <a:bodyPr wrap="none">
            <a:prstTxWarp prst="textNoShape">
              <a:avLst/>
            </a:prstTxWarp>
            <a:spAutoFit/>
          </a:bodyPr>
          <a:lstStyle/>
          <a:p>
            <a:r>
              <a:rPr lang="en-US" altLang="ja-JP" sz="2400" dirty="0"/>
              <a:t>(Noun) </a:t>
            </a:r>
            <a:r>
              <a:rPr lang="ja-JP" altLang="en-US" sz="2400"/>
              <a:t>学生</a:t>
            </a:r>
            <a:r>
              <a:rPr lang="ja-JP" altLang="en-US" sz="2400" u="sng"/>
              <a:t>だ</a:t>
            </a:r>
            <a:r>
              <a:rPr lang="ja-JP" altLang="en-US" sz="2400">
                <a:solidFill>
                  <a:srgbClr val="FF0000"/>
                </a:solidFill>
              </a:rPr>
              <a:t>と</a:t>
            </a:r>
            <a:r>
              <a:rPr lang="ja-JP" altLang="en-US" sz="2400"/>
              <a:t>言いました。</a:t>
            </a:r>
          </a:p>
        </p:txBody>
      </p:sp>
      <p:sp>
        <p:nvSpPr>
          <p:cNvPr id="49158" name="Rectangle 6"/>
          <p:cNvSpPr>
            <a:spLocks noChangeArrowheads="1"/>
          </p:cNvSpPr>
          <p:nvPr/>
        </p:nvSpPr>
        <p:spPr bwMode="auto">
          <a:xfrm>
            <a:off x="4191000" y="5972175"/>
            <a:ext cx="4170363" cy="457200"/>
          </a:xfrm>
          <a:prstGeom prst="rect">
            <a:avLst/>
          </a:prstGeom>
          <a:noFill/>
          <a:ln w="9525">
            <a:noFill/>
            <a:miter lim="800000"/>
            <a:headEnd/>
            <a:tailEnd/>
          </a:ln>
        </p:spPr>
        <p:txBody>
          <a:bodyPr wrap="none">
            <a:prstTxWarp prst="textNoShape">
              <a:avLst/>
            </a:prstTxWarp>
            <a:spAutoFit/>
          </a:bodyPr>
          <a:lstStyle/>
          <a:p>
            <a:r>
              <a:rPr lang="en-US" altLang="ja-JP" sz="2400" dirty="0"/>
              <a:t>(</a:t>
            </a:r>
            <a:r>
              <a:rPr lang="ja-JP" altLang="en-US" sz="2400"/>
              <a:t>な</a:t>
            </a:r>
            <a:r>
              <a:rPr lang="en-US" altLang="ja-JP" sz="2400" dirty="0"/>
              <a:t>adj.) </a:t>
            </a:r>
            <a:r>
              <a:rPr lang="ja-JP" altLang="en-US" sz="2400"/>
              <a:t>しずか</a:t>
            </a:r>
            <a:r>
              <a:rPr lang="ja-JP" altLang="en-US" sz="2400" u="sng"/>
              <a:t>だ</a:t>
            </a:r>
            <a:r>
              <a:rPr lang="ja-JP" altLang="en-US" sz="2400">
                <a:solidFill>
                  <a:srgbClr val="FF0000"/>
                </a:solidFill>
              </a:rPr>
              <a:t>と</a:t>
            </a:r>
            <a:r>
              <a:rPr lang="ja-JP" altLang="en-US" sz="2400"/>
              <a:t>言いました。</a:t>
            </a:r>
          </a:p>
        </p:txBody>
      </p:sp>
      <p:sp>
        <p:nvSpPr>
          <p:cNvPr id="49159" name="Text Box 7"/>
          <p:cNvSpPr txBox="1">
            <a:spLocks noChangeArrowheads="1"/>
          </p:cNvSpPr>
          <p:nvPr/>
        </p:nvSpPr>
        <p:spPr bwMode="auto">
          <a:xfrm>
            <a:off x="0" y="2895600"/>
            <a:ext cx="9448800" cy="1370013"/>
          </a:xfrm>
          <a:prstGeom prst="rect">
            <a:avLst/>
          </a:prstGeom>
          <a:noFill/>
          <a:ln w="9525">
            <a:noFill/>
            <a:miter lim="800000"/>
            <a:headEnd/>
            <a:tailEnd/>
          </a:ln>
        </p:spPr>
        <p:txBody>
          <a:bodyPr>
            <a:prstTxWarp prst="textNoShape">
              <a:avLst/>
            </a:prstTxWarp>
            <a:spAutoFit/>
          </a:bodyPr>
          <a:lstStyle/>
          <a:p>
            <a:pPr>
              <a:spcBef>
                <a:spcPct val="50000"/>
              </a:spcBef>
            </a:pPr>
            <a:r>
              <a:rPr lang="en-US" altLang="ja-JP"/>
              <a:t>Polite forms are changed to plain forms (because only the content of the message is conveyed).</a:t>
            </a:r>
          </a:p>
          <a:p>
            <a:pPr>
              <a:spcBef>
                <a:spcPct val="50000"/>
              </a:spcBef>
            </a:pPr>
            <a:r>
              <a:rPr lang="en-US" altLang="ja-JP"/>
              <a:t>Unlike English, the tense of the predicate always remain the same.</a:t>
            </a:r>
          </a:p>
        </p:txBody>
      </p:sp>
      <p:sp>
        <p:nvSpPr>
          <p:cNvPr id="49160" name="Text Box 8"/>
          <p:cNvSpPr txBox="1">
            <a:spLocks noChangeArrowheads="1"/>
          </p:cNvSpPr>
          <p:nvPr/>
        </p:nvSpPr>
        <p:spPr bwMode="auto">
          <a:xfrm>
            <a:off x="838200" y="3962400"/>
            <a:ext cx="5334000" cy="1292662"/>
          </a:xfrm>
          <a:prstGeom prst="rect">
            <a:avLst/>
          </a:prstGeom>
          <a:noFill/>
          <a:ln w="9525">
            <a:noFill/>
            <a:miter lim="800000"/>
            <a:headEnd/>
            <a:tailEnd/>
          </a:ln>
        </p:spPr>
        <p:txBody>
          <a:bodyPr wrap="square">
            <a:prstTxWarp prst="textNoShape">
              <a:avLst/>
            </a:prstTxWarp>
            <a:spAutoFit/>
          </a:bodyPr>
          <a:lstStyle/>
          <a:p>
            <a:pPr>
              <a:spcBef>
                <a:spcPct val="50000"/>
              </a:spcBef>
            </a:pPr>
            <a:r>
              <a:rPr lang="ja-JP" altLang="en-US" sz="2400" dirty="0"/>
              <a:t>山田さんは３時に</a:t>
            </a:r>
            <a:r>
              <a:rPr lang="ja-JP" altLang="en-US" sz="2400" u="sng" dirty="0">
                <a:solidFill>
                  <a:srgbClr val="FF0000"/>
                </a:solidFill>
              </a:rPr>
              <a:t>来る</a:t>
            </a:r>
            <a:r>
              <a:rPr lang="ja-JP" altLang="en-US" sz="2400" dirty="0"/>
              <a:t>と</a:t>
            </a:r>
            <a:r>
              <a:rPr lang="ja-JP" altLang="en-US" sz="2400" u="sng" dirty="0"/>
              <a:t>言いました</a:t>
            </a:r>
            <a:r>
              <a:rPr lang="ja-JP" altLang="en-US" sz="2400" dirty="0"/>
              <a:t>。</a:t>
            </a:r>
            <a:endParaRPr lang="en-US" altLang="ja-JP" sz="2400" dirty="0"/>
          </a:p>
          <a:p>
            <a:pPr>
              <a:spcBef>
                <a:spcPct val="50000"/>
              </a:spcBef>
            </a:pPr>
            <a:r>
              <a:rPr lang="en-US" altLang="ja-JP" dirty="0"/>
              <a:t>                        </a:t>
            </a:r>
            <a:r>
              <a:rPr lang="en-US" altLang="ja-JP" dirty="0" smtClean="0"/>
              <a:t>             </a:t>
            </a:r>
            <a:r>
              <a:rPr lang="en-US" altLang="ja-JP" dirty="0">
                <a:solidFill>
                  <a:srgbClr val="FF0000"/>
                </a:solidFill>
              </a:rPr>
              <a:t>non-past  past</a:t>
            </a:r>
          </a:p>
          <a:p>
            <a:pPr>
              <a:spcBef>
                <a:spcPct val="50000"/>
              </a:spcBef>
            </a:pPr>
            <a:r>
              <a:rPr lang="en-US" altLang="ja-JP" dirty="0"/>
              <a:t>Yamada-san said that he’d come at 3.</a:t>
            </a:r>
          </a:p>
        </p:txBody>
      </p:sp>
      <p:sp>
        <p:nvSpPr>
          <p:cNvPr id="49162" name="Line 10"/>
          <p:cNvSpPr>
            <a:spLocks noChangeShapeType="1"/>
          </p:cNvSpPr>
          <p:nvPr/>
        </p:nvSpPr>
        <p:spPr bwMode="auto">
          <a:xfrm flipV="1">
            <a:off x="4191000" y="4800600"/>
            <a:ext cx="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ja-JP" altLang="en-US"/>
          </a:p>
        </p:txBody>
      </p:sp>
      <p:sp>
        <p:nvSpPr>
          <p:cNvPr id="49163" name="Rectangle 11"/>
          <p:cNvSpPr>
            <a:spLocks noChangeArrowheads="1"/>
          </p:cNvSpPr>
          <p:nvPr/>
        </p:nvSpPr>
        <p:spPr bwMode="auto">
          <a:xfrm>
            <a:off x="687388" y="2286000"/>
            <a:ext cx="7175500" cy="519113"/>
          </a:xfrm>
          <a:prstGeom prst="rect">
            <a:avLst/>
          </a:prstGeom>
          <a:noFill/>
          <a:ln w="9525">
            <a:noFill/>
            <a:miter lim="800000"/>
            <a:headEnd/>
            <a:tailEnd/>
          </a:ln>
        </p:spPr>
        <p:txBody>
          <a:bodyPr wrap="none">
            <a:prstTxWarp prst="textNoShape">
              <a:avLst/>
            </a:prstTxWarp>
            <a:spAutoFit/>
          </a:bodyPr>
          <a:lstStyle/>
          <a:p>
            <a:r>
              <a:rPr lang="ja-JP" altLang="en-US" sz="2800"/>
              <a:t>まきの先生は毎朝、１時間</a:t>
            </a:r>
            <a:r>
              <a:rPr lang="ja-JP" altLang="en-US" sz="2800" u="sng"/>
              <a:t>およぐ</a:t>
            </a:r>
            <a:r>
              <a:rPr lang="ja-JP" altLang="en-US" sz="2800">
                <a:solidFill>
                  <a:srgbClr val="FF0000"/>
                </a:solidFill>
              </a:rPr>
              <a:t>と</a:t>
            </a:r>
            <a:r>
              <a:rPr lang="ja-JP" altLang="en-US" sz="2800" b="1"/>
              <a:t>言いました</a:t>
            </a:r>
            <a:r>
              <a:rPr lang="ja-JP" altLang="en-US" sz="2800"/>
              <a:t>。</a:t>
            </a:r>
          </a:p>
        </p:txBody>
      </p:sp>
      <p:sp>
        <p:nvSpPr>
          <p:cNvPr id="15" name="Title 1"/>
          <p:cNvSpPr>
            <a:spLocks noGrp="1"/>
          </p:cNvSpPr>
          <p:nvPr>
            <p:ph type="title"/>
          </p:nvPr>
        </p:nvSpPr>
        <p:spPr>
          <a:xfrm>
            <a:off x="228600" y="304800"/>
            <a:ext cx="8686800" cy="1143000"/>
          </a:xfrm>
        </p:spPr>
        <p:txBody>
          <a:bodyPr/>
          <a:lstStyle/>
          <a:p>
            <a:r>
              <a:rPr lang="en-US" altLang="ja-JP" dirty="0" smtClean="0"/>
              <a:t>Indirect quote</a:t>
            </a:r>
            <a:endParaRPr lang="ja-JP"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話しましょう</a:t>
            </a:r>
            <a:endParaRPr lang="ja-JP" altLang="en-US" dirty="0"/>
          </a:p>
        </p:txBody>
      </p:sp>
      <p:sp>
        <p:nvSpPr>
          <p:cNvPr id="3" name="Content Placeholder 2"/>
          <p:cNvSpPr>
            <a:spLocks noGrp="1"/>
          </p:cNvSpPr>
          <p:nvPr>
            <p:ph idx="1"/>
          </p:nvPr>
        </p:nvSpPr>
        <p:spPr/>
        <p:txBody>
          <a:bodyPr>
            <a:normAutofit/>
          </a:bodyPr>
          <a:lstStyle/>
          <a:p>
            <a:pPr marL="533400" indent="-533400">
              <a:buClr>
                <a:srgbClr val="343A1B"/>
              </a:buClr>
              <a:buSzPct val="90000"/>
              <a:buFontTx/>
              <a:buAutoNum type="arabicPeriod"/>
            </a:pPr>
            <a:r>
              <a:rPr lang="ja-JP" altLang="en-US" sz="2800" dirty="0" smtClean="0"/>
              <a:t>家族のたんじょう日の時、どんな贈り物を</a:t>
            </a:r>
            <a:r>
              <a:rPr lang="ja-JP" altLang="en-US" sz="2800" b="1" u="sng" dirty="0" smtClean="0"/>
              <a:t>選（えらび）びます</a:t>
            </a:r>
            <a:r>
              <a:rPr lang="ja-JP" altLang="en-US" sz="2800" dirty="0" smtClean="0"/>
              <a:t>か。</a:t>
            </a:r>
            <a:endParaRPr lang="en-US" altLang="ja-JP" sz="2800" dirty="0" smtClean="0"/>
          </a:p>
          <a:p>
            <a:pPr marL="533400" indent="-533400">
              <a:buClr>
                <a:srgbClr val="343A1B"/>
              </a:buClr>
              <a:buSzPct val="90000"/>
              <a:buFontTx/>
              <a:buAutoNum type="arabicPeriod"/>
            </a:pPr>
            <a:r>
              <a:rPr lang="ja-JP" altLang="en-US" sz="2800" b="1" u="sng" dirty="0" smtClean="0"/>
              <a:t>大切に</a:t>
            </a:r>
            <a:r>
              <a:rPr lang="ja-JP" altLang="en-US" sz="2800" dirty="0" smtClean="0"/>
              <a:t>しているものがありますか。何ですか。</a:t>
            </a:r>
            <a:endParaRPr lang="en-US" altLang="ja-JP" sz="2800" b="1" u="sng" dirty="0" smtClean="0"/>
          </a:p>
          <a:p>
            <a:pPr marL="533400" indent="-533400">
              <a:buClr>
                <a:srgbClr val="343A1B"/>
              </a:buClr>
              <a:buSzPct val="90000"/>
              <a:buFontTx/>
              <a:buAutoNum type="arabicPeriod"/>
            </a:pPr>
            <a:r>
              <a:rPr lang="ja-JP" altLang="en-US" sz="2800" dirty="0" smtClean="0"/>
              <a:t>日本語の勉強には、どんな物が</a:t>
            </a:r>
            <a:r>
              <a:rPr lang="ja-JP" altLang="en-US" sz="2800" b="1" u="sng" dirty="0" smtClean="0"/>
              <a:t>役（やく）に立ちますか。</a:t>
            </a:r>
            <a:endParaRPr lang="en-US" altLang="ja-JP" sz="2800" dirty="0" smtClean="0"/>
          </a:p>
          <a:p>
            <a:pPr marL="533400" indent="-533400">
              <a:buClr>
                <a:srgbClr val="343A1B"/>
              </a:buClr>
              <a:buSzPct val="90000"/>
              <a:buFontTx/>
              <a:buAutoNum type="arabicPeriod"/>
            </a:pPr>
            <a:r>
              <a:rPr lang="ja-JP" altLang="ja-JP" sz="2800" dirty="0" smtClean="0"/>
              <a:t>「</a:t>
            </a:r>
            <a:r>
              <a:rPr lang="ja-JP" altLang="en-US" sz="2800" b="1" u="sng" dirty="0" smtClean="0"/>
              <a:t>おめでとう</a:t>
            </a:r>
            <a:r>
              <a:rPr lang="ja-JP" altLang="en-US" sz="2800" dirty="0" smtClean="0"/>
              <a:t>」という言葉は、どんな時に言いますか。</a:t>
            </a:r>
            <a:endParaRPr lang="en-US" altLang="ja-JP" sz="2800" dirty="0" smtClean="0"/>
          </a:p>
          <a:p>
            <a:pPr marL="533400" indent="-533400">
              <a:buClr>
                <a:srgbClr val="343A1B"/>
              </a:buClr>
              <a:buSzPct val="90000"/>
              <a:buFontTx/>
              <a:buAutoNum type="arabicPeriod"/>
            </a:pPr>
            <a:r>
              <a:rPr lang="ja-JP" altLang="en-US" sz="2800" dirty="0" smtClean="0"/>
              <a:t>あなたがどんなことをすると、ご両親は</a:t>
            </a:r>
            <a:r>
              <a:rPr lang="ja-JP" altLang="en-US" sz="2800" b="1" u="sng" dirty="0" smtClean="0"/>
              <a:t>喜（よろこ）ぶ</a:t>
            </a:r>
            <a:r>
              <a:rPr lang="ja-JP" altLang="en-US" sz="2800" dirty="0" smtClean="0"/>
              <a:t>と思いますか。</a:t>
            </a:r>
            <a:endParaRPr lang="en-US" altLang="ja-JP" sz="2800" dirty="0" smtClean="0"/>
          </a:p>
          <a:p>
            <a:pPr marL="533400" indent="-533400">
              <a:buClr>
                <a:srgbClr val="343A1B"/>
              </a:buClr>
              <a:buSzPct val="90000"/>
              <a:buFontTx/>
              <a:buAutoNum type="arabicPeriod"/>
            </a:pPr>
            <a:endParaRPr lang="en-US" altLang="ja-JP" sz="2800" b="1" dirty="0"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381000" y="1676400"/>
            <a:ext cx="8382000" cy="4204447"/>
          </a:xfrm>
          <a:noFill/>
        </p:spPr>
        <p:txBody>
          <a:bodyPr>
            <a:normAutofit/>
          </a:bodyPr>
          <a:lstStyle/>
          <a:p>
            <a:pPr eaLnBrk="1" hangingPunct="1"/>
            <a:r>
              <a:rPr lang="en-US" altLang="ja-JP" sz="2800" dirty="0" smtClean="0"/>
              <a:t>In direct quotes...</a:t>
            </a:r>
          </a:p>
          <a:p>
            <a:pPr lvl="1" eaLnBrk="1" hangingPunct="1">
              <a:buFontTx/>
              <a:buNone/>
            </a:pPr>
            <a:r>
              <a:rPr lang="en-US" altLang="ja-JP" dirty="0" smtClean="0">
                <a:sym typeface="Wingdings" charset="2"/>
              </a:rPr>
              <a:t></a:t>
            </a:r>
            <a:r>
              <a:rPr lang="en-US" altLang="ja-JP" dirty="0" smtClean="0"/>
              <a:t>place inside quotation marks</a:t>
            </a:r>
            <a:r>
              <a:rPr lang="ja-JP" altLang="en-US" dirty="0" smtClean="0"/>
              <a:t>「　　」</a:t>
            </a:r>
            <a:r>
              <a:rPr lang="en-US" altLang="ja-JP" dirty="0" smtClean="0"/>
              <a:t>.</a:t>
            </a:r>
          </a:p>
          <a:p>
            <a:pPr eaLnBrk="1" hangingPunct="1"/>
            <a:r>
              <a:rPr lang="en-US" altLang="ja-JP" sz="2800" dirty="0" smtClean="0"/>
              <a:t>In indirect quotes...</a:t>
            </a:r>
          </a:p>
          <a:p>
            <a:pPr lvl="1" eaLnBrk="1" hangingPunct="1">
              <a:buFontTx/>
              <a:buNone/>
            </a:pPr>
            <a:r>
              <a:rPr lang="en-US" altLang="ja-JP" dirty="0" smtClean="0">
                <a:sym typeface="Wingdings" charset="2"/>
              </a:rPr>
              <a:t></a:t>
            </a:r>
            <a:r>
              <a:rPr lang="en-US" altLang="ja-JP" dirty="0" smtClean="0"/>
              <a:t>the quoted clause </a:t>
            </a:r>
            <a:r>
              <a:rPr lang="en-US" altLang="ja-JP" dirty="0" smtClean="0">
                <a:solidFill>
                  <a:srgbClr val="FF0514"/>
                </a:solidFill>
              </a:rPr>
              <a:t>must end with the plain form.</a:t>
            </a:r>
          </a:p>
          <a:p>
            <a:pPr lvl="1" eaLnBrk="1" hangingPunct="1">
              <a:buFontTx/>
              <a:buNone/>
            </a:pPr>
            <a:r>
              <a:rPr lang="en-US" altLang="ja-JP" dirty="0" smtClean="0">
                <a:sym typeface="Wingdings" charset="2"/>
              </a:rPr>
              <a:t></a:t>
            </a:r>
            <a:r>
              <a:rPr lang="en-US" altLang="ja-JP" dirty="0" smtClean="0"/>
              <a:t>Final sentences particles </a:t>
            </a:r>
            <a:r>
              <a:rPr lang="en-US" altLang="ja-JP" dirty="0" smtClean="0">
                <a:solidFill>
                  <a:srgbClr val="FF0000"/>
                </a:solidFill>
              </a:rPr>
              <a:t>except for </a:t>
            </a:r>
            <a:r>
              <a:rPr lang="ja-JP" altLang="en-US" dirty="0" smtClean="0">
                <a:solidFill>
                  <a:srgbClr val="FF0000"/>
                </a:solidFill>
              </a:rPr>
              <a:t>か</a:t>
            </a:r>
            <a:r>
              <a:rPr lang="en-US" altLang="ja-JP" dirty="0" smtClean="0">
                <a:solidFill>
                  <a:srgbClr val="FF0514"/>
                </a:solidFill>
              </a:rPr>
              <a:t>are</a:t>
            </a:r>
            <a:r>
              <a:rPr lang="ja-JP" altLang="en-US" dirty="0" smtClean="0">
                <a:solidFill>
                  <a:srgbClr val="FF0514"/>
                </a:solidFill>
              </a:rPr>
              <a:t> </a:t>
            </a:r>
            <a:r>
              <a:rPr lang="en-US" altLang="ja-JP" dirty="0" smtClean="0">
                <a:solidFill>
                  <a:srgbClr val="FF0514"/>
                </a:solidFill>
              </a:rPr>
              <a:t>omitted</a:t>
            </a:r>
            <a:r>
              <a:rPr lang="en-US" altLang="ja-JP" dirty="0" smtClean="0"/>
              <a:t> from the indirect quote.</a:t>
            </a:r>
          </a:p>
          <a:p>
            <a:pPr eaLnBrk="1" hangingPunct="1">
              <a:buFontTx/>
              <a:buNone/>
            </a:pPr>
            <a:r>
              <a:rPr lang="en-US" altLang="ja-JP" sz="2800" dirty="0" smtClean="0"/>
              <a:t> 	Ex.</a:t>
            </a:r>
            <a:r>
              <a:rPr lang="ja-JP" altLang="en-US" sz="2800" dirty="0" smtClean="0"/>
              <a:t>田中さんは「ここはしずかです</a:t>
            </a:r>
            <a:r>
              <a:rPr lang="ja-JP" altLang="en-US" sz="2800" dirty="0" smtClean="0">
                <a:solidFill>
                  <a:srgbClr val="FF0514"/>
                </a:solidFill>
              </a:rPr>
              <a:t>ね</a:t>
            </a:r>
            <a:r>
              <a:rPr lang="ja-JP" altLang="en-US" sz="2800" dirty="0" smtClean="0"/>
              <a:t>。」と言いました。</a:t>
            </a:r>
          </a:p>
          <a:p>
            <a:pPr eaLnBrk="1" hangingPunct="1">
              <a:buFontTx/>
              <a:buNone/>
            </a:pPr>
            <a:r>
              <a:rPr lang="ja-JP" altLang="en-US" sz="2800" dirty="0" smtClean="0"/>
              <a:t>　</a:t>
            </a:r>
            <a:r>
              <a:rPr lang="en-US" altLang="ja-JP" sz="2800" dirty="0" smtClean="0"/>
              <a:t>   </a:t>
            </a:r>
            <a:r>
              <a:rPr lang="ja-JP" altLang="en-US" sz="2800" dirty="0" smtClean="0"/>
              <a:t>　田中さんは</a:t>
            </a:r>
            <a:r>
              <a:rPr lang="ja-JP" altLang="en-US" sz="2800" dirty="0" smtClean="0">
                <a:solidFill>
                  <a:srgbClr val="FF0514"/>
                </a:solidFill>
              </a:rPr>
              <a:t>ここはしずかだ</a:t>
            </a:r>
            <a:r>
              <a:rPr lang="ja-JP" altLang="en-US" sz="2800" dirty="0" smtClean="0"/>
              <a:t>と言いました。</a:t>
            </a:r>
          </a:p>
        </p:txBody>
      </p:sp>
      <p:sp>
        <p:nvSpPr>
          <p:cNvPr id="12291" name="Rectangle 4"/>
          <p:cNvSpPr>
            <a:spLocks noChangeArrowheads="1"/>
          </p:cNvSpPr>
          <p:nvPr/>
        </p:nvSpPr>
        <p:spPr bwMode="auto">
          <a:xfrm>
            <a:off x="8458200" y="4343400"/>
            <a:ext cx="184150" cy="457200"/>
          </a:xfrm>
          <a:prstGeom prst="rect">
            <a:avLst/>
          </a:prstGeom>
          <a:noFill/>
          <a:ln w="9525">
            <a:noFill/>
            <a:miter lim="800000"/>
            <a:headEnd/>
            <a:tailEnd/>
          </a:ln>
        </p:spPr>
        <p:txBody>
          <a:bodyPr wrap="none">
            <a:spAutoFit/>
          </a:bodyPr>
          <a:lstStyle/>
          <a:p>
            <a:endParaRPr lang="en-US"/>
          </a:p>
        </p:txBody>
      </p:sp>
      <p:sp>
        <p:nvSpPr>
          <p:cNvPr id="7" name="Title 1"/>
          <p:cNvSpPr>
            <a:spLocks noGrp="1"/>
          </p:cNvSpPr>
          <p:nvPr>
            <p:ph type="title"/>
          </p:nvPr>
        </p:nvSpPr>
        <p:spPr>
          <a:xfrm>
            <a:off x="228600" y="304800"/>
            <a:ext cx="8686800" cy="1143000"/>
          </a:xfrm>
        </p:spPr>
        <p:txBody>
          <a:bodyPr/>
          <a:lstStyle/>
          <a:p>
            <a:r>
              <a:rPr lang="en-US" altLang="ja-JP" dirty="0" smtClean="0"/>
              <a:t>Direct / Indirect quotes</a:t>
            </a:r>
            <a:endParaRPr lang="ja-JP" alt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C337A817-B136-6646-9567-B202EA4D77E6}" type="slidenum">
              <a:rPr lang="en-US" altLang="ja-JP"/>
              <a:pPr/>
              <a:t>81</a:t>
            </a:fld>
            <a:endParaRPr lang="en-US" altLang="ja-JP"/>
          </a:p>
        </p:txBody>
      </p:sp>
      <p:sp>
        <p:nvSpPr>
          <p:cNvPr id="67587" name="Rectangle 3"/>
          <p:cNvSpPr>
            <a:spLocks noChangeArrowheads="1"/>
          </p:cNvSpPr>
          <p:nvPr/>
        </p:nvSpPr>
        <p:spPr bwMode="auto">
          <a:xfrm>
            <a:off x="4267200" y="3581400"/>
            <a:ext cx="3657600" cy="228600"/>
          </a:xfrm>
          <a:prstGeom prst="rect">
            <a:avLst/>
          </a:prstGeom>
          <a:solidFill>
            <a:schemeClr val="bg1"/>
          </a:solidFill>
          <a:ln w="9525">
            <a:noFill/>
            <a:miter lim="800000"/>
            <a:headEnd/>
            <a:tailEnd/>
          </a:ln>
        </p:spPr>
        <p:txBody>
          <a:bodyPr wrap="none" anchor="ctr">
            <a:prstTxWarp prst="textNoShape">
              <a:avLst/>
            </a:prstTxWarp>
          </a:bodyPr>
          <a:lstStyle/>
          <a:p>
            <a:endParaRPr lang="ja-JP" altLang="en-US"/>
          </a:p>
        </p:txBody>
      </p:sp>
      <p:pic>
        <p:nvPicPr>
          <p:cNvPr id="2050" name="Picture 2"/>
          <p:cNvPicPr>
            <a:picLocks noChangeAspect="1" noChangeArrowheads="1"/>
          </p:cNvPicPr>
          <p:nvPr/>
        </p:nvPicPr>
        <p:blipFill>
          <a:blip r:embed="rId3" cstate="print"/>
          <a:srcRect/>
          <a:stretch>
            <a:fillRect/>
          </a:stretch>
        </p:blipFill>
        <p:spPr bwMode="auto">
          <a:xfrm>
            <a:off x="1676400" y="1676400"/>
            <a:ext cx="5437364" cy="5181600"/>
          </a:xfrm>
          <a:prstGeom prst="rect">
            <a:avLst/>
          </a:prstGeom>
          <a:noFill/>
          <a:ln w="9525">
            <a:noFill/>
            <a:miter lim="800000"/>
            <a:headEnd/>
            <a:tailEnd/>
          </a:ln>
        </p:spPr>
      </p:pic>
      <p:sp>
        <p:nvSpPr>
          <p:cNvPr id="6" name="Title 16"/>
          <p:cNvSpPr txBox="1">
            <a:spLocks/>
          </p:cNvSpPr>
          <p:nvPr/>
        </p:nvSpPr>
        <p:spPr>
          <a:xfrm>
            <a:off x="228600" y="304800"/>
            <a:ext cx="8686800" cy="1143000"/>
          </a:xfrm>
          <a:prstGeom prst="rect">
            <a:avLst/>
          </a:prstGeom>
          <a:solidFill>
            <a:srgbClr val="FFC000"/>
          </a:solidFill>
        </p:spPr>
        <p:txBody>
          <a:bodyPr vert="horz" lIns="91440" tIns="45720" rIns="91440" bIns="45720" rtlCol="0" anchor="ctr">
            <a:normAutofit fontScale="97500"/>
          </a:bodyPr>
          <a:lstStyle/>
          <a:p>
            <a:pPr lvl="0" algn="ctr">
              <a:spcBef>
                <a:spcPct val="0"/>
              </a:spcBef>
            </a:pPr>
            <a:r>
              <a:rPr kumimoji="0" lang="en-US" altLang="ja-JP" sz="4000" b="0" i="0" u="none" strike="noStrike" kern="1200" cap="none" spc="0" normalizeH="0" baseline="0" noProof="0" dirty="0" smtClean="0">
                <a:ln>
                  <a:noFill/>
                </a:ln>
                <a:solidFill>
                  <a:schemeClr val="tx1"/>
                </a:solidFill>
                <a:effectLst/>
                <a:uLnTx/>
                <a:uFillTx/>
                <a:latin typeface="MS PGothic" pitchFamily="34" charset="-128"/>
                <a:ea typeface="MS PGothic" pitchFamily="34" charset="-128"/>
                <a:cs typeface="+mj-cs"/>
              </a:rPr>
              <a:t>Indirect quote: 〜</a:t>
            </a:r>
            <a:r>
              <a:rPr kumimoji="0" lang="ja-JP" altLang="en-US" sz="4000" b="0" i="0" u="none" strike="noStrike" kern="1200" cap="none" spc="0" normalizeH="0" baseline="0" noProof="0" dirty="0" smtClean="0">
                <a:ln>
                  <a:noFill/>
                </a:ln>
                <a:solidFill>
                  <a:schemeClr val="tx1"/>
                </a:solidFill>
                <a:effectLst/>
                <a:uLnTx/>
                <a:uFillTx/>
                <a:latin typeface="MS PGothic" pitchFamily="34" charset="-128"/>
                <a:ea typeface="MS PGothic" pitchFamily="34" charset="-128"/>
                <a:cs typeface="+mj-cs"/>
              </a:rPr>
              <a:t>と言いました</a:t>
            </a:r>
            <a:endParaRPr kumimoji="0" lang="ja-JP" altLang="en-US" sz="4000" b="0" i="0" u="none" strike="noStrike" kern="1200" cap="none" spc="0" normalizeH="0" baseline="0" noProof="0" dirty="0">
              <a:ln>
                <a:noFill/>
              </a:ln>
              <a:solidFill>
                <a:schemeClr val="tx1"/>
              </a:solidFill>
              <a:effectLst/>
              <a:uLnTx/>
              <a:uFillTx/>
              <a:latin typeface="MS PGothic" pitchFamily="34" charset="-128"/>
              <a:ea typeface="MS PGothic" pitchFamily="34" charset="-128"/>
              <a:cs typeface="+mj-cs"/>
            </a:endParaRPr>
          </a:p>
        </p:txBody>
      </p:sp>
      <p:sp>
        <p:nvSpPr>
          <p:cNvPr id="11" name="Title 10"/>
          <p:cNvSpPr>
            <a:spLocks noGrp="1"/>
          </p:cNvSpPr>
          <p:nvPr>
            <p:ph type="title"/>
          </p:nvPr>
        </p:nvSpPr>
        <p:spPr/>
        <p:txBody>
          <a:bodyPr/>
          <a:lstStyle/>
          <a:p>
            <a:r>
              <a:rPr lang="en-US" altLang="ja-JP" dirty="0" smtClean="0"/>
              <a:t>Indirect quote: 〜</a:t>
            </a:r>
            <a:r>
              <a:rPr lang="ja-JP" altLang="en-US" dirty="0" smtClean="0"/>
              <a:t>と言いました</a:t>
            </a:r>
            <a:endParaRPr lang="ja-JP" alt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C337A817-B136-6646-9567-B202EA4D77E6}" type="slidenum">
              <a:rPr lang="en-US" altLang="ja-JP"/>
              <a:pPr/>
              <a:t>82</a:t>
            </a:fld>
            <a:endParaRPr lang="en-US" altLang="ja-JP"/>
          </a:p>
        </p:txBody>
      </p:sp>
      <p:sp>
        <p:nvSpPr>
          <p:cNvPr id="67587" name="Rectangle 3"/>
          <p:cNvSpPr>
            <a:spLocks noChangeArrowheads="1"/>
          </p:cNvSpPr>
          <p:nvPr/>
        </p:nvSpPr>
        <p:spPr bwMode="auto">
          <a:xfrm>
            <a:off x="4267200" y="3581400"/>
            <a:ext cx="3657600" cy="228600"/>
          </a:xfrm>
          <a:prstGeom prst="rect">
            <a:avLst/>
          </a:prstGeom>
          <a:solidFill>
            <a:schemeClr val="bg1"/>
          </a:solidFill>
          <a:ln w="9525">
            <a:noFill/>
            <a:miter lim="800000"/>
            <a:headEnd/>
            <a:tailEnd/>
          </a:ln>
        </p:spPr>
        <p:txBody>
          <a:bodyPr wrap="none" anchor="ctr">
            <a:prstTxWarp prst="textNoShape">
              <a:avLst/>
            </a:prstTxWarp>
          </a:bodyPr>
          <a:lstStyle/>
          <a:p>
            <a:endParaRPr lang="ja-JP" altLang="en-US"/>
          </a:p>
        </p:txBody>
      </p:sp>
      <p:pic>
        <p:nvPicPr>
          <p:cNvPr id="3074" name="Picture 2"/>
          <p:cNvPicPr>
            <a:picLocks noChangeAspect="1" noChangeArrowheads="1"/>
          </p:cNvPicPr>
          <p:nvPr/>
        </p:nvPicPr>
        <p:blipFill>
          <a:blip r:embed="rId3" cstate="print"/>
          <a:srcRect/>
          <a:stretch>
            <a:fillRect/>
          </a:stretch>
        </p:blipFill>
        <p:spPr bwMode="auto">
          <a:xfrm>
            <a:off x="1371600" y="2057400"/>
            <a:ext cx="7086600" cy="4633323"/>
          </a:xfrm>
          <a:prstGeom prst="rect">
            <a:avLst/>
          </a:prstGeom>
          <a:noFill/>
          <a:ln w="9525">
            <a:noFill/>
            <a:miter lim="800000"/>
            <a:headEnd/>
            <a:tailEnd/>
          </a:ln>
        </p:spPr>
      </p:pic>
      <p:sp>
        <p:nvSpPr>
          <p:cNvPr id="9" name="TextBox 8"/>
          <p:cNvSpPr txBox="1"/>
          <p:nvPr/>
        </p:nvSpPr>
        <p:spPr>
          <a:xfrm>
            <a:off x="1143000" y="1600200"/>
            <a:ext cx="7407965" cy="369332"/>
          </a:xfrm>
          <a:prstGeom prst="rect">
            <a:avLst/>
          </a:prstGeom>
          <a:solidFill>
            <a:schemeClr val="accent2">
              <a:lumMod val="20000"/>
              <a:lumOff val="80000"/>
            </a:schemeClr>
          </a:solidFill>
        </p:spPr>
        <p:txBody>
          <a:bodyPr wrap="square" rtlCol="0">
            <a:spAutoFit/>
          </a:bodyPr>
          <a:lstStyle/>
          <a:p>
            <a:pPr algn="ctr"/>
            <a:r>
              <a:rPr lang="en-US" dirty="0" smtClean="0"/>
              <a:t>Make up your own quote for the following people.</a:t>
            </a:r>
            <a:endParaRPr lang="en-US" dirty="0"/>
          </a:p>
        </p:txBody>
      </p:sp>
      <p:sp>
        <p:nvSpPr>
          <p:cNvPr id="11" name="Title 10"/>
          <p:cNvSpPr>
            <a:spLocks noGrp="1"/>
          </p:cNvSpPr>
          <p:nvPr>
            <p:ph type="title"/>
          </p:nvPr>
        </p:nvSpPr>
        <p:spPr>
          <a:xfrm>
            <a:off x="228600" y="304800"/>
            <a:ext cx="8686800" cy="1143000"/>
          </a:xfrm>
        </p:spPr>
        <p:txBody>
          <a:bodyPr/>
          <a:lstStyle/>
          <a:p>
            <a:r>
              <a:rPr lang="en-US" altLang="ja-JP" dirty="0" smtClean="0"/>
              <a:t>Indirect quote: 〜</a:t>
            </a:r>
            <a:r>
              <a:rPr lang="ja-JP" altLang="en-US" dirty="0" smtClean="0"/>
              <a:t>と言いました</a:t>
            </a:r>
            <a:endParaRPr lang="ja-JP" alt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228600" y="1557338"/>
            <a:ext cx="8534400" cy="4271962"/>
          </a:xfrm>
          <a:noFill/>
        </p:spPr>
        <p:txBody>
          <a:bodyPr>
            <a:normAutofit/>
          </a:bodyPr>
          <a:lstStyle/>
          <a:p>
            <a:pPr eaLnBrk="1" hangingPunct="1"/>
            <a:r>
              <a:rPr lang="en-US" altLang="ja-JP" sz="2800" dirty="0" smtClean="0"/>
              <a:t>To quote a question..</a:t>
            </a:r>
          </a:p>
          <a:p>
            <a:pPr lvl="1" eaLnBrk="1" hangingPunct="1">
              <a:buFontTx/>
              <a:buNone/>
            </a:pPr>
            <a:r>
              <a:rPr lang="en-US" altLang="ja-JP" dirty="0" smtClean="0">
                <a:sym typeface="Wingdings" charset="2"/>
              </a:rPr>
              <a:t></a:t>
            </a:r>
            <a:r>
              <a:rPr lang="en-US" altLang="ja-JP" dirty="0" smtClean="0"/>
              <a:t>Use </a:t>
            </a:r>
            <a:r>
              <a:rPr lang="ja-JP" altLang="en-US" dirty="0" smtClean="0">
                <a:solidFill>
                  <a:srgbClr val="FF0514"/>
                </a:solidFill>
              </a:rPr>
              <a:t>聞く </a:t>
            </a:r>
            <a:r>
              <a:rPr lang="en-US" altLang="ja-JP" dirty="0" smtClean="0"/>
              <a:t>instead of </a:t>
            </a:r>
            <a:r>
              <a:rPr lang="ja-JP" altLang="en-US" dirty="0" smtClean="0"/>
              <a:t>言う</a:t>
            </a:r>
            <a:endParaRPr lang="en-US" altLang="ja-JP" dirty="0" smtClean="0"/>
          </a:p>
          <a:p>
            <a:pPr lvl="1" eaLnBrk="1" hangingPunct="1">
              <a:buFontTx/>
              <a:buNone/>
            </a:pPr>
            <a:r>
              <a:rPr lang="ja-JP" altLang="en-US" dirty="0" smtClean="0"/>
              <a:t>ジョンさんは、アリスさんは</a:t>
            </a:r>
            <a:r>
              <a:rPr lang="ja-JP" altLang="en-US" u="sng" dirty="0" smtClean="0"/>
              <a:t>田中さんの</a:t>
            </a:r>
            <a:r>
              <a:rPr lang="en-US" altLang="ja-JP" u="sng" dirty="0" smtClean="0"/>
              <a:t>GF</a:t>
            </a:r>
            <a:r>
              <a:rPr lang="ja-JP" altLang="en-US" u="sng" dirty="0" smtClean="0">
                <a:solidFill>
                  <a:srgbClr val="FF0000"/>
                </a:solidFill>
              </a:rPr>
              <a:t>か</a:t>
            </a:r>
            <a:r>
              <a:rPr lang="ja-JP" altLang="en-US" dirty="0" smtClean="0"/>
              <a:t>と聞いた。</a:t>
            </a:r>
          </a:p>
          <a:p>
            <a:pPr eaLnBrk="1" hangingPunct="1"/>
            <a:r>
              <a:rPr lang="en-US" altLang="ja-JP" sz="2800" dirty="0" smtClean="0"/>
              <a:t>To quote an answer…</a:t>
            </a:r>
          </a:p>
          <a:p>
            <a:pPr lvl="1" eaLnBrk="1" hangingPunct="1">
              <a:buFontTx/>
              <a:buNone/>
            </a:pPr>
            <a:r>
              <a:rPr lang="en-US" altLang="ja-JP" dirty="0" smtClean="0">
                <a:sym typeface="Wingdings" charset="2"/>
              </a:rPr>
              <a:t></a:t>
            </a:r>
            <a:r>
              <a:rPr lang="en-US" altLang="ja-JP" dirty="0" smtClean="0"/>
              <a:t>use either </a:t>
            </a:r>
            <a:r>
              <a:rPr lang="ja-JP" altLang="en-US" dirty="0" smtClean="0">
                <a:solidFill>
                  <a:srgbClr val="FF0514"/>
                </a:solidFill>
              </a:rPr>
              <a:t>答える </a:t>
            </a:r>
            <a:r>
              <a:rPr lang="en-US" altLang="ja-JP" dirty="0" smtClean="0"/>
              <a:t>or </a:t>
            </a:r>
            <a:r>
              <a:rPr lang="ja-JP" altLang="en-US" dirty="0" smtClean="0">
                <a:solidFill>
                  <a:srgbClr val="FF0514"/>
                </a:solidFill>
              </a:rPr>
              <a:t>言う</a:t>
            </a:r>
            <a:r>
              <a:rPr lang="ja-JP" altLang="en-US" dirty="0" smtClean="0"/>
              <a:t>　</a:t>
            </a:r>
            <a:endParaRPr lang="en-US" altLang="ja-JP" dirty="0" smtClean="0"/>
          </a:p>
          <a:p>
            <a:pPr lvl="1" eaLnBrk="1" hangingPunct="1">
              <a:buFontTx/>
              <a:buNone/>
            </a:pPr>
            <a:r>
              <a:rPr lang="ja-JP" altLang="en-US" dirty="0" smtClean="0"/>
              <a:t>私は、アリスさんは田中さんの</a:t>
            </a:r>
            <a:r>
              <a:rPr lang="en-US" altLang="ja-JP" u="sng" dirty="0" smtClean="0"/>
              <a:t>GF</a:t>
            </a:r>
            <a:r>
              <a:rPr lang="ja-JP" altLang="en-US" u="sng" dirty="0" smtClean="0">
                <a:solidFill>
                  <a:srgbClr val="FF0000"/>
                </a:solidFill>
              </a:rPr>
              <a:t>だ</a:t>
            </a:r>
            <a:r>
              <a:rPr lang="ja-JP" altLang="en-US" dirty="0" smtClean="0"/>
              <a:t>と答えた。</a:t>
            </a:r>
          </a:p>
        </p:txBody>
      </p:sp>
      <p:sp>
        <p:nvSpPr>
          <p:cNvPr id="4" name="Title 10"/>
          <p:cNvSpPr>
            <a:spLocks noGrp="1"/>
          </p:cNvSpPr>
          <p:nvPr>
            <p:ph type="title"/>
          </p:nvPr>
        </p:nvSpPr>
        <p:spPr>
          <a:xfrm>
            <a:off x="228600" y="304800"/>
            <a:ext cx="8686800" cy="1143000"/>
          </a:xfrm>
        </p:spPr>
        <p:txBody>
          <a:bodyPr>
            <a:normAutofit/>
          </a:bodyPr>
          <a:lstStyle/>
          <a:p>
            <a:r>
              <a:rPr lang="en-US" altLang="ja-JP" dirty="0" smtClean="0"/>
              <a:t>In an indirect quote...</a:t>
            </a:r>
            <a:endParaRPr lang="ja-JP" alt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xfrm>
            <a:off x="228600" y="1412875"/>
            <a:ext cx="8610600" cy="4487863"/>
          </a:xfrm>
          <a:noFill/>
        </p:spPr>
        <p:txBody>
          <a:bodyPr/>
          <a:lstStyle/>
          <a:p>
            <a:pPr eaLnBrk="1" hangingPunct="1"/>
            <a:r>
              <a:rPr lang="en-US" altLang="ja-JP" dirty="0" smtClean="0"/>
              <a:t>The plain present affirmative form of the copula verb,</a:t>
            </a:r>
            <a:r>
              <a:rPr lang="ja-JP" altLang="en-US" dirty="0" smtClean="0">
                <a:solidFill>
                  <a:srgbClr val="FF0514"/>
                </a:solidFill>
              </a:rPr>
              <a:t>だ</a:t>
            </a:r>
            <a:r>
              <a:rPr lang="en-US" altLang="ja-JP" dirty="0" smtClean="0">
                <a:solidFill>
                  <a:srgbClr val="FF0514"/>
                </a:solidFill>
              </a:rPr>
              <a:t>, must be deleted before the question particle</a:t>
            </a:r>
            <a:r>
              <a:rPr lang="en-US" altLang="ja-JP" dirty="0" smtClean="0"/>
              <a:t>.</a:t>
            </a:r>
          </a:p>
          <a:p>
            <a:pPr eaLnBrk="1" hangingPunct="1"/>
            <a:r>
              <a:rPr lang="en-US" altLang="ja-JP" dirty="0" smtClean="0"/>
              <a:t>Ex.</a:t>
            </a:r>
          </a:p>
          <a:p>
            <a:pPr eaLnBrk="1" hangingPunct="1"/>
            <a:r>
              <a:rPr lang="ja-JP" altLang="en-US" dirty="0" smtClean="0"/>
              <a:t>いい</a:t>
            </a:r>
            <a:r>
              <a:rPr lang="ja-JP" altLang="en-US" u="sng" dirty="0" smtClean="0">
                <a:solidFill>
                  <a:srgbClr val="FF0000"/>
                </a:solidFill>
              </a:rPr>
              <a:t>です</a:t>
            </a:r>
            <a:r>
              <a:rPr lang="ja-JP" altLang="en-US" dirty="0" smtClean="0"/>
              <a:t>か。</a:t>
            </a:r>
            <a:endParaRPr lang="en-US" altLang="ja-JP" dirty="0" smtClean="0"/>
          </a:p>
          <a:p>
            <a:pPr eaLnBrk="1" hangingPunct="1"/>
            <a:r>
              <a:rPr lang="ja-JP" altLang="en-US" dirty="0" smtClean="0"/>
              <a:t>山川さんは明日の天気は</a:t>
            </a:r>
            <a:r>
              <a:rPr lang="ja-JP" altLang="en-US" dirty="0" smtClean="0">
                <a:solidFill>
                  <a:schemeClr val="accent2"/>
                </a:solidFill>
              </a:rPr>
              <a:t>いい</a:t>
            </a:r>
            <a:r>
              <a:rPr lang="ja-JP" altLang="en-US" dirty="0" smtClean="0"/>
              <a:t>かと</a:t>
            </a:r>
            <a:r>
              <a:rPr lang="ja-JP" altLang="en-US" dirty="0" smtClean="0">
                <a:solidFill>
                  <a:srgbClr val="FF0514"/>
                </a:solidFill>
              </a:rPr>
              <a:t>聞きました。</a:t>
            </a:r>
          </a:p>
          <a:p>
            <a:pPr eaLnBrk="1" hangingPunct="1"/>
            <a:r>
              <a:rPr lang="ja-JP" altLang="en-US" dirty="0" smtClean="0"/>
              <a:t>きれい</a:t>
            </a:r>
            <a:r>
              <a:rPr lang="ja-JP" altLang="en-US" u="sng" dirty="0" smtClean="0">
                <a:solidFill>
                  <a:srgbClr val="FF0000"/>
                </a:solidFill>
              </a:rPr>
              <a:t>です</a:t>
            </a:r>
            <a:r>
              <a:rPr lang="ja-JP" altLang="en-US" dirty="0" smtClean="0"/>
              <a:t>か。</a:t>
            </a:r>
            <a:endParaRPr lang="en-US" altLang="ja-JP" dirty="0" smtClean="0"/>
          </a:p>
          <a:p>
            <a:pPr eaLnBrk="1" hangingPunct="1"/>
            <a:r>
              <a:rPr lang="ja-JP" altLang="en-US" dirty="0" smtClean="0"/>
              <a:t>その旅館は</a:t>
            </a:r>
            <a:r>
              <a:rPr lang="ja-JP" altLang="en-US" dirty="0" smtClean="0">
                <a:solidFill>
                  <a:schemeClr val="accent2"/>
                </a:solidFill>
              </a:rPr>
              <a:t>きれい　　</a:t>
            </a:r>
            <a:r>
              <a:rPr lang="ja-JP" altLang="en-US" dirty="0" smtClean="0"/>
              <a:t>かと聞きました。</a:t>
            </a:r>
          </a:p>
        </p:txBody>
      </p:sp>
      <p:sp>
        <p:nvSpPr>
          <p:cNvPr id="14340" name="Text Box 4"/>
          <p:cNvSpPr txBox="1">
            <a:spLocks noChangeArrowheads="1"/>
          </p:cNvSpPr>
          <p:nvPr/>
        </p:nvSpPr>
        <p:spPr bwMode="auto">
          <a:xfrm>
            <a:off x="3733800" y="5334000"/>
            <a:ext cx="576263" cy="579437"/>
          </a:xfrm>
          <a:prstGeom prst="rect">
            <a:avLst/>
          </a:prstGeom>
          <a:noFill/>
          <a:ln w="9525">
            <a:noFill/>
            <a:miter lim="800000"/>
            <a:headEnd/>
            <a:tailEnd/>
          </a:ln>
        </p:spPr>
        <p:txBody>
          <a:bodyPr>
            <a:spAutoFit/>
          </a:bodyPr>
          <a:lstStyle/>
          <a:p>
            <a:pPr>
              <a:spcBef>
                <a:spcPct val="50000"/>
              </a:spcBef>
            </a:pPr>
            <a:r>
              <a:rPr lang="ja-JP" altLang="en-US" sz="3200" dirty="0"/>
              <a:t>だ</a:t>
            </a:r>
          </a:p>
        </p:txBody>
      </p:sp>
      <p:sp>
        <p:nvSpPr>
          <p:cNvPr id="154629" name="Line 5"/>
          <p:cNvSpPr>
            <a:spLocks noChangeShapeType="1"/>
          </p:cNvSpPr>
          <p:nvPr/>
        </p:nvSpPr>
        <p:spPr bwMode="auto">
          <a:xfrm>
            <a:off x="3886200" y="5410200"/>
            <a:ext cx="360362" cy="360363"/>
          </a:xfrm>
          <a:prstGeom prst="line">
            <a:avLst/>
          </a:prstGeom>
          <a:noFill/>
          <a:ln w="57150">
            <a:solidFill>
              <a:srgbClr val="FF0514"/>
            </a:solidFill>
            <a:round/>
            <a:headEnd/>
            <a:tailEnd/>
          </a:ln>
        </p:spPr>
        <p:txBody>
          <a:bodyPr/>
          <a:lstStyle/>
          <a:p>
            <a:endParaRPr lang="en-US"/>
          </a:p>
        </p:txBody>
      </p:sp>
      <p:sp>
        <p:nvSpPr>
          <p:cNvPr id="8" name="Title 10"/>
          <p:cNvSpPr>
            <a:spLocks noGrp="1"/>
          </p:cNvSpPr>
          <p:nvPr>
            <p:ph type="title"/>
          </p:nvPr>
        </p:nvSpPr>
        <p:spPr>
          <a:xfrm>
            <a:off x="228600" y="304800"/>
            <a:ext cx="8686800" cy="1143000"/>
          </a:xfrm>
        </p:spPr>
        <p:txBody>
          <a:bodyPr>
            <a:normAutofit/>
          </a:bodyPr>
          <a:lstStyle/>
          <a:p>
            <a:r>
              <a:rPr lang="en-US" altLang="ja-JP" dirty="0" smtClean="0"/>
              <a:t>In an indirect quote...</a:t>
            </a:r>
            <a:endParaRPr lang="ja-JP" alt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Grp="1" noChangeArrowheads="1"/>
          </p:cNvSpPr>
          <p:nvPr>
            <p:ph type="body" idx="1"/>
          </p:nvPr>
        </p:nvSpPr>
        <p:spPr>
          <a:xfrm>
            <a:off x="304800" y="4876800"/>
            <a:ext cx="6172200" cy="1828800"/>
          </a:xfrm>
          <a:prstGeom prst="wedgeRectCallout">
            <a:avLst>
              <a:gd name="adj1" fmla="val 70319"/>
              <a:gd name="adj2" fmla="val 46875"/>
            </a:avLst>
          </a:prstGeom>
          <a:noFill/>
          <a:ln>
            <a:solidFill>
              <a:schemeClr val="tx1"/>
            </a:solidFill>
          </a:ln>
        </p:spPr>
        <p:txBody>
          <a:bodyPr>
            <a:normAutofit lnSpcReduction="10000"/>
          </a:bodyPr>
          <a:lstStyle/>
          <a:p>
            <a:pPr eaLnBrk="1" hangingPunct="1">
              <a:lnSpc>
                <a:spcPct val="90000"/>
              </a:lnSpc>
              <a:buFontTx/>
              <a:buNone/>
            </a:pPr>
            <a:r>
              <a:rPr lang="ja-JP" altLang="en-US" sz="2800" dirty="0" smtClean="0"/>
              <a:t>１．はい、いそがしいです。</a:t>
            </a:r>
          </a:p>
          <a:p>
            <a:pPr eaLnBrk="1" hangingPunct="1">
              <a:lnSpc>
                <a:spcPct val="90000"/>
              </a:lnSpc>
              <a:buFontTx/>
              <a:buNone/>
            </a:pPr>
            <a:r>
              <a:rPr lang="ja-JP" altLang="en-US" sz="2800" dirty="0" smtClean="0"/>
              <a:t>２．はい、学生です。</a:t>
            </a:r>
          </a:p>
          <a:p>
            <a:pPr eaLnBrk="1" hangingPunct="1">
              <a:lnSpc>
                <a:spcPct val="90000"/>
              </a:lnSpc>
              <a:buFontTx/>
              <a:buNone/>
            </a:pPr>
            <a:r>
              <a:rPr lang="ja-JP" altLang="en-US" sz="2800" dirty="0" smtClean="0"/>
              <a:t>３．いいえ、明日は晴れじゃありません。</a:t>
            </a:r>
          </a:p>
          <a:p>
            <a:pPr eaLnBrk="1" hangingPunct="1">
              <a:lnSpc>
                <a:spcPct val="90000"/>
              </a:lnSpc>
              <a:buFontTx/>
              <a:buNone/>
            </a:pPr>
            <a:r>
              <a:rPr lang="ja-JP" altLang="en-US" sz="2800" dirty="0" smtClean="0"/>
              <a:t>４．東京に住んでいます。</a:t>
            </a:r>
          </a:p>
          <a:p>
            <a:pPr eaLnBrk="1" hangingPunct="1">
              <a:lnSpc>
                <a:spcPct val="90000"/>
              </a:lnSpc>
              <a:buFontTx/>
              <a:buNone/>
            </a:pPr>
            <a:endParaRPr lang="ja-JP" altLang="en-US" sz="2800" dirty="0" smtClean="0"/>
          </a:p>
          <a:p>
            <a:pPr eaLnBrk="1" hangingPunct="1">
              <a:lnSpc>
                <a:spcPct val="90000"/>
              </a:lnSpc>
            </a:pPr>
            <a:endParaRPr lang="ja-JP" altLang="en-US" sz="2800" dirty="0" smtClean="0"/>
          </a:p>
        </p:txBody>
      </p:sp>
      <p:sp>
        <p:nvSpPr>
          <p:cNvPr id="15364" name="AutoShape 4"/>
          <p:cNvSpPr>
            <a:spLocks noChangeArrowheads="1"/>
          </p:cNvSpPr>
          <p:nvPr/>
        </p:nvSpPr>
        <p:spPr bwMode="auto">
          <a:xfrm>
            <a:off x="2514600" y="1905000"/>
            <a:ext cx="6172200" cy="1828800"/>
          </a:xfrm>
          <a:prstGeom prst="wedgeRectCallout">
            <a:avLst>
              <a:gd name="adj1" fmla="val -65843"/>
              <a:gd name="adj2" fmla="val 76824"/>
            </a:avLst>
          </a:prstGeom>
          <a:noFill/>
          <a:ln w="9525">
            <a:solidFill>
              <a:schemeClr val="tx1"/>
            </a:solidFill>
            <a:miter lim="800000"/>
            <a:headEnd/>
            <a:tailEnd/>
          </a:ln>
        </p:spPr>
        <p:txBody>
          <a:bodyPr/>
          <a:lstStyle/>
          <a:p>
            <a:pPr marL="342900" indent="-342900">
              <a:lnSpc>
                <a:spcPct val="90000"/>
              </a:lnSpc>
              <a:spcBef>
                <a:spcPct val="20000"/>
              </a:spcBef>
            </a:pPr>
            <a:r>
              <a:rPr lang="ja-JP" altLang="en-US" sz="2800" dirty="0"/>
              <a:t>１．今週はいそがしいですか。</a:t>
            </a:r>
          </a:p>
          <a:p>
            <a:pPr marL="342900" indent="-342900">
              <a:lnSpc>
                <a:spcPct val="90000"/>
              </a:lnSpc>
              <a:spcBef>
                <a:spcPct val="20000"/>
              </a:spcBef>
            </a:pPr>
            <a:r>
              <a:rPr lang="ja-JP" altLang="en-US" sz="2800" dirty="0"/>
              <a:t>２．学生ですか。</a:t>
            </a:r>
          </a:p>
          <a:p>
            <a:pPr marL="342900" indent="-342900">
              <a:lnSpc>
                <a:spcPct val="90000"/>
              </a:lnSpc>
              <a:spcBef>
                <a:spcPct val="20000"/>
              </a:spcBef>
            </a:pPr>
            <a:r>
              <a:rPr lang="ja-JP" altLang="en-US" sz="2800" dirty="0"/>
              <a:t>３．明日は晴れですか。</a:t>
            </a:r>
          </a:p>
          <a:p>
            <a:pPr marL="342900" indent="-342900">
              <a:lnSpc>
                <a:spcPct val="90000"/>
              </a:lnSpc>
              <a:spcBef>
                <a:spcPct val="20000"/>
              </a:spcBef>
            </a:pPr>
            <a:r>
              <a:rPr lang="ja-JP" altLang="en-US" sz="2800" dirty="0"/>
              <a:t>４．</a:t>
            </a:r>
            <a:r>
              <a:rPr lang="ja-JP" altLang="en-US" sz="2800" dirty="0" smtClean="0"/>
              <a:t>どこに住んで</a:t>
            </a:r>
            <a:r>
              <a:rPr lang="ja-JP" altLang="en-US" sz="2800" dirty="0"/>
              <a:t>いますか。</a:t>
            </a:r>
          </a:p>
          <a:p>
            <a:pPr marL="342900" indent="-342900">
              <a:lnSpc>
                <a:spcPct val="90000"/>
              </a:lnSpc>
              <a:spcBef>
                <a:spcPct val="20000"/>
              </a:spcBef>
              <a:buFontTx/>
              <a:buChar char="•"/>
            </a:pPr>
            <a:endParaRPr lang="ja-JP" altLang="en-US" sz="2800" dirty="0"/>
          </a:p>
        </p:txBody>
      </p:sp>
      <p:pic>
        <p:nvPicPr>
          <p:cNvPr id="15365" name="Picture 5"/>
          <p:cNvPicPr>
            <a:picLocks noChangeAspect="1" noChangeArrowheads="1"/>
          </p:cNvPicPr>
          <p:nvPr/>
        </p:nvPicPr>
        <p:blipFill>
          <a:blip r:embed="rId3" cstate="print"/>
          <a:srcRect/>
          <a:stretch>
            <a:fillRect/>
          </a:stretch>
        </p:blipFill>
        <p:spPr bwMode="auto">
          <a:xfrm>
            <a:off x="0" y="2166938"/>
            <a:ext cx="2447925" cy="1643062"/>
          </a:xfrm>
          <a:prstGeom prst="rect">
            <a:avLst/>
          </a:prstGeom>
          <a:noFill/>
          <a:ln w="9525">
            <a:noFill/>
            <a:miter lim="800000"/>
            <a:headEnd/>
            <a:tailEnd/>
          </a:ln>
        </p:spPr>
      </p:pic>
      <p:graphicFrame>
        <p:nvGraphicFramePr>
          <p:cNvPr id="142343" name="Group 7"/>
          <p:cNvGraphicFramePr>
            <a:graphicFrameLocks noGrp="1"/>
          </p:cNvGraphicFramePr>
          <p:nvPr/>
        </p:nvGraphicFramePr>
        <p:xfrm>
          <a:off x="304800" y="3886200"/>
          <a:ext cx="1219200" cy="518160"/>
        </p:xfrm>
        <a:graphic>
          <a:graphicData uri="http://schemas.openxmlformats.org/drawingml/2006/table">
            <a:tbl>
              <a:tblPr/>
              <a:tblGrid>
                <a:gridCol w="1219200"/>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Arial" charset="0"/>
                          <a:ea typeface="ＭＳ Ｐゴシック" pitchFamily="48" charset="-128"/>
                        </a:rPr>
                        <a:t>たま木</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r>
            </a:tbl>
          </a:graphicData>
        </a:graphic>
      </p:graphicFrame>
      <p:graphicFrame>
        <p:nvGraphicFramePr>
          <p:cNvPr id="142355" name="Group 19"/>
          <p:cNvGraphicFramePr>
            <a:graphicFrameLocks noGrp="1"/>
          </p:cNvGraphicFramePr>
          <p:nvPr/>
        </p:nvGraphicFramePr>
        <p:xfrm>
          <a:off x="2928938" y="1752600"/>
          <a:ext cx="5605474" cy="533400"/>
        </p:xfrm>
        <a:graphic>
          <a:graphicData uri="http://schemas.openxmlformats.org/drawingml/2006/table">
            <a:tbl>
              <a:tblPr/>
              <a:tblGrid>
                <a:gridCol w="5605474"/>
              </a:tblGrid>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rgbClr val="FF0514"/>
                          </a:solidFill>
                          <a:effectLst/>
                          <a:latin typeface="Arial" charset="0"/>
                          <a:ea typeface="ＭＳ Ｐゴシック" pitchFamily="48" charset="-128"/>
                        </a:rPr>
                        <a:t>今週はいそがしいかと聞きました</a:t>
                      </a:r>
                      <a:endParaRPr kumimoji="1" lang="ja-JP" altLang="en-US" sz="2400" b="0" i="0" u="none" strike="noStrike" cap="none" normalizeH="0" baseline="0" smtClean="0">
                        <a:ln>
                          <a:noFill/>
                        </a:ln>
                        <a:solidFill>
                          <a:schemeClr val="tx1"/>
                        </a:solidFill>
                        <a:effectLst/>
                        <a:latin typeface="Arial" charset="0"/>
                        <a:ea typeface="ＭＳ Ｐゴシック" pitchFamily="48"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6F2FC"/>
                    </a:solidFill>
                  </a:tcPr>
                </a:tc>
              </a:tr>
            </a:tbl>
          </a:graphicData>
        </a:graphic>
      </p:graphicFrame>
      <p:graphicFrame>
        <p:nvGraphicFramePr>
          <p:cNvPr id="142361" name="Group 25"/>
          <p:cNvGraphicFramePr>
            <a:graphicFrameLocks noGrp="1"/>
          </p:cNvGraphicFramePr>
          <p:nvPr/>
        </p:nvGraphicFramePr>
        <p:xfrm>
          <a:off x="2895600" y="2362200"/>
          <a:ext cx="5562600" cy="457200"/>
        </p:xfrm>
        <a:graphic>
          <a:graphicData uri="http://schemas.openxmlformats.org/drawingml/2006/table">
            <a:tbl>
              <a:tblPr/>
              <a:tblGrid>
                <a:gridCol w="5562600"/>
              </a:tblGrid>
              <a:tr h="3762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rgbClr val="FF0514"/>
                          </a:solidFill>
                          <a:effectLst/>
                          <a:latin typeface="Arial" charset="0"/>
                          <a:ea typeface="ＭＳ Ｐゴシック" pitchFamily="48" charset="-128"/>
                        </a:rPr>
                        <a:t>学生かと聞きました。</a:t>
                      </a:r>
                      <a:endParaRPr kumimoji="1" lang="ja-JP" altLang="en-US" sz="2400" b="0" i="0" u="none" strike="noStrike" cap="none" normalizeH="0" baseline="0" smtClean="0">
                        <a:ln>
                          <a:noFill/>
                        </a:ln>
                        <a:solidFill>
                          <a:schemeClr val="tx1"/>
                        </a:solidFill>
                        <a:effectLst/>
                        <a:latin typeface="Arial" charset="0"/>
                        <a:ea typeface="ＭＳ Ｐゴシック" pitchFamily="48"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6F2FC"/>
                    </a:solidFill>
                  </a:tcPr>
                </a:tc>
              </a:tr>
            </a:tbl>
          </a:graphicData>
        </a:graphic>
      </p:graphicFrame>
      <p:graphicFrame>
        <p:nvGraphicFramePr>
          <p:cNvPr id="142367" name="Group 31"/>
          <p:cNvGraphicFramePr>
            <a:graphicFrameLocks noGrp="1"/>
          </p:cNvGraphicFramePr>
          <p:nvPr/>
        </p:nvGraphicFramePr>
        <p:xfrm>
          <a:off x="2895600" y="2895600"/>
          <a:ext cx="5605490" cy="457200"/>
        </p:xfrm>
        <a:graphic>
          <a:graphicData uri="http://schemas.openxmlformats.org/drawingml/2006/table">
            <a:tbl>
              <a:tblPr/>
              <a:tblGrid>
                <a:gridCol w="5605490"/>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rgbClr val="FF0514"/>
                          </a:solidFill>
                          <a:effectLst/>
                          <a:latin typeface="Arial" charset="0"/>
                          <a:ea typeface="ＭＳ Ｐゴシック" pitchFamily="48" charset="-128"/>
                        </a:rPr>
                        <a:t>明日は晴れかと聞きました。</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6F2FC"/>
                    </a:solidFill>
                  </a:tcPr>
                </a:tc>
              </a:tr>
            </a:tbl>
          </a:graphicData>
        </a:graphic>
      </p:graphicFrame>
      <p:graphicFrame>
        <p:nvGraphicFramePr>
          <p:cNvPr id="142373" name="Group 37"/>
          <p:cNvGraphicFramePr>
            <a:graphicFrameLocks noGrp="1"/>
          </p:cNvGraphicFramePr>
          <p:nvPr/>
        </p:nvGraphicFramePr>
        <p:xfrm>
          <a:off x="2895600" y="3452813"/>
          <a:ext cx="5605502" cy="457200"/>
        </p:xfrm>
        <a:graphic>
          <a:graphicData uri="http://schemas.openxmlformats.org/drawingml/2006/table">
            <a:tbl>
              <a:tblPr/>
              <a:tblGrid>
                <a:gridCol w="5605502"/>
              </a:tblGrid>
              <a:tr h="4286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dirty="0" smtClean="0">
                          <a:ln>
                            <a:noFill/>
                          </a:ln>
                          <a:solidFill>
                            <a:srgbClr val="FF0514"/>
                          </a:solidFill>
                          <a:effectLst/>
                          <a:latin typeface="Arial" charset="0"/>
                          <a:ea typeface="ＭＳ Ｐゴシック" pitchFamily="48" charset="-128"/>
                        </a:rPr>
                        <a:t>どこに住んでいるかと聞きました。</a:t>
                      </a:r>
                      <a:endParaRPr kumimoji="1" lang="ja-JP" altLang="en-US" sz="2400" b="0" i="0" u="none" strike="noStrike" cap="none" normalizeH="0" baseline="0" dirty="0" smtClean="0">
                        <a:ln>
                          <a:noFill/>
                        </a:ln>
                        <a:solidFill>
                          <a:schemeClr val="tx1"/>
                        </a:solidFill>
                        <a:effectLst/>
                        <a:latin typeface="Arial" charset="0"/>
                        <a:ea typeface="ＭＳ Ｐゴシック" pitchFamily="48"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6F2FC"/>
                    </a:solidFill>
                  </a:tcPr>
                </a:tc>
              </a:tr>
            </a:tbl>
          </a:graphicData>
        </a:graphic>
      </p:graphicFrame>
      <p:graphicFrame>
        <p:nvGraphicFramePr>
          <p:cNvPr id="142403" name="Group 67"/>
          <p:cNvGraphicFramePr>
            <a:graphicFrameLocks noGrp="1"/>
          </p:cNvGraphicFramePr>
          <p:nvPr/>
        </p:nvGraphicFramePr>
        <p:xfrm>
          <a:off x="685800" y="4724400"/>
          <a:ext cx="5486400" cy="457200"/>
        </p:xfrm>
        <a:graphic>
          <a:graphicData uri="http://schemas.openxmlformats.org/drawingml/2006/table">
            <a:tbl>
              <a:tblPr/>
              <a:tblGrid>
                <a:gridCol w="5486400"/>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dirty="0" smtClean="0">
                          <a:ln>
                            <a:noFill/>
                          </a:ln>
                          <a:solidFill>
                            <a:srgbClr val="FF0514"/>
                          </a:solidFill>
                          <a:effectLst/>
                          <a:latin typeface="Arial" charset="0"/>
                          <a:ea typeface="ＭＳ Ｐゴシック" pitchFamily="48" charset="-128"/>
                        </a:rPr>
                        <a:t>今週はいそがしいと答えました。</a:t>
                      </a:r>
                      <a:endParaRPr kumimoji="1" lang="ja-JP" altLang="en-US" sz="2400" b="0" i="0" u="none" strike="noStrike" cap="none" normalizeH="0" baseline="0" dirty="0" smtClean="0">
                        <a:ln>
                          <a:noFill/>
                        </a:ln>
                        <a:solidFill>
                          <a:schemeClr val="tx1"/>
                        </a:solidFill>
                        <a:effectLst/>
                        <a:latin typeface="Arial" charset="0"/>
                        <a:ea typeface="ＭＳ Ｐゴシック" pitchFamily="48"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6F2FC"/>
                    </a:solidFill>
                  </a:tcPr>
                </a:tc>
              </a:tr>
            </a:tbl>
          </a:graphicData>
        </a:graphic>
      </p:graphicFrame>
      <p:graphicFrame>
        <p:nvGraphicFramePr>
          <p:cNvPr id="142385" name="Group 49"/>
          <p:cNvGraphicFramePr>
            <a:graphicFrameLocks noGrp="1"/>
          </p:cNvGraphicFramePr>
          <p:nvPr/>
        </p:nvGraphicFramePr>
        <p:xfrm>
          <a:off x="685800" y="5257800"/>
          <a:ext cx="5486400" cy="457200"/>
        </p:xfrm>
        <a:graphic>
          <a:graphicData uri="http://schemas.openxmlformats.org/drawingml/2006/table">
            <a:tbl>
              <a:tblPr/>
              <a:tblGrid>
                <a:gridCol w="5486400"/>
              </a:tblGrid>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dirty="0" smtClean="0">
                          <a:ln>
                            <a:noFill/>
                          </a:ln>
                          <a:solidFill>
                            <a:srgbClr val="FF0514"/>
                          </a:solidFill>
                          <a:effectLst/>
                          <a:latin typeface="Arial" charset="0"/>
                          <a:ea typeface="ＭＳ Ｐゴシック" pitchFamily="48" charset="-128"/>
                        </a:rPr>
                        <a:t>学生だと答えました。</a:t>
                      </a:r>
                      <a:endParaRPr kumimoji="1" lang="ja-JP" altLang="en-US" sz="2400" b="0" i="0" u="none" strike="noStrike" cap="none" normalizeH="0" baseline="0" dirty="0" smtClean="0">
                        <a:ln>
                          <a:noFill/>
                        </a:ln>
                        <a:solidFill>
                          <a:schemeClr val="tx1"/>
                        </a:solidFill>
                        <a:effectLst/>
                        <a:latin typeface="Arial" charset="0"/>
                        <a:ea typeface="ＭＳ Ｐゴシック" pitchFamily="48"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6F2FC"/>
                    </a:solidFill>
                  </a:tcPr>
                </a:tc>
              </a:tr>
            </a:tbl>
          </a:graphicData>
        </a:graphic>
      </p:graphicFrame>
      <p:graphicFrame>
        <p:nvGraphicFramePr>
          <p:cNvPr id="142391" name="Group 55"/>
          <p:cNvGraphicFramePr>
            <a:graphicFrameLocks noGrp="1"/>
          </p:cNvGraphicFramePr>
          <p:nvPr/>
        </p:nvGraphicFramePr>
        <p:xfrm>
          <a:off x="684213" y="5681663"/>
          <a:ext cx="5487987" cy="485791"/>
        </p:xfrm>
        <a:graphic>
          <a:graphicData uri="http://schemas.openxmlformats.org/drawingml/2006/table">
            <a:tbl>
              <a:tblPr/>
              <a:tblGrid>
                <a:gridCol w="5487987"/>
              </a:tblGrid>
              <a:tr h="4857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dirty="0" smtClean="0">
                          <a:ln>
                            <a:noFill/>
                          </a:ln>
                          <a:solidFill>
                            <a:srgbClr val="FF0514"/>
                          </a:solidFill>
                          <a:effectLst/>
                          <a:latin typeface="Arial" charset="0"/>
                          <a:ea typeface="ＭＳ Ｐゴシック" pitchFamily="48" charset="-128"/>
                        </a:rPr>
                        <a:t>明日は晴れじゃないと答えました。</a:t>
                      </a:r>
                      <a:endParaRPr kumimoji="1" lang="ja-JP" altLang="en-US" sz="2400" b="0" i="0" u="none" strike="noStrike" cap="none" normalizeH="0" baseline="0" dirty="0" smtClean="0">
                        <a:ln>
                          <a:noFill/>
                        </a:ln>
                        <a:solidFill>
                          <a:schemeClr val="tx1"/>
                        </a:solidFill>
                        <a:effectLst/>
                        <a:latin typeface="Arial" charset="0"/>
                        <a:ea typeface="ＭＳ Ｐゴシック" pitchFamily="48"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6F2FC"/>
                    </a:solidFill>
                  </a:tcPr>
                </a:tc>
              </a:tr>
            </a:tbl>
          </a:graphicData>
        </a:graphic>
      </p:graphicFrame>
      <p:graphicFrame>
        <p:nvGraphicFramePr>
          <p:cNvPr id="142397" name="Group 61"/>
          <p:cNvGraphicFramePr>
            <a:graphicFrameLocks noGrp="1"/>
          </p:cNvGraphicFramePr>
          <p:nvPr/>
        </p:nvGraphicFramePr>
        <p:xfrm>
          <a:off x="609600" y="6248400"/>
          <a:ext cx="5562600" cy="457200"/>
        </p:xfrm>
        <a:graphic>
          <a:graphicData uri="http://schemas.openxmlformats.org/drawingml/2006/table">
            <a:tbl>
              <a:tblPr/>
              <a:tblGrid>
                <a:gridCol w="5562600"/>
              </a:tblGrid>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dirty="0" smtClean="0">
                          <a:ln>
                            <a:noFill/>
                          </a:ln>
                          <a:solidFill>
                            <a:srgbClr val="FF0514"/>
                          </a:solidFill>
                          <a:effectLst/>
                          <a:latin typeface="Arial" charset="0"/>
                          <a:ea typeface="ＭＳ Ｐゴシック" pitchFamily="48" charset="-128"/>
                        </a:rPr>
                        <a:t>東京に住んでいると答えました。</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6F2FC"/>
                    </a:solidFill>
                  </a:tcPr>
                </a:tc>
              </a:tr>
            </a:tbl>
          </a:graphicData>
        </a:graphic>
      </p:graphicFrame>
      <p:pic>
        <p:nvPicPr>
          <p:cNvPr id="15420" name="Picture 69" descr="http://sankei.jp.msn.com/photos/entertainments/entertainers/080101/tnr0801011233003-p1.jpg"/>
          <p:cNvPicPr>
            <a:picLocks noChangeAspect="1" noChangeArrowheads="1"/>
          </p:cNvPicPr>
          <p:nvPr/>
        </p:nvPicPr>
        <p:blipFill>
          <a:blip r:embed="rId4" cstate="print"/>
          <a:srcRect/>
          <a:stretch>
            <a:fillRect/>
          </a:stretch>
        </p:blipFill>
        <p:spPr bwMode="auto">
          <a:xfrm>
            <a:off x="7358063" y="4024313"/>
            <a:ext cx="1554162" cy="2286000"/>
          </a:xfrm>
          <a:prstGeom prst="rect">
            <a:avLst/>
          </a:prstGeom>
          <a:noFill/>
          <a:ln w="9525">
            <a:noFill/>
            <a:miter lim="800000"/>
            <a:headEnd/>
            <a:tailEnd/>
          </a:ln>
        </p:spPr>
      </p:pic>
      <p:graphicFrame>
        <p:nvGraphicFramePr>
          <p:cNvPr id="70" name="Group 13"/>
          <p:cNvGraphicFramePr>
            <a:graphicFrameLocks noGrp="1"/>
          </p:cNvGraphicFramePr>
          <p:nvPr/>
        </p:nvGraphicFramePr>
        <p:xfrm>
          <a:off x="7467600" y="6324600"/>
          <a:ext cx="1295400" cy="533400"/>
        </p:xfrm>
        <a:graphic>
          <a:graphicData uri="http://schemas.openxmlformats.org/drawingml/2006/table">
            <a:tbl>
              <a:tblPr/>
              <a:tblGrid>
                <a:gridCol w="1295400"/>
              </a:tblGrid>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Arial" charset="0"/>
                          <a:ea typeface="ＭＳ Ｐゴシック" pitchFamily="48" charset="-128"/>
                        </a:rPr>
                        <a:t>のだめ</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r>
            </a:tbl>
          </a:graphicData>
        </a:graphic>
      </p:graphicFrame>
      <p:sp>
        <p:nvSpPr>
          <p:cNvPr id="17" name="Title 16"/>
          <p:cNvSpPr>
            <a:spLocks noGrp="1"/>
          </p:cNvSpPr>
          <p:nvPr>
            <p:ph type="title"/>
          </p:nvPr>
        </p:nvSpPr>
        <p:spPr/>
        <p:txBody>
          <a:bodyPr>
            <a:normAutofit fontScale="90000"/>
          </a:bodyPr>
          <a:lstStyle/>
          <a:p>
            <a:r>
              <a:rPr lang="en-US" altLang="ja-JP" dirty="0" smtClean="0"/>
              <a:t>Report what the following people said, using </a:t>
            </a:r>
            <a:r>
              <a:rPr lang="en-US" altLang="ja-JP" dirty="0" smtClean="0">
                <a:solidFill>
                  <a:srgbClr val="FF0514"/>
                </a:solidFill>
              </a:rPr>
              <a:t>indirect</a:t>
            </a:r>
            <a:r>
              <a:rPr lang="en-US" altLang="ja-JP" dirty="0" smtClean="0"/>
              <a:t> quote.</a:t>
            </a:r>
            <a:endParaRPr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423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424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423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14238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14236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14239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14237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1423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練習しましょう</a:t>
            </a:r>
            <a:endParaRPr lang="ja-JP" altLang="en-US" dirty="0"/>
          </a:p>
        </p:txBody>
      </p:sp>
      <p:sp>
        <p:nvSpPr>
          <p:cNvPr id="3" name="Content Placeholder 2"/>
          <p:cNvSpPr>
            <a:spLocks noGrp="1"/>
          </p:cNvSpPr>
          <p:nvPr>
            <p:ph idx="1"/>
          </p:nvPr>
        </p:nvSpPr>
        <p:spPr/>
        <p:txBody>
          <a:bodyPr>
            <a:normAutofit fontScale="92500" lnSpcReduction="10000"/>
          </a:bodyPr>
          <a:lstStyle/>
          <a:p>
            <a:r>
              <a:rPr lang="en-US" altLang="ja-JP" sz="2400" dirty="0" smtClean="0"/>
              <a:t>You are thinking of going on a trip to Japan for two weeks and are gathering some information. Your friends says the following. Confirm the information using indirect quotes. Use both casual and polite speech.</a:t>
            </a:r>
          </a:p>
          <a:p>
            <a:endParaRPr lang="en-US" altLang="ja-JP" sz="2400" dirty="0" smtClean="0"/>
          </a:p>
          <a:p>
            <a:pPr>
              <a:buNone/>
            </a:pPr>
            <a:r>
              <a:rPr lang="en-US" altLang="ja-JP" sz="2400" dirty="0" smtClean="0"/>
              <a:t>Ex</a:t>
            </a:r>
            <a:r>
              <a:rPr lang="en-US" altLang="ja-JP" sz="2400" dirty="0" smtClean="0"/>
              <a:t>:</a:t>
            </a:r>
            <a:r>
              <a:rPr lang="ja-JP" altLang="en-US" sz="2400" smtClean="0"/>
              <a:t>飛</a:t>
            </a:r>
            <a:r>
              <a:rPr lang="ja-JP" altLang="en-US" sz="2400" dirty="0" smtClean="0"/>
              <a:t>行機（ひこうき）は</a:t>
            </a:r>
            <a:r>
              <a:rPr lang="en-US" altLang="ja-JP" sz="2400" dirty="0" smtClean="0"/>
              <a:t>ANA (All Nippon airways)</a:t>
            </a:r>
            <a:r>
              <a:rPr lang="ja-JP" altLang="en-US" sz="2400" dirty="0" smtClean="0"/>
              <a:t>がいいよ。</a:t>
            </a:r>
            <a:endParaRPr lang="en-US" altLang="ja-JP" sz="2400" dirty="0" smtClean="0"/>
          </a:p>
          <a:p>
            <a:pPr>
              <a:buNone/>
            </a:pPr>
            <a:r>
              <a:rPr lang="en-US" altLang="ja-JP" sz="2400" dirty="0" smtClean="0"/>
              <a:t>	</a:t>
            </a:r>
            <a:r>
              <a:rPr lang="ja-JP" altLang="en-US" sz="2400" dirty="0" smtClean="0"/>
              <a:t>飛行機は</a:t>
            </a:r>
            <a:r>
              <a:rPr lang="en-US" altLang="ja-JP" sz="2400" dirty="0" smtClean="0"/>
              <a:t>ANA</a:t>
            </a:r>
            <a:r>
              <a:rPr lang="ja-JP" altLang="en-US" sz="2400" dirty="0" smtClean="0"/>
              <a:t>がいいと聞きましたが、本当（ほんとう）ですか。</a:t>
            </a:r>
            <a:endParaRPr lang="en-US" altLang="ja-JP" sz="2400" dirty="0" smtClean="0"/>
          </a:p>
          <a:p>
            <a:pPr>
              <a:buNone/>
            </a:pPr>
            <a:r>
              <a:rPr lang="ja-JP" altLang="ja-JP" sz="2400" dirty="0" smtClean="0"/>
              <a:t>　</a:t>
            </a:r>
            <a:r>
              <a:rPr lang="en-US" altLang="ja-JP" sz="2400" dirty="0" smtClean="0"/>
              <a:t>	</a:t>
            </a:r>
            <a:r>
              <a:rPr lang="ja-JP" altLang="en-US" sz="2400" dirty="0" smtClean="0"/>
              <a:t>飛行機は</a:t>
            </a:r>
            <a:r>
              <a:rPr lang="en-US" altLang="ja-JP" sz="2400" dirty="0" smtClean="0"/>
              <a:t>ANA</a:t>
            </a:r>
            <a:r>
              <a:rPr lang="ja-JP" altLang="en-US" sz="2400" dirty="0" smtClean="0"/>
              <a:t>がいいって聞いたけど、本当？</a:t>
            </a:r>
            <a:endParaRPr lang="en-US" altLang="ja-JP" sz="2400" dirty="0" smtClean="0"/>
          </a:p>
          <a:p>
            <a:pPr>
              <a:buNone/>
            </a:pPr>
            <a:endParaRPr lang="en-US" altLang="ja-JP" sz="2400" dirty="0" smtClean="0"/>
          </a:p>
          <a:p>
            <a:pPr>
              <a:buNone/>
            </a:pPr>
            <a:r>
              <a:rPr lang="ja-JP" altLang="en-US" sz="2400" dirty="0" smtClean="0"/>
              <a:t>１）お中元は、七月に送ります。</a:t>
            </a:r>
            <a:endParaRPr lang="en-US" altLang="ja-JP" sz="2400" dirty="0" smtClean="0"/>
          </a:p>
          <a:p>
            <a:pPr>
              <a:buNone/>
            </a:pPr>
            <a:r>
              <a:rPr lang="ja-JP" altLang="en-US" sz="2400" dirty="0" smtClean="0"/>
              <a:t>２）日本では、結婚祝いにナイフを送ってはいけません。</a:t>
            </a:r>
            <a:endParaRPr lang="en-US" altLang="ja-JP" sz="2400" dirty="0" smtClean="0"/>
          </a:p>
          <a:p>
            <a:pPr>
              <a:buNone/>
            </a:pPr>
            <a:r>
              <a:rPr lang="ja-JP" altLang="en-US" sz="2400" dirty="0" smtClean="0"/>
              <a:t>３）日本の携帯（けいたい）電話の方がアメリカの携帯電話よりべんりです。</a:t>
            </a:r>
            <a:endParaRPr lang="en-US" altLang="ja-JP" sz="2400" dirty="0" smtClean="0"/>
          </a:p>
          <a:p>
            <a:pPr>
              <a:buNone/>
            </a:pPr>
            <a:r>
              <a:rPr lang="ja-JP" altLang="en-US" sz="2400" dirty="0" smtClean="0"/>
              <a:t>４）自動販売機（じどうはんばいき）でたばこやビールが買えま</a:t>
            </a:r>
            <a:r>
              <a:rPr lang="ja-JP" altLang="en-US" sz="2400" smtClean="0"/>
              <a:t>す。</a:t>
            </a:r>
            <a:endParaRPr lang="en-US" altLang="ja-JP" sz="2400" dirty="0" smtClean="0"/>
          </a:p>
          <a:p>
            <a:pPr>
              <a:buNone/>
            </a:pPr>
            <a:r>
              <a:rPr lang="ja-JP" altLang="en-US" sz="2400" smtClean="0"/>
              <a:t>５）？</a:t>
            </a:r>
            <a:endParaRPr lang="en-US" altLang="ja-JP" sz="2400" dirty="0" smtClean="0"/>
          </a:p>
          <a:p>
            <a:pPr>
              <a:buNone/>
            </a:pPr>
            <a:endParaRPr lang="ja-JP" altLang="en-US" sz="1800"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altLang="en-US" dirty="0" smtClean="0"/>
              <a:t>文法５</a:t>
            </a:r>
            <a:r>
              <a:rPr lang="en-US" altLang="ja-JP" dirty="0" smtClean="0"/>
              <a:t>-C</a:t>
            </a:r>
            <a:endParaRPr lang="en-US" dirty="0"/>
          </a:p>
        </p:txBody>
      </p:sp>
      <p:sp>
        <p:nvSpPr>
          <p:cNvPr id="5" name="Text Placeholder 4"/>
          <p:cNvSpPr>
            <a:spLocks noGrp="1"/>
          </p:cNvSpPr>
          <p:nvPr>
            <p:ph type="body" idx="1"/>
          </p:nvPr>
        </p:nvSpPr>
        <p:spPr/>
        <p:txBody>
          <a:bodyPr/>
          <a:lstStyle/>
          <a:p>
            <a:pPr marL="342900" indent="-342900"/>
            <a:r>
              <a:rPr lang="en-US" dirty="0" smtClean="0"/>
              <a:t>X</a:t>
            </a:r>
            <a:r>
              <a:rPr lang="ja-JP" altLang="en-US" dirty="0" smtClean="0"/>
              <a:t>を</a:t>
            </a:r>
            <a:r>
              <a:rPr lang="en-US" dirty="0" smtClean="0"/>
              <a:t>Y</a:t>
            </a:r>
            <a:r>
              <a:rPr lang="ja-JP" altLang="en-US" dirty="0" smtClean="0"/>
              <a:t>という</a:t>
            </a:r>
            <a:r>
              <a:rPr lang="en-US" altLang="ja-JP" dirty="0" smtClean="0"/>
              <a:t>, call XY</a:t>
            </a:r>
            <a:endParaRPr lang="en-US" dirty="0" smtClean="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9E3E14-38A0-0946-BEFB-FD0F2B06ADD2}" type="slidenum">
              <a:rPr lang="en-US" smtClean="0"/>
              <a:pPr/>
              <a:t>88</a:t>
            </a:fld>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914400" y="1554163"/>
            <a:ext cx="6494953" cy="5303837"/>
          </a:xfrm>
          <a:prstGeom prst="rect">
            <a:avLst/>
          </a:prstGeom>
          <a:noFill/>
          <a:ln w="9525">
            <a:noFill/>
            <a:miter lim="800000"/>
            <a:headEnd/>
            <a:tailEnd/>
          </a:ln>
        </p:spPr>
      </p:pic>
      <p:sp>
        <p:nvSpPr>
          <p:cNvPr id="5" name="Title 4"/>
          <p:cNvSpPr>
            <a:spLocks noGrp="1"/>
          </p:cNvSpPr>
          <p:nvPr>
            <p:ph type="title"/>
          </p:nvPr>
        </p:nvSpPr>
        <p:spPr/>
        <p:txBody>
          <a:bodyPr/>
          <a:lstStyle/>
          <a:p>
            <a:r>
              <a:rPr lang="ja-JP" altLang="en-US" dirty="0" smtClean="0"/>
              <a:t>おぼえていますか。</a:t>
            </a:r>
            <a:endParaRPr lang="ja-JP" alt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5"/>
          <p:cNvSpPr>
            <a:spLocks noGrp="1" noChangeArrowheads="1"/>
          </p:cNvSpPr>
          <p:nvPr>
            <p:ph idx="1"/>
          </p:nvPr>
        </p:nvSpPr>
        <p:spPr>
          <a:xfrm>
            <a:off x="304800" y="1981200"/>
            <a:ext cx="8458200" cy="4572000"/>
          </a:xfrm>
          <a:noFill/>
        </p:spPr>
        <p:txBody>
          <a:bodyPr/>
          <a:lstStyle/>
          <a:p>
            <a:pPr marL="609600" indent="-609600" eaLnBrk="1" hangingPunct="1">
              <a:lnSpc>
                <a:spcPct val="90000"/>
              </a:lnSpc>
              <a:buFontTx/>
              <a:buNone/>
            </a:pPr>
            <a:r>
              <a:rPr lang="ja-JP" altLang="en-US" sz="2400" smtClean="0"/>
              <a:t>　　</a:t>
            </a:r>
            <a:r>
              <a:rPr lang="en-US" altLang="ja-JP" sz="2400" smtClean="0"/>
              <a:t>A: What is this flower called in Japanese?</a:t>
            </a:r>
          </a:p>
          <a:p>
            <a:pPr marL="609600" indent="-609600" eaLnBrk="1" hangingPunct="1">
              <a:lnSpc>
                <a:spcPct val="90000"/>
              </a:lnSpc>
              <a:buFontTx/>
              <a:buNone/>
            </a:pPr>
            <a:r>
              <a:rPr lang="en-US" altLang="ja-JP" sz="2400" smtClean="0"/>
              <a:t> 	</a:t>
            </a:r>
            <a:r>
              <a:rPr lang="ja-JP" altLang="en-US" sz="2400" smtClean="0"/>
              <a:t>この花は</a:t>
            </a:r>
            <a:r>
              <a:rPr lang="en-US" altLang="ja-JP" sz="2400" smtClean="0"/>
              <a:t>(or</a:t>
            </a:r>
            <a:r>
              <a:rPr lang="ja-JP" altLang="en-US" sz="2400" smtClean="0"/>
              <a:t>を</a:t>
            </a:r>
            <a:r>
              <a:rPr lang="en-US" altLang="ja-JP" sz="2400" smtClean="0"/>
              <a:t>)</a:t>
            </a:r>
            <a:r>
              <a:rPr lang="ja-JP" altLang="en-US" sz="2400" smtClean="0"/>
              <a:t>日本語で何と言いますか。</a:t>
            </a:r>
            <a:endParaRPr lang="en-US" altLang="ja-JP" sz="2400" smtClean="0"/>
          </a:p>
          <a:p>
            <a:pPr marL="609600" indent="-609600" eaLnBrk="1" hangingPunct="1">
              <a:lnSpc>
                <a:spcPct val="90000"/>
              </a:lnSpc>
              <a:buFontTx/>
              <a:buNone/>
            </a:pPr>
            <a:r>
              <a:rPr lang="en-US" altLang="ja-JP" sz="2400" smtClean="0"/>
              <a:t>      B: It is called sakura.</a:t>
            </a:r>
          </a:p>
          <a:p>
            <a:pPr marL="609600" indent="-609600" eaLnBrk="1" hangingPunct="1">
              <a:lnSpc>
                <a:spcPct val="90000"/>
              </a:lnSpc>
              <a:buFontTx/>
              <a:buNone/>
            </a:pPr>
            <a:r>
              <a:rPr lang="en-US" altLang="ja-JP" sz="2400" smtClean="0"/>
              <a:t>	</a:t>
            </a:r>
            <a:r>
              <a:rPr lang="ja-JP" altLang="en-US" sz="2400" smtClean="0"/>
              <a:t>さくらと言います。</a:t>
            </a:r>
            <a:endParaRPr lang="en-US" altLang="ja-JP" sz="2400" smtClean="0"/>
          </a:p>
          <a:p>
            <a:pPr marL="609600" indent="-609600" eaLnBrk="1" hangingPunct="1">
              <a:lnSpc>
                <a:spcPct val="90000"/>
              </a:lnSpc>
            </a:pPr>
            <a:r>
              <a:rPr lang="en-US" altLang="ja-JP" sz="2400" smtClean="0"/>
              <a:t>The particle </a:t>
            </a:r>
            <a:r>
              <a:rPr lang="ja-JP" altLang="en-US" sz="2400" smtClean="0"/>
              <a:t>と</a:t>
            </a:r>
            <a:r>
              <a:rPr lang="en-US" altLang="ja-JP" sz="2400" smtClean="0"/>
              <a:t> indicates that the preceding clause is a quoted clause or phrase.</a:t>
            </a:r>
          </a:p>
          <a:p>
            <a:pPr marL="609600" indent="-609600" eaLnBrk="1" hangingPunct="1">
              <a:lnSpc>
                <a:spcPct val="90000"/>
              </a:lnSpc>
            </a:pPr>
            <a:r>
              <a:rPr lang="en-US" altLang="ja-JP" sz="2400" smtClean="0"/>
              <a:t>In colloquial speech, the particle </a:t>
            </a:r>
            <a:r>
              <a:rPr lang="ja-JP" altLang="en-US" sz="2400" smtClean="0"/>
              <a:t>と</a:t>
            </a:r>
            <a:r>
              <a:rPr lang="en-US" altLang="ja-JP" sz="2400" smtClean="0"/>
              <a:t> is often replaced by </a:t>
            </a:r>
            <a:r>
              <a:rPr lang="ja-JP" altLang="en-US" sz="2400" smtClean="0"/>
              <a:t>って。</a:t>
            </a:r>
            <a:endParaRPr lang="en-US" altLang="ja-JP" sz="2400" smtClean="0"/>
          </a:p>
          <a:p>
            <a:pPr marL="609600" indent="-609600" eaLnBrk="1" hangingPunct="1">
              <a:lnSpc>
                <a:spcPct val="90000"/>
              </a:lnSpc>
              <a:buFontTx/>
              <a:buNone/>
            </a:pPr>
            <a:r>
              <a:rPr lang="ja-JP" altLang="en-US" sz="2400" smtClean="0"/>
              <a:t>　　</a:t>
            </a:r>
            <a:r>
              <a:rPr lang="en-US" altLang="ja-JP" sz="2400" smtClean="0"/>
              <a:t>—X</a:t>
            </a:r>
            <a:r>
              <a:rPr lang="ja-JP" altLang="en-US" sz="2400" smtClean="0"/>
              <a:t>：この漢字、なん</a:t>
            </a:r>
            <a:r>
              <a:rPr lang="ja-JP" altLang="en-US" sz="2400" u="sng" smtClean="0"/>
              <a:t>て</a:t>
            </a:r>
            <a:r>
              <a:rPr lang="ja-JP" altLang="en-US" sz="2400" smtClean="0"/>
              <a:t>読むの？</a:t>
            </a:r>
            <a:endParaRPr lang="en-US" altLang="ja-JP" sz="2400" smtClean="0"/>
          </a:p>
          <a:p>
            <a:pPr marL="609600" indent="-609600" eaLnBrk="1" hangingPunct="1">
              <a:lnSpc>
                <a:spcPct val="90000"/>
              </a:lnSpc>
              <a:buFontTx/>
              <a:buNone/>
            </a:pPr>
            <a:r>
              <a:rPr lang="ja-JP" altLang="ja-JP" sz="2400" smtClean="0"/>
              <a:t>　　　</a:t>
            </a:r>
            <a:r>
              <a:rPr lang="en-US" altLang="ja-JP" sz="2400" smtClean="0"/>
              <a:t> Y</a:t>
            </a:r>
            <a:r>
              <a:rPr lang="ja-JP" altLang="en-US" sz="2400" smtClean="0"/>
              <a:t>：「はな」って読むんだよ。</a:t>
            </a:r>
            <a:endParaRPr lang="en-US" altLang="ja-JP" sz="2400" smtClean="0"/>
          </a:p>
          <a:p>
            <a:pPr marL="609600" indent="-609600" eaLnBrk="1" hangingPunct="1">
              <a:lnSpc>
                <a:spcPct val="90000"/>
              </a:lnSpc>
              <a:buFontTx/>
              <a:buNone/>
            </a:pPr>
            <a:r>
              <a:rPr lang="ja-JP" altLang="en-US" sz="2400" smtClean="0"/>
              <a:t>　　ーアリスはこのねこをミッキー</a:t>
            </a:r>
            <a:r>
              <a:rPr lang="ja-JP" altLang="en-US" sz="2400" u="sng" smtClean="0"/>
              <a:t>って</a:t>
            </a:r>
            <a:r>
              <a:rPr lang="ja-JP" altLang="en-US" sz="2400" smtClean="0"/>
              <a:t>よんでるのよ。</a:t>
            </a:r>
            <a:endParaRPr lang="en-US" altLang="ja-JP" sz="2400" smtClean="0"/>
          </a:p>
          <a:p>
            <a:pPr marL="609600" indent="-609600" eaLnBrk="1" hangingPunct="1">
              <a:lnSpc>
                <a:spcPct val="90000"/>
              </a:lnSpc>
              <a:buFontTx/>
              <a:buNone/>
            </a:pPr>
            <a:endParaRPr lang="ja-JP" altLang="en-US" sz="2400" smtClean="0"/>
          </a:p>
        </p:txBody>
      </p:sp>
      <p:pic>
        <p:nvPicPr>
          <p:cNvPr id="50180" name="Picture 6"/>
          <p:cNvPicPr>
            <a:picLocks noChangeAspect="1"/>
          </p:cNvPicPr>
          <p:nvPr/>
        </p:nvPicPr>
        <p:blipFill>
          <a:blip r:embed="rId3" cstate="print"/>
          <a:srcRect/>
          <a:stretch>
            <a:fillRect/>
          </a:stretch>
        </p:blipFill>
        <p:spPr bwMode="auto">
          <a:xfrm>
            <a:off x="6705600" y="2057400"/>
            <a:ext cx="2032000" cy="1524000"/>
          </a:xfrm>
          <a:prstGeom prst="rect">
            <a:avLst/>
          </a:prstGeom>
          <a:noFill/>
          <a:ln w="9525">
            <a:noFill/>
            <a:miter lim="800000"/>
            <a:headEnd/>
            <a:tailEnd/>
          </a:ln>
        </p:spPr>
      </p:pic>
      <p:pic>
        <p:nvPicPr>
          <p:cNvPr id="2" name="Picture 7"/>
          <p:cNvPicPr>
            <a:picLocks noChangeAspect="1"/>
          </p:cNvPicPr>
          <p:nvPr/>
        </p:nvPicPr>
        <p:blipFill>
          <a:blip r:embed="rId4" cstate="print"/>
          <a:srcRect/>
          <a:stretch>
            <a:fillRect/>
          </a:stretch>
        </p:blipFill>
        <p:spPr bwMode="auto">
          <a:xfrm>
            <a:off x="6908800" y="4876800"/>
            <a:ext cx="2235200" cy="1676400"/>
          </a:xfrm>
          <a:prstGeom prst="rect">
            <a:avLst/>
          </a:prstGeom>
          <a:noFill/>
          <a:ln w="9525">
            <a:noFill/>
            <a:miter lim="800000"/>
            <a:headEnd/>
            <a:tailEnd/>
          </a:ln>
        </p:spPr>
      </p:pic>
      <p:sp>
        <p:nvSpPr>
          <p:cNvPr id="7" name="Title 1"/>
          <p:cNvSpPr>
            <a:spLocks noGrp="1"/>
          </p:cNvSpPr>
          <p:nvPr>
            <p:ph type="title"/>
          </p:nvPr>
        </p:nvSpPr>
        <p:spPr>
          <a:xfrm>
            <a:off x="228600" y="304800"/>
            <a:ext cx="8686800" cy="1143000"/>
          </a:xfrm>
        </p:spPr>
        <p:txBody>
          <a:bodyPr/>
          <a:lstStyle/>
          <a:p>
            <a:r>
              <a:rPr lang="en-US" altLang="ja-JP" dirty="0" smtClean="0"/>
              <a:t>X</a:t>
            </a:r>
            <a:r>
              <a:rPr lang="ja-JP" altLang="en-US" dirty="0" smtClean="0"/>
              <a:t>を</a:t>
            </a:r>
            <a:r>
              <a:rPr lang="en-US" altLang="ja-JP" dirty="0" smtClean="0"/>
              <a:t>Y</a:t>
            </a:r>
            <a:r>
              <a:rPr lang="ja-JP" altLang="en-US" dirty="0" smtClean="0"/>
              <a:t>と言う</a:t>
            </a:r>
            <a:r>
              <a:rPr lang="en-US" altLang="ja-JP" dirty="0" smtClean="0"/>
              <a:t>(call XY)</a:t>
            </a:r>
            <a:endParaRPr lang="ja-JP"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smtClean="0"/>
              <a:t>P266.E 〜</a:t>
            </a:r>
            <a:r>
              <a:rPr lang="ja-JP" altLang="en-US" dirty="0" smtClean="0"/>
              <a:t>祝い</a:t>
            </a:r>
            <a:endParaRPr lang="ja-JP" altLang="en-US" dirty="0"/>
          </a:p>
        </p:txBody>
      </p:sp>
      <p:sp>
        <p:nvSpPr>
          <p:cNvPr id="3" name="Content Placeholder 2"/>
          <p:cNvSpPr>
            <a:spLocks noGrp="1"/>
          </p:cNvSpPr>
          <p:nvPr>
            <p:ph idx="1"/>
          </p:nvPr>
        </p:nvSpPr>
        <p:spPr/>
        <p:txBody>
          <a:bodyPr/>
          <a:lstStyle/>
          <a:p>
            <a:r>
              <a:rPr lang="ja-JP" altLang="en-US" dirty="0" smtClean="0"/>
              <a:t>結婚祝い</a:t>
            </a:r>
            <a:endParaRPr lang="en-US" altLang="ja-JP" dirty="0" smtClean="0"/>
          </a:p>
          <a:p>
            <a:r>
              <a:rPr lang="ja-JP" altLang="en-US" dirty="0"/>
              <a:t>就職（しゅうしょく）</a:t>
            </a:r>
            <a:r>
              <a:rPr lang="ja-JP" altLang="en-US" dirty="0" smtClean="0"/>
              <a:t>祝い</a:t>
            </a:r>
            <a:endParaRPr lang="en-US" altLang="ja-JP" dirty="0" smtClean="0"/>
          </a:p>
          <a:p>
            <a:r>
              <a:rPr lang="ja-JP" altLang="en-US" dirty="0"/>
              <a:t>誕生</a:t>
            </a:r>
            <a:r>
              <a:rPr lang="ja-JP" altLang="en-US" dirty="0" smtClean="0"/>
              <a:t>日祝い</a:t>
            </a:r>
            <a:endParaRPr lang="en-US" altLang="ja-JP" dirty="0" smtClean="0"/>
          </a:p>
          <a:p>
            <a:r>
              <a:rPr lang="ja-JP" altLang="en-US" dirty="0"/>
              <a:t>入学祝い</a:t>
            </a:r>
            <a:endParaRPr lang="en-US" altLang="ja-JP" dirty="0"/>
          </a:p>
          <a:p>
            <a:r>
              <a:rPr lang="ja-JP" altLang="en-US" dirty="0"/>
              <a:t>卒業祝い</a:t>
            </a:r>
            <a:endParaRPr lang="en-US" altLang="ja-JP" dirty="0"/>
          </a:p>
          <a:p>
            <a:endParaRPr lang="en-US" altLang="ja-JP" dirty="0"/>
          </a:p>
          <a:p>
            <a:endParaRPr lang="en-US" altLang="ja-JP" dirty="0" smtClean="0"/>
          </a:p>
          <a:p>
            <a:pPr>
              <a:buNone/>
            </a:pPr>
            <a:endParaRPr lang="en-US" altLang="ja-JP" dirty="0" smtClean="0"/>
          </a:p>
        </p:txBody>
      </p:sp>
      <p:pic>
        <p:nvPicPr>
          <p:cNvPr id="4" name="Picture 5"/>
          <p:cNvPicPr>
            <a:picLocks noChangeAspect="1" noChangeArrowheads="1"/>
          </p:cNvPicPr>
          <p:nvPr/>
        </p:nvPicPr>
        <p:blipFill>
          <a:blip r:embed="rId3" cstate="print"/>
          <a:srcRect/>
          <a:stretch>
            <a:fillRect/>
          </a:stretch>
        </p:blipFill>
        <p:spPr bwMode="auto">
          <a:xfrm>
            <a:off x="1828800" y="4572000"/>
            <a:ext cx="2438400" cy="1833250"/>
          </a:xfrm>
          <a:prstGeom prst="rect">
            <a:avLst/>
          </a:prstGeom>
          <a:noFill/>
          <a:ln w="9525">
            <a:noFill/>
            <a:miter lim="800000"/>
            <a:headEnd/>
            <a:tailEnd/>
          </a:ln>
          <a:effectLst/>
        </p:spPr>
      </p:pic>
      <p:pic>
        <p:nvPicPr>
          <p:cNvPr id="5" name="Picture 6"/>
          <p:cNvPicPr>
            <a:picLocks noChangeAspect="1" noChangeArrowheads="1"/>
          </p:cNvPicPr>
          <p:nvPr/>
        </p:nvPicPr>
        <p:blipFill>
          <a:blip r:embed="rId4" cstate="print"/>
          <a:srcRect/>
          <a:stretch>
            <a:fillRect/>
          </a:stretch>
        </p:blipFill>
        <p:spPr bwMode="auto">
          <a:xfrm>
            <a:off x="5105400" y="3962400"/>
            <a:ext cx="2895600" cy="2674561"/>
          </a:xfrm>
          <a:prstGeom prst="rect">
            <a:avLst/>
          </a:prstGeom>
          <a:noFill/>
          <a:ln w="9525">
            <a:noFill/>
            <a:miter lim="800000"/>
            <a:headEnd/>
            <a:tailEnd/>
          </a:ln>
          <a:effectLst/>
        </p:spPr>
      </p:pic>
      <p:pic>
        <p:nvPicPr>
          <p:cNvPr id="6" name="Picture 8"/>
          <p:cNvPicPr>
            <a:picLocks noChangeAspect="1" noChangeArrowheads="1"/>
          </p:cNvPicPr>
          <p:nvPr/>
        </p:nvPicPr>
        <p:blipFill>
          <a:blip r:embed="rId5" cstate="print"/>
          <a:srcRect/>
          <a:stretch>
            <a:fillRect/>
          </a:stretch>
        </p:blipFill>
        <p:spPr bwMode="auto">
          <a:xfrm>
            <a:off x="6400800" y="1752600"/>
            <a:ext cx="1524000" cy="2133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altLang="en-US" dirty="0" smtClean="0"/>
              <a:t>文法５</a:t>
            </a:r>
            <a:r>
              <a:rPr lang="en-US" altLang="ja-JP" dirty="0" smtClean="0"/>
              <a:t>-D</a:t>
            </a:r>
            <a:endParaRPr lang="en-US" dirty="0"/>
          </a:p>
        </p:txBody>
      </p:sp>
      <p:sp>
        <p:nvSpPr>
          <p:cNvPr id="5" name="Text Placeholder 4"/>
          <p:cNvSpPr>
            <a:spLocks noGrp="1"/>
          </p:cNvSpPr>
          <p:nvPr>
            <p:ph type="body" idx="1"/>
          </p:nvPr>
        </p:nvSpPr>
        <p:spPr/>
        <p:txBody>
          <a:bodyPr/>
          <a:lstStyle/>
          <a:p>
            <a:pPr marL="342900" indent="-342900"/>
            <a:r>
              <a:rPr lang="en-US" dirty="0" smtClean="0"/>
              <a:t>X </a:t>
            </a:r>
            <a:r>
              <a:rPr lang="ja-JP" altLang="en-US" dirty="0" smtClean="0"/>
              <a:t>という</a:t>
            </a:r>
            <a:r>
              <a:rPr lang="en-US" altLang="ja-JP" dirty="0" smtClean="0"/>
              <a:t> Y, Y called X</a:t>
            </a:r>
            <a:endParaRPr lang="en-US" dirty="0" smtClean="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idx="1"/>
          </p:nvPr>
        </p:nvSpPr>
        <p:spPr>
          <a:xfrm>
            <a:off x="228600" y="2057400"/>
            <a:ext cx="8686800" cy="1371600"/>
          </a:xfrm>
        </p:spPr>
        <p:txBody>
          <a:bodyPr/>
          <a:lstStyle/>
          <a:p>
            <a:pPr>
              <a:buFontTx/>
              <a:buNone/>
            </a:pPr>
            <a:r>
              <a:rPr lang="en-US" altLang="ja-JP" u="sng" dirty="0"/>
              <a:t>(</a:t>
            </a:r>
            <a:r>
              <a:rPr lang="ja-JP" altLang="en-US" u="sng"/>
              <a:t>　　　　　　</a:t>
            </a:r>
            <a:r>
              <a:rPr lang="en-US" altLang="ja-JP" u="sng" dirty="0"/>
              <a:t>)</a:t>
            </a:r>
            <a:r>
              <a:rPr lang="ja-JP" altLang="en-US"/>
              <a:t>という</a:t>
            </a:r>
            <a:r>
              <a:rPr lang="ja-JP" altLang="en-US" u="sng"/>
              <a:t>（　　　　　　）</a:t>
            </a:r>
            <a:r>
              <a:rPr lang="ja-JP" altLang="en-US"/>
              <a:t>を知っていますか。</a:t>
            </a:r>
            <a:endParaRPr lang="en-US" altLang="ja-JP" dirty="0"/>
          </a:p>
          <a:p>
            <a:pPr>
              <a:buFontTx/>
              <a:buNone/>
            </a:pPr>
            <a:r>
              <a:rPr lang="en-US" altLang="ja-JP" dirty="0"/>
              <a:t>proper noun       category noun</a:t>
            </a:r>
          </a:p>
        </p:txBody>
      </p:sp>
      <p:sp>
        <p:nvSpPr>
          <p:cNvPr id="32772" name="Text Box 4"/>
          <p:cNvSpPr txBox="1">
            <a:spLocks noChangeArrowheads="1"/>
          </p:cNvSpPr>
          <p:nvPr/>
        </p:nvSpPr>
        <p:spPr bwMode="auto">
          <a:xfrm>
            <a:off x="381000" y="2209800"/>
            <a:ext cx="1905000" cy="396875"/>
          </a:xfrm>
          <a:prstGeom prst="rect">
            <a:avLst/>
          </a:prstGeom>
          <a:noFill/>
          <a:ln w="9525">
            <a:noFill/>
            <a:miter lim="800000"/>
            <a:headEnd/>
            <a:tailEnd/>
          </a:ln>
        </p:spPr>
        <p:txBody>
          <a:bodyPr>
            <a:prstTxWarp prst="textNoShape">
              <a:avLst/>
            </a:prstTxWarp>
            <a:spAutoFit/>
          </a:bodyPr>
          <a:lstStyle/>
          <a:p>
            <a:pPr algn="ctr">
              <a:spcBef>
                <a:spcPct val="50000"/>
              </a:spcBef>
            </a:pPr>
            <a:r>
              <a:rPr lang="ja-JP" altLang="en-US" sz="2000" b="1">
                <a:solidFill>
                  <a:srgbClr val="FF0000"/>
                </a:solidFill>
              </a:rPr>
              <a:t>みやざきはやお</a:t>
            </a:r>
          </a:p>
        </p:txBody>
      </p:sp>
      <p:pic>
        <p:nvPicPr>
          <p:cNvPr id="32773" name="Picture 5"/>
          <p:cNvPicPr>
            <a:picLocks noChangeAspect="1" noChangeArrowheads="1"/>
          </p:cNvPicPr>
          <p:nvPr/>
        </p:nvPicPr>
        <p:blipFill>
          <a:blip r:embed="rId3" cstate="print"/>
          <a:srcRect/>
          <a:stretch>
            <a:fillRect/>
          </a:stretch>
        </p:blipFill>
        <p:spPr bwMode="auto">
          <a:xfrm>
            <a:off x="457200" y="3429000"/>
            <a:ext cx="2133600" cy="1786890"/>
          </a:xfrm>
          <a:prstGeom prst="rect">
            <a:avLst/>
          </a:prstGeom>
          <a:noFill/>
          <a:ln w="9525">
            <a:noFill/>
            <a:miter lim="800000"/>
            <a:headEnd/>
            <a:tailEnd/>
          </a:ln>
          <a:effectLst/>
        </p:spPr>
      </p:pic>
      <p:sp>
        <p:nvSpPr>
          <p:cNvPr id="32776" name="Text Box 8"/>
          <p:cNvSpPr txBox="1">
            <a:spLocks noChangeArrowheads="1"/>
          </p:cNvSpPr>
          <p:nvPr/>
        </p:nvSpPr>
        <p:spPr bwMode="auto">
          <a:xfrm>
            <a:off x="3124200" y="2209800"/>
            <a:ext cx="2133600" cy="400110"/>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ja-JP" altLang="en-US" sz="2000" b="1" smtClean="0">
                <a:solidFill>
                  <a:srgbClr val="FF0000"/>
                </a:solidFill>
              </a:rPr>
              <a:t>えいがか</a:t>
            </a:r>
            <a:r>
              <a:rPr lang="ja-JP" altLang="en-US" sz="2000" b="1">
                <a:solidFill>
                  <a:srgbClr val="FF0000"/>
                </a:solidFill>
              </a:rPr>
              <a:t>んとく</a:t>
            </a:r>
          </a:p>
        </p:txBody>
      </p:sp>
      <p:sp>
        <p:nvSpPr>
          <p:cNvPr id="17" name="TextBox 16"/>
          <p:cNvSpPr txBox="1"/>
          <p:nvPr/>
        </p:nvSpPr>
        <p:spPr>
          <a:xfrm>
            <a:off x="2438400" y="1600200"/>
            <a:ext cx="4479161" cy="369332"/>
          </a:xfrm>
          <a:prstGeom prst="rect">
            <a:avLst/>
          </a:prstGeom>
          <a:solidFill>
            <a:schemeClr val="accent2">
              <a:lumMod val="60000"/>
              <a:lumOff val="40000"/>
            </a:schemeClr>
          </a:solidFill>
        </p:spPr>
        <p:txBody>
          <a:bodyPr wrap="square" rtlCol="0">
            <a:spAutoFit/>
          </a:bodyPr>
          <a:lstStyle/>
          <a:p>
            <a:r>
              <a:rPr lang="ja-JP" altLang="en-US" sz="1800" b="1" dirty="0" smtClean="0"/>
              <a:t>という</a:t>
            </a:r>
            <a:r>
              <a:rPr lang="en-US" altLang="ja-JP" sz="1800" dirty="0" smtClean="0"/>
              <a:t> is written in hiragana instead of kanji.</a:t>
            </a:r>
            <a:endParaRPr lang="en-US" sz="1800" dirty="0"/>
          </a:p>
        </p:txBody>
      </p:sp>
      <p:sp>
        <p:nvSpPr>
          <p:cNvPr id="12" name="Title 11"/>
          <p:cNvSpPr>
            <a:spLocks noGrp="1"/>
          </p:cNvSpPr>
          <p:nvPr>
            <p:ph type="title"/>
          </p:nvPr>
        </p:nvSpPr>
        <p:spPr/>
        <p:txBody>
          <a:bodyPr/>
          <a:lstStyle/>
          <a:p>
            <a:r>
              <a:rPr lang="en-US" altLang="ja-JP" dirty="0" smtClean="0"/>
              <a:t>X</a:t>
            </a:r>
            <a:r>
              <a:rPr lang="ja-JP" altLang="en-US" dirty="0" smtClean="0"/>
              <a:t>という</a:t>
            </a:r>
            <a:r>
              <a:rPr lang="en-US" altLang="ja-JP" dirty="0" smtClean="0"/>
              <a:t>Y(Y called X)</a:t>
            </a:r>
            <a:endParaRPr lang="ja-JP" alt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685800" y="1600200"/>
            <a:ext cx="7696200" cy="5257800"/>
          </a:xfrm>
          <a:noFill/>
        </p:spPr>
        <p:txBody>
          <a:bodyPr/>
          <a:lstStyle/>
          <a:p>
            <a:pPr eaLnBrk="1" hangingPunct="1">
              <a:lnSpc>
                <a:spcPct val="90000"/>
              </a:lnSpc>
            </a:pPr>
            <a:r>
              <a:rPr lang="en-US" altLang="ja-JP" sz="2800" dirty="0" smtClean="0"/>
              <a:t>The noun Y indicates a general category such as a person, place, name, etc., and X indicates a specific instance of Y.</a:t>
            </a:r>
          </a:p>
          <a:p>
            <a:pPr eaLnBrk="1" hangingPunct="1">
              <a:lnSpc>
                <a:spcPct val="90000"/>
              </a:lnSpc>
              <a:buFontTx/>
              <a:buNone/>
            </a:pPr>
            <a:r>
              <a:rPr lang="en-US" altLang="ja-JP" sz="2800" dirty="0" smtClean="0"/>
              <a:t>A   </a:t>
            </a:r>
            <a:r>
              <a:rPr lang="en-US" altLang="ja-JP" sz="2800" dirty="0" err="1" smtClean="0"/>
              <a:t>A</a:t>
            </a:r>
            <a:r>
              <a:rPr lang="en-US" altLang="ja-JP" sz="2800" dirty="0" smtClean="0"/>
              <a:t> university called the University of Tokyo</a:t>
            </a:r>
          </a:p>
          <a:p>
            <a:pPr eaLnBrk="1" hangingPunct="1">
              <a:lnSpc>
                <a:spcPct val="90000"/>
              </a:lnSpc>
              <a:buFontTx/>
              <a:buNone/>
            </a:pPr>
            <a:endParaRPr lang="en-US" altLang="ja-JP" sz="2800" dirty="0" smtClean="0"/>
          </a:p>
          <a:p>
            <a:pPr eaLnBrk="1" hangingPunct="1">
              <a:lnSpc>
                <a:spcPct val="90000"/>
              </a:lnSpc>
              <a:buFontTx/>
              <a:buNone/>
            </a:pPr>
            <a:r>
              <a:rPr lang="en-US" altLang="ja-JP" sz="2800" dirty="0" smtClean="0"/>
              <a:t>B   A museum called the Smithsonian</a:t>
            </a:r>
          </a:p>
          <a:p>
            <a:pPr eaLnBrk="1" hangingPunct="1">
              <a:lnSpc>
                <a:spcPct val="90000"/>
              </a:lnSpc>
              <a:buFontTx/>
              <a:buNone/>
            </a:pPr>
            <a:endParaRPr lang="en-US" altLang="ja-JP" sz="2800" dirty="0" smtClean="0"/>
          </a:p>
          <a:p>
            <a:pPr eaLnBrk="1" hangingPunct="1">
              <a:lnSpc>
                <a:spcPct val="90000"/>
              </a:lnSpc>
              <a:buFontTx/>
              <a:buNone/>
            </a:pPr>
            <a:r>
              <a:rPr lang="en-US" altLang="ja-JP" sz="2800" dirty="0" smtClean="0"/>
              <a:t>C   A hotel called Mirage</a:t>
            </a:r>
          </a:p>
          <a:p>
            <a:pPr eaLnBrk="1" hangingPunct="1">
              <a:lnSpc>
                <a:spcPct val="90000"/>
              </a:lnSpc>
              <a:buFontTx/>
              <a:buNone/>
            </a:pPr>
            <a:endParaRPr lang="en-US" altLang="ja-JP" sz="2800" dirty="0" smtClean="0"/>
          </a:p>
          <a:p>
            <a:pPr eaLnBrk="1" hangingPunct="1">
              <a:lnSpc>
                <a:spcPct val="90000"/>
              </a:lnSpc>
              <a:buFontTx/>
              <a:buNone/>
            </a:pPr>
            <a:r>
              <a:rPr lang="en-US" altLang="ja-JP" sz="2800" dirty="0" smtClean="0"/>
              <a:t>D   The species of flower called rose</a:t>
            </a:r>
          </a:p>
          <a:p>
            <a:pPr eaLnBrk="1" hangingPunct="1">
              <a:lnSpc>
                <a:spcPct val="90000"/>
              </a:lnSpc>
              <a:buFontTx/>
              <a:buNone/>
            </a:pPr>
            <a:endParaRPr lang="en-US" altLang="ja-JP" sz="2800" dirty="0" smtClean="0"/>
          </a:p>
        </p:txBody>
      </p:sp>
      <p:graphicFrame>
        <p:nvGraphicFramePr>
          <p:cNvPr id="106508" name="Group 12"/>
          <p:cNvGraphicFramePr>
            <a:graphicFrameLocks noGrp="1"/>
          </p:cNvGraphicFramePr>
          <p:nvPr/>
        </p:nvGraphicFramePr>
        <p:xfrm>
          <a:off x="1600200" y="3276600"/>
          <a:ext cx="5029200" cy="533400"/>
        </p:xfrm>
        <a:graphic>
          <a:graphicData uri="http://schemas.openxmlformats.org/drawingml/2006/table">
            <a:tbl>
              <a:tblPr/>
              <a:tblGrid>
                <a:gridCol w="5029200"/>
              </a:tblGrid>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rgbClr val="FF0514"/>
                          </a:solidFill>
                          <a:effectLst/>
                          <a:latin typeface="Arial" charset="0"/>
                          <a:ea typeface="ＭＳ Ｐゴシック" charset="-128"/>
                        </a:rPr>
                        <a:t>東京大学という大学</a:t>
                      </a:r>
                    </a:p>
                  </a:txBody>
                  <a:tcPr horzOverflow="overflow">
                    <a:lnL>
                      <a:noFill/>
                    </a:lnL>
                    <a:lnR>
                      <a:noFill/>
                    </a:lnR>
                    <a:lnT>
                      <a:noFill/>
                    </a:lnT>
                    <a:lnB>
                      <a:noFill/>
                    </a:lnB>
                    <a:lnTlToBr>
                      <a:noFill/>
                    </a:lnTlToBr>
                    <a:lnBlToTr>
                      <a:noFill/>
                    </a:lnBlToTr>
                    <a:noFill/>
                  </a:tcPr>
                </a:tc>
              </a:tr>
            </a:tbl>
          </a:graphicData>
        </a:graphic>
      </p:graphicFrame>
      <p:graphicFrame>
        <p:nvGraphicFramePr>
          <p:cNvPr id="106516" name="Group 20"/>
          <p:cNvGraphicFramePr>
            <a:graphicFrameLocks noGrp="1"/>
          </p:cNvGraphicFramePr>
          <p:nvPr/>
        </p:nvGraphicFramePr>
        <p:xfrm>
          <a:off x="1676400" y="4267200"/>
          <a:ext cx="4800600" cy="518160"/>
        </p:xfrm>
        <a:graphic>
          <a:graphicData uri="http://schemas.openxmlformats.org/drawingml/2006/table">
            <a:tbl>
              <a:tblPr/>
              <a:tblGrid>
                <a:gridCol w="4800600"/>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rgbClr val="FF0514"/>
                          </a:solidFill>
                          <a:effectLst/>
                          <a:latin typeface="Arial" charset="0"/>
                          <a:ea typeface="ＭＳ Ｐゴシック" charset="-128"/>
                        </a:rPr>
                        <a:t>スミソニアンというはくぶつかん</a:t>
                      </a:r>
                    </a:p>
                  </a:txBody>
                  <a:tcPr horzOverflow="overflow">
                    <a:lnL>
                      <a:noFill/>
                    </a:lnL>
                    <a:lnR>
                      <a:noFill/>
                    </a:lnR>
                    <a:lnT>
                      <a:noFill/>
                    </a:lnT>
                    <a:lnB>
                      <a:noFill/>
                    </a:lnB>
                    <a:lnTlToBr>
                      <a:noFill/>
                    </a:lnTlToBr>
                    <a:lnBlToTr>
                      <a:noFill/>
                    </a:lnBlToTr>
                    <a:noFill/>
                  </a:tcPr>
                </a:tc>
              </a:tr>
            </a:tbl>
          </a:graphicData>
        </a:graphic>
      </p:graphicFrame>
      <p:graphicFrame>
        <p:nvGraphicFramePr>
          <p:cNvPr id="106524" name="Group 28"/>
          <p:cNvGraphicFramePr>
            <a:graphicFrameLocks noGrp="1"/>
          </p:cNvGraphicFramePr>
          <p:nvPr/>
        </p:nvGraphicFramePr>
        <p:xfrm>
          <a:off x="1752600" y="5257800"/>
          <a:ext cx="4495800" cy="518160"/>
        </p:xfrm>
        <a:graphic>
          <a:graphicData uri="http://schemas.openxmlformats.org/drawingml/2006/table">
            <a:tbl>
              <a:tblPr/>
              <a:tblGrid>
                <a:gridCol w="4495800"/>
              </a:tblGrid>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rgbClr val="FF0514"/>
                          </a:solidFill>
                          <a:effectLst/>
                          <a:latin typeface="Arial" charset="0"/>
                          <a:ea typeface="ＭＳ Ｐゴシック" charset="-128"/>
                        </a:rPr>
                        <a:t>ミラージュというホテル</a:t>
                      </a:r>
                    </a:p>
                  </a:txBody>
                  <a:tcPr horzOverflow="overflow">
                    <a:lnL>
                      <a:noFill/>
                    </a:lnL>
                    <a:lnR>
                      <a:noFill/>
                    </a:lnR>
                    <a:lnT>
                      <a:noFill/>
                    </a:lnT>
                    <a:lnB>
                      <a:noFill/>
                    </a:lnB>
                    <a:lnTlToBr>
                      <a:noFill/>
                    </a:lnTlToBr>
                    <a:lnBlToTr>
                      <a:noFill/>
                    </a:lnBlToTr>
                    <a:noFill/>
                  </a:tcPr>
                </a:tc>
              </a:tr>
            </a:tbl>
          </a:graphicData>
        </a:graphic>
      </p:graphicFrame>
      <p:graphicFrame>
        <p:nvGraphicFramePr>
          <p:cNvPr id="106532" name="Group 36"/>
          <p:cNvGraphicFramePr>
            <a:graphicFrameLocks noGrp="1"/>
          </p:cNvGraphicFramePr>
          <p:nvPr/>
        </p:nvGraphicFramePr>
        <p:xfrm>
          <a:off x="1752600" y="6096000"/>
          <a:ext cx="4495800" cy="609600"/>
        </p:xfrm>
        <a:graphic>
          <a:graphicData uri="http://schemas.openxmlformats.org/drawingml/2006/table">
            <a:tbl>
              <a:tblPr/>
              <a:tblGrid>
                <a:gridCol w="4495800"/>
              </a:tblGrid>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rgbClr val="FF0514"/>
                          </a:solidFill>
                          <a:effectLst/>
                          <a:latin typeface="Arial" charset="0"/>
                          <a:ea typeface="ＭＳ Ｐゴシック" charset="-128"/>
                        </a:rPr>
                        <a:t>ばらという花</a:t>
                      </a:r>
                    </a:p>
                  </a:txBody>
                  <a:tcPr horzOverflow="overflow">
                    <a:lnL>
                      <a:noFill/>
                    </a:lnL>
                    <a:lnR>
                      <a:noFill/>
                    </a:lnR>
                    <a:lnT>
                      <a:noFill/>
                    </a:lnT>
                    <a:lnB>
                      <a:noFill/>
                    </a:lnB>
                    <a:lnTlToBr>
                      <a:noFill/>
                    </a:lnTlToBr>
                    <a:lnBlToTr>
                      <a:noFill/>
                    </a:lnBlToTr>
                    <a:noFill/>
                  </a:tcPr>
                </a:tc>
              </a:tr>
            </a:tbl>
          </a:graphicData>
        </a:graphic>
      </p:graphicFrame>
      <p:sp>
        <p:nvSpPr>
          <p:cNvPr id="9" name="Title 11"/>
          <p:cNvSpPr>
            <a:spLocks noGrp="1"/>
          </p:cNvSpPr>
          <p:nvPr>
            <p:ph type="title"/>
          </p:nvPr>
        </p:nvSpPr>
        <p:spPr>
          <a:xfrm>
            <a:off x="228600" y="304800"/>
            <a:ext cx="8686800" cy="1143000"/>
          </a:xfrm>
        </p:spPr>
        <p:txBody>
          <a:bodyPr/>
          <a:lstStyle/>
          <a:p>
            <a:r>
              <a:rPr lang="en-US" altLang="ja-JP" dirty="0" smtClean="0"/>
              <a:t>X</a:t>
            </a:r>
            <a:r>
              <a:rPr lang="ja-JP" altLang="en-US" dirty="0" smtClean="0"/>
              <a:t>という</a:t>
            </a:r>
            <a:r>
              <a:rPr lang="en-US" altLang="ja-JP" dirty="0" smtClean="0"/>
              <a:t>Y(Y called X)</a:t>
            </a:r>
            <a:endParaRPr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5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5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65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65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altLang="ja-JP" sz="2800" dirty="0" smtClean="0"/>
              <a:t>A</a:t>
            </a:r>
            <a:r>
              <a:rPr lang="ja-JP" altLang="en-US" sz="2800" dirty="0" smtClean="0"/>
              <a:t>：ＸというＹを知っていますか。</a:t>
            </a:r>
            <a:endParaRPr lang="en-US" altLang="ja-JP" sz="2800" dirty="0" smtClean="0"/>
          </a:p>
          <a:p>
            <a:pPr>
              <a:buNone/>
            </a:pPr>
            <a:r>
              <a:rPr lang="en-US" altLang="ja-JP" sz="2800" dirty="0" smtClean="0"/>
              <a:t>B</a:t>
            </a:r>
            <a:r>
              <a:rPr lang="ja-JP" altLang="en-US" sz="2800" dirty="0" smtClean="0"/>
              <a:t>：ええ、よく知っています。</a:t>
            </a:r>
            <a:endParaRPr lang="en-US" altLang="ja-JP" sz="2800" dirty="0" smtClean="0"/>
          </a:p>
          <a:p>
            <a:pPr>
              <a:buNone/>
            </a:pPr>
            <a:r>
              <a:rPr lang="ja-JP" altLang="ja-JP" sz="2800" dirty="0" smtClean="0"/>
              <a:t>　</a:t>
            </a:r>
            <a:r>
              <a:rPr lang="ja-JP" altLang="en-US" sz="2800" dirty="0" smtClean="0"/>
              <a:t>　いいえ、あまり知りません。</a:t>
            </a:r>
            <a:endParaRPr lang="en-US" altLang="ja-JP" sz="2800" dirty="0" smtClean="0"/>
          </a:p>
          <a:p>
            <a:pPr>
              <a:buNone/>
            </a:pPr>
            <a:r>
              <a:rPr lang="ja-JP" altLang="ja-JP" sz="2800" dirty="0" smtClean="0"/>
              <a:t>　</a:t>
            </a:r>
            <a:r>
              <a:rPr lang="ja-JP" altLang="en-US" sz="2800" dirty="0" smtClean="0"/>
              <a:t>　ＸというＹは知りませんが、～というＹは知っていますよ。</a:t>
            </a:r>
          </a:p>
          <a:p>
            <a:pPr>
              <a:buNone/>
            </a:pPr>
            <a:endParaRPr lang="ja-JP" altLang="en-US" dirty="0"/>
          </a:p>
        </p:txBody>
      </p:sp>
      <p:sp>
        <p:nvSpPr>
          <p:cNvPr id="4" name="Title 11"/>
          <p:cNvSpPr>
            <a:spLocks noGrp="1"/>
          </p:cNvSpPr>
          <p:nvPr>
            <p:ph type="title"/>
          </p:nvPr>
        </p:nvSpPr>
        <p:spPr>
          <a:xfrm>
            <a:off x="228600" y="304800"/>
            <a:ext cx="8686800" cy="1143000"/>
          </a:xfrm>
        </p:spPr>
        <p:txBody>
          <a:bodyPr/>
          <a:lstStyle/>
          <a:p>
            <a:r>
              <a:rPr lang="en-US" altLang="ja-JP" dirty="0" smtClean="0"/>
              <a:t>X</a:t>
            </a:r>
            <a:r>
              <a:rPr lang="ja-JP" altLang="en-US" dirty="0" smtClean="0"/>
              <a:t>という</a:t>
            </a:r>
            <a:r>
              <a:rPr lang="en-US" altLang="ja-JP" dirty="0" smtClean="0"/>
              <a:t>Y(Y called X)</a:t>
            </a:r>
            <a:endParaRPr lang="ja-JP" altLang="en-US" dirty="0"/>
          </a:p>
        </p:txBody>
      </p:sp>
      <p:pic>
        <p:nvPicPr>
          <p:cNvPr id="5" name="Picture 8"/>
          <p:cNvPicPr>
            <a:picLocks noChangeAspect="1" noChangeArrowheads="1"/>
          </p:cNvPicPr>
          <p:nvPr/>
        </p:nvPicPr>
        <p:blipFill>
          <a:blip r:embed="rId2" cstate="print"/>
          <a:srcRect/>
          <a:stretch>
            <a:fillRect/>
          </a:stretch>
        </p:blipFill>
        <p:spPr bwMode="auto">
          <a:xfrm>
            <a:off x="533400" y="4267200"/>
            <a:ext cx="2764993" cy="2360164"/>
          </a:xfrm>
          <a:prstGeom prst="rect">
            <a:avLst/>
          </a:prstGeom>
          <a:noFill/>
          <a:ln w="9525">
            <a:noFill/>
            <a:miter lim="800000"/>
            <a:headEnd/>
            <a:tailEnd/>
          </a:ln>
        </p:spPr>
      </p:pic>
      <p:sp>
        <p:nvSpPr>
          <p:cNvPr id="6" name="AutoShape 11"/>
          <p:cNvSpPr>
            <a:spLocks noChangeArrowheads="1"/>
          </p:cNvSpPr>
          <p:nvPr/>
        </p:nvSpPr>
        <p:spPr bwMode="auto">
          <a:xfrm>
            <a:off x="3429000" y="4343400"/>
            <a:ext cx="685800" cy="2133600"/>
          </a:xfrm>
          <a:prstGeom prst="leftArrowCallout">
            <a:avLst>
              <a:gd name="adj1" fmla="val 26387"/>
              <a:gd name="adj2" fmla="val 77778"/>
              <a:gd name="adj3" fmla="val 18056"/>
              <a:gd name="adj4" fmla="val 66667"/>
            </a:avLst>
          </a:prstGeom>
          <a:solidFill>
            <a:schemeClr val="accent2">
              <a:lumMod val="40000"/>
              <a:lumOff val="60000"/>
            </a:schemeClr>
          </a:solidFill>
          <a:ln w="9525">
            <a:solidFill>
              <a:schemeClr val="tx1"/>
            </a:solidFill>
            <a:miter lim="800000"/>
            <a:headEnd/>
            <a:tailEnd/>
          </a:ln>
        </p:spPr>
        <p:txBody>
          <a:bodyPr vert="eaVert" wrap="none" anchor="ctr"/>
          <a:lstStyle/>
          <a:p>
            <a:pPr algn="ctr" eaLnBrk="0" hangingPunct="0"/>
            <a:r>
              <a:rPr kumimoji="0" lang="ja-JP" altLang="en-US" sz="2000" b="1" dirty="0">
                <a:latin typeface="ＭＳ Ｐゴシック" charset="-128"/>
              </a:rPr>
              <a:t>七人のさむらい</a:t>
            </a:r>
            <a:endParaRPr kumimoji="0" lang="en-US" altLang="ja-JP" sz="2000" b="1" dirty="0">
              <a:latin typeface="ＭＳ Ｐゴシック" charset="-128"/>
            </a:endParaRPr>
          </a:p>
        </p:txBody>
      </p:sp>
      <p:pic>
        <p:nvPicPr>
          <p:cNvPr id="7" name="Picture 12"/>
          <p:cNvPicPr>
            <a:picLocks noChangeAspect="1" noChangeArrowheads="1"/>
          </p:cNvPicPr>
          <p:nvPr/>
        </p:nvPicPr>
        <p:blipFill>
          <a:blip r:embed="rId3" cstate="print"/>
          <a:srcRect/>
          <a:stretch>
            <a:fillRect/>
          </a:stretch>
        </p:blipFill>
        <p:spPr bwMode="auto">
          <a:xfrm>
            <a:off x="5257800" y="4267200"/>
            <a:ext cx="2360165" cy="2360165"/>
          </a:xfrm>
          <a:prstGeom prst="rect">
            <a:avLst/>
          </a:prstGeom>
          <a:noFill/>
          <a:ln w="9525">
            <a:noFill/>
            <a:miter lim="800000"/>
            <a:headEnd/>
            <a:tailEnd/>
          </a:ln>
        </p:spPr>
      </p:pic>
      <p:sp>
        <p:nvSpPr>
          <p:cNvPr id="8" name="AutoShape 13"/>
          <p:cNvSpPr>
            <a:spLocks noChangeArrowheads="1"/>
          </p:cNvSpPr>
          <p:nvPr/>
        </p:nvSpPr>
        <p:spPr bwMode="auto">
          <a:xfrm>
            <a:off x="7924800" y="4419600"/>
            <a:ext cx="840582" cy="1857341"/>
          </a:xfrm>
          <a:prstGeom prst="leftArrowCallout">
            <a:avLst>
              <a:gd name="adj1" fmla="val 8481"/>
              <a:gd name="adj2" fmla="val 65991"/>
              <a:gd name="adj3" fmla="val 26181"/>
              <a:gd name="adj4" fmla="val 66667"/>
            </a:avLst>
          </a:prstGeom>
          <a:solidFill>
            <a:schemeClr val="accent2">
              <a:lumMod val="40000"/>
              <a:lumOff val="60000"/>
            </a:schemeClr>
          </a:solidFill>
          <a:ln w="9525">
            <a:solidFill>
              <a:schemeClr val="tx1"/>
            </a:solidFill>
            <a:miter lim="800000"/>
            <a:headEnd/>
            <a:tailEnd/>
          </a:ln>
        </p:spPr>
        <p:txBody>
          <a:bodyPr vert="eaVert" wrap="none" anchor="ctr"/>
          <a:lstStyle/>
          <a:p>
            <a:pPr algn="ctr" eaLnBrk="0" hangingPunct="0"/>
            <a:r>
              <a:rPr kumimoji="0" lang="ja-JP" altLang="en-US" sz="2000" b="1" dirty="0">
                <a:latin typeface="ＭＳ Ｐゴシック" charset="-128"/>
                <a:ea typeface="ヒラギノ角ゴ ProN W3" charset="-128"/>
              </a:rPr>
              <a:t>うただひかる</a:t>
            </a:r>
            <a:endParaRPr kumimoji="0" lang="en-US" altLang="ja-JP" sz="2000" b="1" dirty="0">
              <a:latin typeface="ＭＳ Ｐゴシック" charset="-128"/>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話しましょう</a:t>
            </a:r>
            <a:endParaRPr lang="ja-JP" altLang="en-US" dirty="0"/>
          </a:p>
        </p:txBody>
      </p:sp>
      <p:sp>
        <p:nvSpPr>
          <p:cNvPr id="3" name="Content Placeholder 2"/>
          <p:cNvSpPr>
            <a:spLocks noGrp="1"/>
          </p:cNvSpPr>
          <p:nvPr>
            <p:ph idx="1"/>
          </p:nvPr>
        </p:nvSpPr>
        <p:spPr/>
        <p:txBody>
          <a:bodyPr/>
          <a:lstStyle/>
          <a:p>
            <a:pPr>
              <a:lnSpc>
                <a:spcPct val="90000"/>
              </a:lnSpc>
            </a:pPr>
            <a:r>
              <a:rPr lang="en-US" altLang="ja-JP" sz="2800" dirty="0" smtClean="0"/>
              <a:t>Ask your partner if he/she knows about the following places and things.</a:t>
            </a:r>
          </a:p>
          <a:p>
            <a:pPr>
              <a:lnSpc>
                <a:spcPct val="90000"/>
              </a:lnSpc>
            </a:pPr>
            <a:endParaRPr lang="en-US" altLang="ja-JP" sz="2800" dirty="0" smtClean="0"/>
          </a:p>
          <a:p>
            <a:pPr>
              <a:lnSpc>
                <a:spcPct val="90000"/>
              </a:lnSpc>
              <a:buNone/>
            </a:pPr>
            <a:r>
              <a:rPr lang="en-US" altLang="ja-JP" sz="2800" dirty="0" smtClean="0"/>
              <a:t>	Ex. </a:t>
            </a:r>
            <a:r>
              <a:rPr lang="ja-JP" altLang="en-US" sz="2800" dirty="0" smtClean="0"/>
              <a:t>山田さん　</a:t>
            </a:r>
            <a:endParaRPr lang="en-US" altLang="ja-JP" sz="2800" dirty="0" smtClean="0"/>
          </a:p>
          <a:p>
            <a:pPr>
              <a:lnSpc>
                <a:spcPct val="90000"/>
              </a:lnSpc>
              <a:buNone/>
            </a:pPr>
            <a:r>
              <a:rPr lang="en-US" altLang="ja-JP" sz="2800" dirty="0" smtClean="0"/>
              <a:t>		</a:t>
            </a:r>
            <a:r>
              <a:rPr lang="ja-JP" altLang="en-US" sz="2800" dirty="0" smtClean="0"/>
              <a:t>山田さんという人を知っていますか。</a:t>
            </a:r>
          </a:p>
          <a:p>
            <a:pPr marL="0" lvl="0" indent="0" fontAlgn="base">
              <a:spcAft>
                <a:spcPct val="0"/>
              </a:spcAft>
              <a:buNone/>
            </a:pPr>
            <a:r>
              <a:rPr lang="ja-JP" altLang="en-US" sz="2800" dirty="0" smtClean="0"/>
              <a:t>　　　　山田さんって人知ってる？</a:t>
            </a:r>
            <a:endParaRPr lang="en-US" altLang="ja-JP" sz="2800" dirty="0" smtClean="0"/>
          </a:p>
          <a:p>
            <a:pPr marL="0" lvl="0" indent="0" fontAlgn="base">
              <a:spcAft>
                <a:spcPct val="0"/>
              </a:spcAft>
              <a:buNone/>
            </a:pPr>
            <a:endParaRPr kumimoji="1" lang="en-US" altLang="ja-JP" sz="2800" dirty="0" smtClean="0">
              <a:latin typeface="Arial" charset="0"/>
              <a:ea typeface="ＭＳ Ｐゴシック" pitchFamily="48" charset="-128"/>
            </a:endParaRPr>
          </a:p>
          <a:p>
            <a:pPr marL="0" lvl="0" indent="0" fontAlgn="base">
              <a:spcAft>
                <a:spcPct val="0"/>
              </a:spcAft>
              <a:buNone/>
            </a:pPr>
            <a:r>
              <a:rPr kumimoji="1" lang="ja-JP" altLang="en-US" sz="2800" dirty="0" smtClean="0">
                <a:latin typeface="Arial" charset="0"/>
                <a:ea typeface="ＭＳ Ｐゴシック" pitchFamily="48" charset="-128"/>
              </a:rPr>
              <a:t>デニーズ　／　かつどん　／　横浜（よこはま）　</a:t>
            </a:r>
          </a:p>
          <a:p>
            <a:pPr marL="0" lvl="0" indent="0" fontAlgn="base">
              <a:spcAft>
                <a:spcPct val="0"/>
              </a:spcAft>
              <a:buNone/>
            </a:pPr>
            <a:r>
              <a:rPr kumimoji="1" lang="ja-JP" altLang="en-US" sz="2800" dirty="0" smtClean="0">
                <a:latin typeface="Arial" charset="0"/>
                <a:ea typeface="ＭＳ Ｐゴシック" pitchFamily="48" charset="-128"/>
              </a:rPr>
              <a:t>ハイアット　／　楽天（らくてん）　／　？？？　</a:t>
            </a:r>
            <a:endParaRPr lang="ja-JP" altLang="en-US" sz="2800" dirty="0" smtClean="0"/>
          </a:p>
          <a:p>
            <a:endParaRPr lang="ja-JP" alt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altLang="en-US" dirty="0" smtClean="0"/>
              <a:t>上手な聞き方</a:t>
            </a:r>
            <a:endParaRPr lang="en-US" dirty="0"/>
          </a:p>
        </p:txBody>
      </p:sp>
      <p:sp>
        <p:nvSpPr>
          <p:cNvPr id="6" name="Text Placeholder 5"/>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altLang="en-US" smtClean="0"/>
              <a:t>Ｐ２９４　上手な聞き方</a:t>
            </a:r>
            <a:endParaRPr lang="en-US" dirty="0"/>
          </a:p>
        </p:txBody>
      </p:sp>
      <p:pic>
        <p:nvPicPr>
          <p:cNvPr id="49156" name="Picture 4"/>
          <p:cNvPicPr>
            <a:picLocks noChangeAspect="1" noChangeArrowheads="1"/>
          </p:cNvPicPr>
          <p:nvPr/>
        </p:nvPicPr>
        <p:blipFill>
          <a:blip r:embed="rId2" cstate="print"/>
          <a:srcRect/>
          <a:stretch>
            <a:fillRect/>
          </a:stretch>
        </p:blipFill>
        <p:spPr bwMode="auto">
          <a:xfrm>
            <a:off x="685800" y="1676400"/>
            <a:ext cx="7696200" cy="3876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Ｐ２９４　上手な聞き方</a:t>
            </a:r>
            <a:endParaRPr lang="en-US" dirty="0"/>
          </a:p>
        </p:txBody>
      </p:sp>
      <p:pic>
        <p:nvPicPr>
          <p:cNvPr id="50178" name="Picture 2"/>
          <p:cNvPicPr>
            <a:picLocks noChangeAspect="1" noChangeArrowheads="1"/>
          </p:cNvPicPr>
          <p:nvPr/>
        </p:nvPicPr>
        <p:blipFill>
          <a:blip r:embed="rId2" cstate="print"/>
          <a:srcRect/>
          <a:stretch>
            <a:fillRect/>
          </a:stretch>
        </p:blipFill>
        <p:spPr bwMode="auto">
          <a:xfrm>
            <a:off x="0" y="1828800"/>
            <a:ext cx="8820150" cy="2076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Ｐ２９４　上手な聞き方</a:t>
            </a:r>
            <a:endParaRPr lang="en-US" dirty="0"/>
          </a:p>
        </p:txBody>
      </p:sp>
      <p:pic>
        <p:nvPicPr>
          <p:cNvPr id="51202" name="Picture 2"/>
          <p:cNvPicPr>
            <a:picLocks noChangeAspect="1" noChangeArrowheads="1"/>
          </p:cNvPicPr>
          <p:nvPr/>
        </p:nvPicPr>
        <p:blipFill>
          <a:blip r:embed="rId2" cstate="print"/>
          <a:srcRect/>
          <a:stretch>
            <a:fillRect/>
          </a:stretch>
        </p:blipFill>
        <p:spPr bwMode="auto">
          <a:xfrm>
            <a:off x="228600" y="1596070"/>
            <a:ext cx="8686800" cy="52619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Ｐ２９４　上手な聞き方</a:t>
            </a:r>
            <a:endParaRPr lang="en-US" dirty="0"/>
          </a:p>
        </p:txBody>
      </p:sp>
      <p:pic>
        <p:nvPicPr>
          <p:cNvPr id="52226" name="Picture 2"/>
          <p:cNvPicPr>
            <a:picLocks noChangeAspect="1" noChangeArrowheads="1"/>
          </p:cNvPicPr>
          <p:nvPr/>
        </p:nvPicPr>
        <p:blipFill>
          <a:blip r:embed="rId2" cstate="print"/>
          <a:srcRect/>
          <a:stretch>
            <a:fillRect/>
          </a:stretch>
        </p:blipFill>
        <p:spPr bwMode="auto">
          <a:xfrm>
            <a:off x="762000" y="1566862"/>
            <a:ext cx="7348370" cy="5291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182</TotalTime>
  <Words>4785</Words>
  <Application>Microsoft Office PowerPoint</Application>
  <PresentationFormat>On-screen Show (4:3)</PresentationFormat>
  <Paragraphs>740</Paragraphs>
  <Slides>127</Slides>
  <Notes>43</Notes>
  <HiddenSlides>0</HiddenSlides>
  <MMClips>0</MMClips>
  <ScaleCrop>false</ScaleCrop>
  <HeadingPairs>
    <vt:vector size="4" baseType="variant">
      <vt:variant>
        <vt:lpstr>Theme</vt:lpstr>
      </vt:variant>
      <vt:variant>
        <vt:i4>2</vt:i4>
      </vt:variant>
      <vt:variant>
        <vt:lpstr>Slide Titles</vt:lpstr>
      </vt:variant>
      <vt:variant>
        <vt:i4>127</vt:i4>
      </vt:variant>
    </vt:vector>
  </HeadingPairs>
  <TitlesOfParts>
    <vt:vector size="129" baseType="lpstr">
      <vt:lpstr>Office Theme</vt:lpstr>
      <vt:lpstr>Equity</vt:lpstr>
      <vt:lpstr>Nakama 2 Chapter 6</vt:lpstr>
      <vt:lpstr>第６課 贈り物（おくりもの） Gifts</vt:lpstr>
      <vt:lpstr>新しい言葉</vt:lpstr>
      <vt:lpstr>P261.A いつ、だれに、何をあげますか</vt:lpstr>
      <vt:lpstr>P264.B 贈り物をあげる人、もらう人</vt:lpstr>
      <vt:lpstr>話しましょう</vt:lpstr>
      <vt:lpstr>P265.D 贈り物をする時に使う言葉</vt:lpstr>
      <vt:lpstr>話しましょう</vt:lpstr>
      <vt:lpstr>P266.E 〜祝い</vt:lpstr>
      <vt:lpstr>P268.E Nouns derived from いadjectives</vt:lpstr>
      <vt:lpstr>ダイアローグ</vt:lpstr>
      <vt:lpstr>聞く前に</vt:lpstr>
      <vt:lpstr>聞いてみましょう Listen the dialogue and unscramble the frames by writing the correct number in the box in each frame.</vt:lpstr>
      <vt:lpstr>聞いてみましょう</vt:lpstr>
      <vt:lpstr>Slide 15</vt:lpstr>
      <vt:lpstr>Slide 16</vt:lpstr>
      <vt:lpstr>日本の文化</vt:lpstr>
      <vt:lpstr>P２７２ 贈り物をする場面（ばめん）</vt:lpstr>
      <vt:lpstr>お中元とお歳暮</vt:lpstr>
      <vt:lpstr>もらってうれしい「お中元」ランキング http://allabout.co.jp/gm/gc/220759/</vt:lpstr>
      <vt:lpstr>Slide 21</vt:lpstr>
      <vt:lpstr>PP272-3 贈り物をする場面</vt:lpstr>
      <vt:lpstr>お年玉</vt:lpstr>
      <vt:lpstr>結婚祝い</vt:lpstr>
      <vt:lpstr>答えましょう</vt:lpstr>
      <vt:lpstr>p273</vt:lpstr>
      <vt:lpstr>文法１</vt:lpstr>
      <vt:lpstr>Giving verbs (1) (in-bound)</vt:lpstr>
      <vt:lpstr>～くれる／～下さる  Giving (in-bound)</vt:lpstr>
      <vt:lpstr>～くれる／～下さる  Giving (in-bound)</vt:lpstr>
      <vt:lpstr>～くれる／～下さる  Giving (in-bound)</vt:lpstr>
      <vt:lpstr>～くれる／～下さる  Giving (in-bound)</vt:lpstr>
      <vt:lpstr>～くれる／～下さる  Giving (in-bound)</vt:lpstr>
      <vt:lpstr>～くれる／～下さる  Giving (in-bound)</vt:lpstr>
      <vt:lpstr>Giving verbs (2) (OUT-bound)</vt:lpstr>
      <vt:lpstr>～あげる／～さし上げる／～やる  Giving (out-bound)</vt:lpstr>
      <vt:lpstr>～あげる／～さし上げる／～やる  Giving (out-bound)</vt:lpstr>
      <vt:lpstr>～あげる／～さし上げる／～やる  Giving (out-bound)</vt:lpstr>
      <vt:lpstr>～あげる／～さし上げる／～やる  Giving (out-bound)</vt:lpstr>
      <vt:lpstr>～あげる／～さし上げる／～やる  Giving (out-bound)</vt:lpstr>
      <vt:lpstr>～あげる／～さし上げる／～やる  Giving (out-bound)</vt:lpstr>
      <vt:lpstr>～あげる or ～くれる </vt:lpstr>
      <vt:lpstr>receiving verbs (IN-bound)</vt:lpstr>
      <vt:lpstr>～もらう／～いただく  Receiving (in-bound)</vt:lpstr>
      <vt:lpstr>～もらう／～いただく  Receiving (in-bound)</vt:lpstr>
      <vt:lpstr>～もらう／～いただく  Receiving (in-bound)</vt:lpstr>
      <vt:lpstr>～もらう／～いただく  Receiving (in-bound)</vt:lpstr>
      <vt:lpstr>Whose point of view? Giving Verb:～くれる or Receiving verb:～もらう　</vt:lpstr>
      <vt:lpstr>Whose point of view? ～くれる vs ～もらう (in-bound)</vt:lpstr>
      <vt:lpstr>Whose point of view? ～くれるvs～もらう (in-bound)</vt:lpstr>
      <vt:lpstr>話しましょう</vt:lpstr>
      <vt:lpstr>話しましょう</vt:lpstr>
      <vt:lpstr>文法２</vt:lpstr>
      <vt:lpstr>Expressing the fact it is easy/hard  to do something</vt:lpstr>
      <vt:lpstr>Expressing the fact it is easy/hard  to do something</vt:lpstr>
      <vt:lpstr>V-stemやすい・にくい</vt:lpstr>
      <vt:lpstr>P281 Activity 1</vt:lpstr>
      <vt:lpstr>Vやすい／Vにくい</vt:lpstr>
      <vt:lpstr>Vやすい／Vにくい</vt:lpstr>
      <vt:lpstr>話しましょう</vt:lpstr>
      <vt:lpstr>文法３-A</vt:lpstr>
      <vt:lpstr>Listing actions and states (Plain form) + し</vt:lpstr>
      <vt:lpstr>Listing actions and states (Plain form) + し</vt:lpstr>
      <vt:lpstr>プリンストン大学はどんな大学ですか。</vt:lpstr>
      <vt:lpstr>Listing actions and states (Plain form) + し</vt:lpstr>
      <vt:lpstr>「し」「が」を使って話しましょう</vt:lpstr>
      <vt:lpstr>文法３-B</vt:lpstr>
      <vt:lpstr>映画を見に行きたい！</vt:lpstr>
      <vt:lpstr>し／から／ので／ため</vt:lpstr>
      <vt:lpstr>Implying a reason using the plain form + し</vt:lpstr>
      <vt:lpstr>Implying a reason using the plain form + し</vt:lpstr>
      <vt:lpstr>週末は？</vt:lpstr>
      <vt:lpstr>文法４</vt:lpstr>
      <vt:lpstr>Try something using 〜てみる</vt:lpstr>
      <vt:lpstr>日本に行ったら どんなことをしてみたいですか。</vt:lpstr>
      <vt:lpstr>文法５-A/B</vt:lpstr>
      <vt:lpstr>Direct quote</vt:lpstr>
      <vt:lpstr>Direct quote</vt:lpstr>
      <vt:lpstr>Indirect quote</vt:lpstr>
      <vt:lpstr>Direct / Indirect quotes</vt:lpstr>
      <vt:lpstr>Indirect quote: 〜と言いました</vt:lpstr>
      <vt:lpstr>Indirect quote: 〜と言いました</vt:lpstr>
      <vt:lpstr>In an indirect quote...</vt:lpstr>
      <vt:lpstr>In an indirect quote...</vt:lpstr>
      <vt:lpstr>Report what the following people said, using indirect quote.</vt:lpstr>
      <vt:lpstr>練習しましょう</vt:lpstr>
      <vt:lpstr>文法５-C</vt:lpstr>
      <vt:lpstr>おぼえていますか。</vt:lpstr>
      <vt:lpstr>XをYと言う(call XY)</vt:lpstr>
      <vt:lpstr>文法５-D</vt:lpstr>
      <vt:lpstr>XというY(Y called X)</vt:lpstr>
      <vt:lpstr>XというY(Y called X)</vt:lpstr>
      <vt:lpstr>XというY(Y called X)</vt:lpstr>
      <vt:lpstr>話しましょう</vt:lpstr>
      <vt:lpstr>上手な聞き方</vt:lpstr>
      <vt:lpstr>Ｐ２９４　上手な聞き方</vt:lpstr>
      <vt:lpstr>Ｐ２９４　上手な聞き方</vt:lpstr>
      <vt:lpstr>Ｐ２９４　上手な聞き方</vt:lpstr>
      <vt:lpstr>Ｐ２９４　上手な聞き方</vt:lpstr>
      <vt:lpstr>聞き上手話し上手</vt:lpstr>
      <vt:lpstr>おくり物を あげたりもらったりする時に使う言葉</vt:lpstr>
      <vt:lpstr>おくり物を あげたりもらったりする時に使う言葉</vt:lpstr>
      <vt:lpstr>おくり物を あげたりもらったりする時に使う言葉</vt:lpstr>
      <vt:lpstr>おくり物を あげたりもらったりする時に使う言葉</vt:lpstr>
      <vt:lpstr>ロールプレイ</vt:lpstr>
      <vt:lpstr>漢字１</vt:lpstr>
      <vt:lpstr>読んでみましょう</vt:lpstr>
      <vt:lpstr>読んでみましょう</vt:lpstr>
      <vt:lpstr>答えましょう</vt:lpstr>
      <vt:lpstr>漢字２</vt:lpstr>
      <vt:lpstr>読んでみましょう</vt:lpstr>
      <vt:lpstr>読んでみましょう</vt:lpstr>
      <vt:lpstr>答えましょう</vt:lpstr>
      <vt:lpstr>上手な読み方</vt:lpstr>
      <vt:lpstr>P301 Making strategic inferences</vt:lpstr>
      <vt:lpstr>P301 Making strategic inferences</vt:lpstr>
      <vt:lpstr>P301 Making strategic inferences</vt:lpstr>
      <vt:lpstr>読む前に</vt:lpstr>
      <vt:lpstr>言葉のリスト</vt:lpstr>
      <vt:lpstr>Slide 120</vt:lpstr>
      <vt:lpstr>読んだ後で</vt:lpstr>
      <vt:lpstr>読んだ後で</vt:lpstr>
      <vt:lpstr>Slide 123</vt:lpstr>
      <vt:lpstr>読んだ後で</vt:lpstr>
      <vt:lpstr>Slide 125</vt:lpstr>
      <vt:lpstr>話しましょう</vt:lpstr>
      <vt:lpstr>お礼の手紙を書いてみましょう</vt:lpstr>
    </vt:vector>
  </TitlesOfParts>
  <Company>Princeton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tokumasu</dc:creator>
  <cp:lastModifiedBy>tokumasu</cp:lastModifiedBy>
  <cp:revision>29</cp:revision>
  <dcterms:created xsi:type="dcterms:W3CDTF">2011-09-18T15:13:40Z</dcterms:created>
  <dcterms:modified xsi:type="dcterms:W3CDTF">2012-11-17T20:48:06Z</dcterms:modified>
</cp:coreProperties>
</file>