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3"/>
  </p:notesMasterIdLst>
  <p:sldIdLst>
    <p:sldId id="257" r:id="rId3"/>
    <p:sldId id="299" r:id="rId4"/>
    <p:sldId id="260" r:id="rId5"/>
    <p:sldId id="634" r:id="rId6"/>
    <p:sldId id="637" r:id="rId7"/>
    <p:sldId id="638" r:id="rId8"/>
    <p:sldId id="640" r:id="rId9"/>
    <p:sldId id="641" r:id="rId10"/>
    <p:sldId id="644" r:id="rId11"/>
    <p:sldId id="709" r:id="rId12"/>
    <p:sldId id="712" r:id="rId13"/>
    <p:sldId id="713" r:id="rId14"/>
    <p:sldId id="714" r:id="rId15"/>
    <p:sldId id="715" r:id="rId16"/>
    <p:sldId id="716" r:id="rId17"/>
    <p:sldId id="718" r:id="rId18"/>
    <p:sldId id="719" r:id="rId19"/>
    <p:sldId id="720" r:id="rId20"/>
    <p:sldId id="721" r:id="rId21"/>
    <p:sldId id="282" r:id="rId22"/>
    <p:sldId id="645" r:id="rId23"/>
    <p:sldId id="646" r:id="rId24"/>
    <p:sldId id="647" r:id="rId25"/>
    <p:sldId id="648" r:id="rId26"/>
    <p:sldId id="649" r:id="rId27"/>
    <p:sldId id="651" r:id="rId28"/>
    <p:sldId id="652" r:id="rId29"/>
    <p:sldId id="653" r:id="rId30"/>
    <p:sldId id="655" r:id="rId31"/>
    <p:sldId id="656" r:id="rId32"/>
    <p:sldId id="657" r:id="rId33"/>
    <p:sldId id="658" r:id="rId34"/>
    <p:sldId id="659" r:id="rId35"/>
    <p:sldId id="660" r:id="rId36"/>
    <p:sldId id="661" r:id="rId37"/>
    <p:sldId id="662" r:id="rId38"/>
    <p:sldId id="664" r:id="rId39"/>
    <p:sldId id="666" r:id="rId40"/>
    <p:sldId id="667" r:id="rId41"/>
    <p:sldId id="688" r:id="rId42"/>
    <p:sldId id="670" r:id="rId43"/>
    <p:sldId id="671" r:id="rId44"/>
    <p:sldId id="672" r:id="rId45"/>
    <p:sldId id="694" r:id="rId46"/>
    <p:sldId id="695" r:id="rId47"/>
    <p:sldId id="697" r:id="rId48"/>
    <p:sldId id="698" r:id="rId49"/>
    <p:sldId id="745" r:id="rId50"/>
    <p:sldId id="746" r:id="rId51"/>
    <p:sldId id="749" r:id="rId52"/>
    <p:sldId id="750" r:id="rId53"/>
    <p:sldId id="751" r:id="rId54"/>
    <p:sldId id="752" r:id="rId55"/>
    <p:sldId id="753" r:id="rId56"/>
    <p:sldId id="754" r:id="rId57"/>
    <p:sldId id="755" r:id="rId58"/>
    <p:sldId id="757" r:id="rId59"/>
    <p:sldId id="758" r:id="rId60"/>
    <p:sldId id="760" r:id="rId61"/>
    <p:sldId id="434" r:id="rId62"/>
    <p:sldId id="602" r:id="rId63"/>
    <p:sldId id="680" r:id="rId64"/>
    <p:sldId id="681" r:id="rId65"/>
    <p:sldId id="682" r:id="rId66"/>
    <p:sldId id="683" r:id="rId67"/>
    <p:sldId id="705" r:id="rId68"/>
    <p:sldId id="706" r:id="rId69"/>
    <p:sldId id="707" r:id="rId70"/>
    <p:sldId id="708" r:id="rId71"/>
    <p:sldId id="617" r:id="rId7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98" autoAdjust="0"/>
  </p:normalViewPr>
  <p:slideViewPr>
    <p:cSldViewPr>
      <p:cViewPr varScale="1">
        <p:scale>
          <a:sx n="81" d="100"/>
          <a:sy n="81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4D439CF-172D-48AA-94B6-76312A261A27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9EE8055-6588-418A-A6A2-06693721E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2158D-1B87-D649-A19F-9C0F8CFDCE10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8055-6588-418A-A6A2-06693721EE3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7398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57193-CFE5-6A4C-94B4-FF0C6EA6BD5D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A9B57-B06B-6E46-B059-983DDDF4E5D3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92D48-E592-41B4-B5BC-C72DA4857F09}" type="slidenum">
              <a:rPr lang="en-US" altLang="ja-JP" smtClean="0"/>
              <a:pPr/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94950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9537B-6EBF-C64C-8D64-F934FC61D21B}" type="slidenum">
              <a:rPr lang="en-US" altLang="ja-JP" smtClean="0"/>
              <a:pPr/>
              <a:t>45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49206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1AEE6-4823-4541-B808-2444DC411410}" type="slidenum">
              <a:rPr lang="en-US" altLang="ja-JP"/>
              <a:pPr/>
              <a:t>49</a:t>
            </a:fld>
            <a:endParaRPr lang="en-US" altLang="ja-JP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8055-6588-418A-A6A2-06693721EE3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4366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8055-6588-418A-A6A2-06693721EE3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3323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8055-6588-418A-A6A2-06693721EE3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258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382000" cy="1219201"/>
          </a:xfrm>
          <a:solidFill>
            <a:srgbClr val="FFFF00"/>
          </a:solidFill>
        </p:spPr>
        <p:txBody>
          <a:bodyPr anchor="ctr" anchorCtr="0">
            <a:normAutofit/>
          </a:bodyPr>
          <a:lstStyle>
            <a:lvl1pPr algn="ctr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743200"/>
            <a:ext cx="8382000" cy="1981200"/>
          </a:xfrm>
          <a:noFill/>
        </p:spPr>
        <p:txBody>
          <a:bodyPr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75372-85B3-48C1-8152-F6D5EE845258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F42C-D56A-4E5D-84BA-538D7518B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MS PGothic" pitchFamily="34" charset="-128"/>
          <a:ea typeface="MS PGothic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1/19/2013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65.gif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gif"/><Relationship Id="rId5" Type="http://schemas.openxmlformats.org/officeDocument/2006/relationships/image" Target="../media/image67.gif"/><Relationship Id="rId10" Type="http://schemas.openxmlformats.org/officeDocument/2006/relationships/image" Target="../media/image72.gif"/><Relationship Id="rId4" Type="http://schemas.openxmlformats.org/officeDocument/2006/relationships/image" Target="../media/image66.gif"/><Relationship Id="rId9" Type="http://schemas.openxmlformats.org/officeDocument/2006/relationships/image" Target="../media/image71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Nakama</a:t>
            </a:r>
            <a:r>
              <a:rPr lang="en-US" dirty="0" smtClean="0"/>
              <a:t> 2</a:t>
            </a:r>
            <a:br>
              <a:rPr lang="en-US" dirty="0" smtClean="0"/>
            </a:br>
            <a:r>
              <a:rPr lang="en-US" dirty="0" smtClean="0"/>
              <a:t>Chapter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ダイアローグ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まきずし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2133600"/>
          </a:xfrm>
        </p:spPr>
        <p:txBody>
          <a:bodyPr/>
          <a:lstStyle/>
          <a:p>
            <a:r>
              <a:rPr lang="ja-JP" altLang="en-US" smtClean="0"/>
              <a:t>どんな材料を使いますか。</a:t>
            </a:r>
            <a:endParaRPr lang="en-US" altLang="ja-JP" dirty="0" smtClean="0"/>
          </a:p>
          <a:p>
            <a:r>
              <a:rPr lang="ja-JP" altLang="en-US" smtClean="0"/>
              <a:t>作り方を知っていますか。</a:t>
            </a:r>
            <a:endParaRPr lang="en-US" altLang="ja-JP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76600"/>
            <a:ext cx="325876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3276600"/>
            <a:ext cx="276532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P314 </a:t>
            </a:r>
            <a:r>
              <a:rPr lang="ja-JP" altLang="en-US" smtClean="0"/>
              <a:t>せつめいしましょう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1600200"/>
          </a:xfrm>
        </p:spPr>
        <p:txBody>
          <a:bodyPr>
            <a:normAutofit/>
          </a:bodyPr>
          <a:lstStyle/>
          <a:p>
            <a:r>
              <a:rPr lang="ja-JP" altLang="en-US" sz="2400" smtClean="0"/>
              <a:t>材料は何ですか。</a:t>
            </a:r>
            <a:endParaRPr lang="en-US" altLang="ja-JP" sz="2400" dirty="0" smtClean="0"/>
          </a:p>
          <a:p>
            <a:r>
              <a:rPr lang="ja-JP" altLang="en-US" sz="2400" smtClean="0"/>
              <a:t>何を使っていますか。</a:t>
            </a:r>
            <a:endParaRPr lang="en-US" altLang="ja-JP" sz="2400" dirty="0" smtClean="0"/>
          </a:p>
          <a:p>
            <a:r>
              <a:rPr lang="ja-JP" altLang="en-US" sz="2400" smtClean="0"/>
              <a:t>何をしていますか。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6553200" cy="369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新しい言葉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848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聞いてみましょう　１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100" smtClean="0"/>
              <a:t>アリス上田さんが道子さんと話しています。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上田さんは道子さんに何をたのみましたか。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それは、どうしてですか。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聞いてみましょう　１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100" smtClean="0"/>
              <a:t>アリス上田さんが道子さんと話しています。</a:t>
            </a:r>
            <a:endParaRPr lang="en-US" sz="3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249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81475"/>
            <a:ext cx="3432934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29200" y="1676400"/>
            <a:ext cx="381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mtClean="0"/>
              <a:t>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聞いてみましょう　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700" smtClean="0"/>
              <a:t>次の日、アリス上田さんと道子さんはキッチンにいます。</a:t>
            </a:r>
            <a:endParaRPr lang="en-US" sz="27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すしのご飯をたく時、大切なことは何ですか。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すしずというのは何ですか。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こめずというのは何ですか。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まきすは何のために使いますか。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おすしをまく時、どうすれば上手にまくことが出来ますか。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4288"/>
            <a:ext cx="77247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600200" y="3733800"/>
            <a:ext cx="6858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すしずね。かんたんよ。す１／５カップ、さとう１／５カップ、しお大さじ１／２を</a:t>
            </a:r>
            <a:endParaRPr lang="en-US" altLang="ja-JP" sz="1600" dirty="0" smtClean="0"/>
          </a:p>
          <a:p>
            <a:r>
              <a:rPr lang="ja-JP" altLang="en-US" sz="1600" dirty="0" smtClean="0"/>
              <a:t>まぜるのよ。</a:t>
            </a:r>
            <a:endParaRPr lang="en-US" altLang="ja-JP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096000" y="5257800"/>
            <a:ext cx="381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？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"/>
            <a:ext cx="5791200" cy="179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655972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まきずしの作り方をせつめいしましょう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2190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23050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81200"/>
            <a:ext cx="2200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267200"/>
            <a:ext cx="22383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267200"/>
            <a:ext cx="21907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267200"/>
            <a:ext cx="21907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77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smtClean="0"/>
              <a:t>第７課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smtClean="0"/>
              <a:t>料理（りょうり）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400" dirty="0" smtClean="0"/>
              <a:t>Cooking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3965028" cy="287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日本の文化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自動販売機（じどうはんばいき）</a:t>
            </a:r>
            <a:endParaRPr lang="ja-JP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828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デパ地下</a:t>
            </a:r>
            <a:endParaRPr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3155611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362200"/>
            <a:ext cx="508000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1148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答えましょう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2400" dirty="0" smtClean="0">
                <a:latin typeface="+mn-ea"/>
              </a:rPr>
              <a:t>P318-p319</a:t>
            </a:r>
            <a:r>
              <a:rPr lang="ja-JP" altLang="en-US" sz="2400" dirty="0" smtClean="0">
                <a:latin typeface="+mn-ea"/>
              </a:rPr>
              <a:t>を読んで、答えて下さい。</a:t>
            </a:r>
            <a:endParaRPr lang="en-US" altLang="ja-JP" sz="2400" dirty="0" smtClean="0">
              <a:latin typeface="+mn-ea"/>
            </a:endParaRPr>
          </a:p>
          <a:p>
            <a:pPr>
              <a:buNone/>
            </a:pPr>
            <a:endParaRPr lang="en-US" altLang="ja-JP" sz="2400" dirty="0">
              <a:latin typeface="+mn-ea"/>
            </a:endParaRPr>
          </a:p>
          <a:p>
            <a:pPr>
              <a:buNone/>
            </a:pPr>
            <a:r>
              <a:rPr lang="ja-JP" altLang="en-US" sz="2400" dirty="0" smtClean="0">
                <a:latin typeface="+mn-ea"/>
              </a:rPr>
              <a:t>１（　　）ミシェランの東京ガイドには、世界で一番たくさんのレストランの名前がある</a:t>
            </a:r>
            <a:r>
              <a:rPr lang="en-US" altLang="en-US" sz="2400" dirty="0" smtClean="0">
                <a:latin typeface="+mn-ea"/>
              </a:rPr>
              <a:t>。</a:t>
            </a:r>
          </a:p>
          <a:p>
            <a:pPr>
              <a:lnSpc>
                <a:spcPct val="90000"/>
              </a:lnSpc>
              <a:buNone/>
            </a:pPr>
            <a:endParaRPr lang="ja-JP" altLang="ja-JP" sz="2000" dirty="0" smtClean="0">
              <a:latin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ja-JP" altLang="en-US" sz="2400" dirty="0" smtClean="0">
                <a:latin typeface="+mn-ea"/>
              </a:rPr>
              <a:t>２（　　）日本のレスト</a:t>
            </a:r>
            <a:r>
              <a:rPr lang="ja-JP" altLang="en-US" sz="2400" smtClean="0">
                <a:latin typeface="+mn-ea"/>
              </a:rPr>
              <a:t>ランは</a:t>
            </a:r>
            <a:r>
              <a:rPr lang="ja-JP" altLang="en-US" sz="2400" dirty="0" smtClean="0">
                <a:latin typeface="+mn-ea"/>
              </a:rPr>
              <a:t>、春になると、さくらのおかしが多くなる。</a:t>
            </a:r>
            <a:endParaRPr lang="en-US" altLang="ja-JP" sz="2400" dirty="0" smtClean="0">
              <a:latin typeface="+mn-ea"/>
            </a:endParaRPr>
          </a:p>
          <a:p>
            <a:pPr>
              <a:lnSpc>
                <a:spcPct val="90000"/>
              </a:lnSpc>
              <a:buNone/>
            </a:pPr>
            <a:endParaRPr lang="ja-JP" altLang="ja-JP" sz="2000" dirty="0" smtClean="0">
              <a:latin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ja-JP" altLang="en-US" sz="2400" dirty="0" smtClean="0">
                <a:latin typeface="+mn-ea"/>
              </a:rPr>
              <a:t>３（　　）日本のデパートの</a:t>
            </a:r>
            <a:r>
              <a:rPr lang="ja-JP" altLang="en-US" sz="2400" smtClean="0">
                <a:latin typeface="+mn-ea"/>
              </a:rPr>
              <a:t>地下には</a:t>
            </a:r>
            <a:r>
              <a:rPr lang="ja-JP" altLang="en-US" sz="2400" dirty="0" smtClean="0">
                <a:latin typeface="+mn-ea"/>
              </a:rPr>
              <a:t>、たいてい、食べ物や</a:t>
            </a:r>
            <a:r>
              <a:rPr lang="ja-JP" altLang="en-US" sz="2400" smtClean="0">
                <a:latin typeface="+mn-ea"/>
              </a:rPr>
              <a:t>服やアクセ</a:t>
            </a:r>
            <a:r>
              <a:rPr lang="ja-JP" altLang="en-US" sz="2400" dirty="0" smtClean="0">
                <a:latin typeface="+mn-ea"/>
              </a:rPr>
              <a:t>サリーなど、いろいろな物がある。</a:t>
            </a:r>
            <a:endParaRPr lang="en-US" altLang="en-US" sz="2400" dirty="0" smtClean="0">
              <a:latin typeface="+mn-ea"/>
            </a:endParaRPr>
          </a:p>
          <a:p>
            <a:pPr>
              <a:lnSpc>
                <a:spcPct val="90000"/>
              </a:lnSpc>
              <a:buNone/>
            </a:pPr>
            <a:endParaRPr lang="ja-JP" altLang="ja-JP" sz="2000" dirty="0" smtClean="0">
              <a:latin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ja-JP" altLang="en-US" sz="2400" dirty="0" smtClean="0">
                <a:latin typeface="+mn-ea"/>
              </a:rPr>
              <a:t>４（　　）日本では、じどうはんばいきでたばこが買える。</a:t>
            </a:r>
            <a:endParaRPr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438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○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81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○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267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×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334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○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247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文法１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Expressing the performance of two actions simultaneously using </a:t>
            </a:r>
            <a:r>
              <a:rPr lang="ja-JP" altLang="en-US" smtClean="0"/>
              <a:t>～ながら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85800" y="4572000"/>
            <a:ext cx="7772400" cy="762000"/>
          </a:xfrm>
        </p:spPr>
        <p:txBody>
          <a:bodyPr/>
          <a:lstStyle/>
          <a:p>
            <a:r>
              <a:rPr lang="ja-JP" altLang="en-US" dirty="0" smtClean="0"/>
              <a:t>テレビを</a:t>
            </a:r>
            <a:r>
              <a:rPr lang="ja-JP" altLang="en-US" dirty="0" smtClean="0">
                <a:solidFill>
                  <a:srgbClr val="FF0000"/>
                </a:solidFill>
              </a:rPr>
              <a:t>見ながら</a:t>
            </a:r>
            <a:r>
              <a:rPr lang="ja-JP" altLang="en-US" dirty="0" smtClean="0"/>
              <a:t>、</a:t>
            </a:r>
            <a:r>
              <a:rPr lang="ja-JP" altLang="en-US" u="sng" dirty="0" smtClean="0"/>
              <a:t>勉強します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5334000" y="1676400"/>
            <a:ext cx="259824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/>
              <a:t>This is not a main action.</a:t>
            </a:r>
          </a:p>
          <a:p>
            <a:r>
              <a:rPr lang="en-US" altLang="ja-JP" dirty="0" smtClean="0"/>
              <a:t>V</a:t>
            </a:r>
            <a:r>
              <a:rPr lang="en-US" altLang="ja-JP" dirty="0"/>
              <a:t>-stem+</a:t>
            </a:r>
            <a:r>
              <a:rPr lang="ja-JP" altLang="en-US" dirty="0"/>
              <a:t>ながら</a:t>
            </a:r>
          </a:p>
        </p:txBody>
      </p:sp>
      <p:pic>
        <p:nvPicPr>
          <p:cNvPr id="72717" name="Picture 13" descr="nagara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76400"/>
            <a:ext cx="2667000" cy="2622493"/>
          </a:xfrm>
          <a:prstGeom prst="rect">
            <a:avLst/>
          </a:prstGeom>
          <a:noFill/>
        </p:spPr>
      </p:pic>
      <p:sp>
        <p:nvSpPr>
          <p:cNvPr id="72719" name="Line 15"/>
          <p:cNvSpPr>
            <a:spLocks noChangeShapeType="1"/>
          </p:cNvSpPr>
          <p:nvPr/>
        </p:nvSpPr>
        <p:spPr bwMode="auto">
          <a:xfrm flipH="1" flipV="1">
            <a:off x="4038600" y="3276600"/>
            <a:ext cx="1600200" cy="457200"/>
          </a:xfrm>
          <a:prstGeom prst="line">
            <a:avLst/>
          </a:prstGeom>
          <a:noFill/>
          <a:ln w="28575">
            <a:solidFill>
              <a:srgbClr val="FF060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5638801" y="3581400"/>
            <a:ext cx="13716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/>
              <a:t>Main action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3810000" y="1981200"/>
            <a:ext cx="1524000" cy="152400"/>
          </a:xfrm>
          <a:prstGeom prst="line">
            <a:avLst/>
          </a:prstGeom>
          <a:noFill/>
          <a:ln w="28575">
            <a:solidFill>
              <a:srgbClr val="FF060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572000" y="5181600"/>
            <a:ext cx="13716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/>
              <a:t>Main action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V-stem+ </a:t>
            </a:r>
            <a:r>
              <a:rPr lang="ja-JP" altLang="en-US" smtClean="0"/>
              <a:t>ながら、</a:t>
            </a:r>
            <a:r>
              <a:rPr lang="en-US" altLang="ja-JP" dirty="0" smtClean="0"/>
              <a:t>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altLang="ja-JP" dirty="0" smtClean="0"/>
              <a:t>V-stem+ </a:t>
            </a:r>
            <a:r>
              <a:rPr lang="ja-JP" altLang="en-US" smtClean="0"/>
              <a:t>ながら、</a:t>
            </a:r>
            <a:r>
              <a:rPr lang="en-US" altLang="ja-JP" dirty="0" smtClean="0"/>
              <a:t>V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24200"/>
            <a:ext cx="2857861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048000"/>
            <a:ext cx="2852611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276600"/>
            <a:ext cx="3048000" cy="24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90800" y="1676400"/>
            <a:ext cx="36576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smtClean="0"/>
              <a:t>料理をする時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Autofit/>
          </a:bodyPr>
          <a:lstStyle/>
          <a:p>
            <a:r>
              <a:rPr lang="ja-JP" altLang="en-US" sz="2800" smtClean="0"/>
              <a:t>行ったことがなかったので、地図を見ながら、その店まで行った。</a:t>
            </a:r>
            <a:endParaRPr lang="en-US" altLang="ja-JP" sz="2800" dirty="0" smtClean="0"/>
          </a:p>
          <a:p>
            <a:r>
              <a:rPr lang="ja-JP" altLang="en-US" sz="2800" smtClean="0"/>
              <a:t>テレビを見ながら、ごはんを食べてはいけません。</a:t>
            </a:r>
            <a:endParaRPr lang="en-US" altLang="ja-JP" sz="2800" dirty="0" smtClean="0"/>
          </a:p>
          <a:p>
            <a:r>
              <a:rPr lang="ja-JP" altLang="en-US" sz="2800" smtClean="0"/>
              <a:t>ノートをとりながら、授業を受けた。</a:t>
            </a:r>
            <a:endParaRPr lang="en-US" altLang="ja-JP" sz="2800" dirty="0" smtClean="0"/>
          </a:p>
          <a:p>
            <a:r>
              <a:rPr lang="ja-JP" altLang="en-US" sz="2800" smtClean="0"/>
              <a:t>日本語テーブルでは、日本語を話しながら、晩ごはんを食べます。</a:t>
            </a:r>
            <a:endParaRPr lang="en-US" altLang="ja-JP" sz="2800" dirty="0" smtClean="0"/>
          </a:p>
          <a:p>
            <a:r>
              <a:rPr lang="ja-JP" altLang="en-US" sz="2800" smtClean="0"/>
              <a:t>英語や中国語の字幕（じまく）を読みながら、「パパとムスメの七日間」を見ます。</a:t>
            </a:r>
            <a:endParaRPr lang="en-US" altLang="ja-JP" sz="2800" dirty="0" smtClean="0"/>
          </a:p>
          <a:p>
            <a:r>
              <a:rPr lang="ja-JP" altLang="en-US" sz="2800" smtClean="0"/>
              <a:t>アルバイトをしながら、大学に行きました。</a:t>
            </a:r>
            <a:endParaRPr lang="en-US" altLang="ja-JP" sz="2800" dirty="0" smtClean="0"/>
          </a:p>
          <a:p>
            <a:r>
              <a:rPr lang="ja-JP" altLang="en-US" sz="2800" smtClean="0"/>
              <a:t>日本では、おじぎをしながら、「はじめまして」といいます。</a:t>
            </a:r>
            <a:endParaRPr lang="en-US" altLang="ja-JP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altLang="ja-JP" dirty="0" smtClean="0"/>
              <a:t>V-stem+ </a:t>
            </a:r>
            <a:r>
              <a:rPr lang="ja-JP" altLang="en-US" smtClean="0"/>
              <a:t>ながら、</a:t>
            </a:r>
            <a:r>
              <a:rPr lang="en-US" altLang="ja-JP" dirty="0" smtClean="0"/>
              <a:t>V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1676400"/>
            <a:ext cx="1295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2667000"/>
            <a:ext cx="1295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3124200"/>
            <a:ext cx="1524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3657600"/>
            <a:ext cx="1676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4572000"/>
            <a:ext cx="1676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486400"/>
            <a:ext cx="1219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6019800"/>
            <a:ext cx="1219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P322 Activity 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9366"/>
            <a:ext cx="8001000" cy="532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文法２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Expressing the idea of without doing using </a:t>
            </a:r>
            <a:r>
              <a:rPr lang="ja-JP" altLang="en-US" smtClean="0"/>
              <a:t>～ないで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新しい言葉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～ないで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(without </a:t>
            </a:r>
            <a:r>
              <a:rPr lang="ja-JP" altLang="en-US" smtClean="0"/>
              <a:t>～</a:t>
            </a:r>
            <a:r>
              <a:rPr lang="en-US" altLang="ja-JP" dirty="0" err="1" smtClean="0"/>
              <a:t>ing</a:t>
            </a:r>
            <a:r>
              <a:rPr lang="en-US" altLang="ja-JP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00600"/>
            <a:ext cx="8686800" cy="1676400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Clr>
                <a:srgbClr val="343A1B"/>
              </a:buClr>
              <a:buSzPct val="90000"/>
              <a:buNone/>
            </a:pPr>
            <a:r>
              <a:rPr lang="en-US" altLang="ja-JP" sz="2800" dirty="0" smtClean="0">
                <a:latin typeface="Arial" charset="0"/>
                <a:ea typeface="ＭＳ Ｐゴシック" charset="-128"/>
              </a:rPr>
              <a:t>X</a:t>
            </a:r>
            <a:r>
              <a:rPr lang="ja-JP" altLang="en-US" sz="2800" smtClean="0">
                <a:latin typeface="Arial" charset="0"/>
                <a:ea typeface="ＭＳ Ｐゴシック" charset="-128"/>
              </a:rPr>
              <a:t>：今日はおそく起きたから、朝ごはんを食べ</a:t>
            </a:r>
            <a:r>
              <a:rPr lang="ja-JP" altLang="en-US" sz="2800" u="sng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ないで</a:t>
            </a:r>
            <a:r>
              <a:rPr lang="ja-JP" altLang="en-US" sz="2800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、</a:t>
            </a:r>
            <a:endParaRPr lang="en-US" altLang="ja-JP" sz="2800" dirty="0" smtClean="0">
              <a:solidFill>
                <a:srgbClr val="0000FF"/>
              </a:solidFill>
              <a:latin typeface="Arial" charset="0"/>
              <a:ea typeface="ＭＳ Ｐゴシック" charset="-128"/>
            </a:endParaRPr>
          </a:p>
          <a:p>
            <a:pPr marL="0" lvl="0" indent="0" fontAlgn="base">
              <a:spcAft>
                <a:spcPct val="0"/>
              </a:spcAft>
              <a:buClr>
                <a:srgbClr val="343A1B"/>
              </a:buClr>
              <a:buSzPct val="90000"/>
              <a:buNone/>
            </a:pPr>
            <a:r>
              <a:rPr lang="ja-JP" altLang="en-US" sz="2800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　　</a:t>
            </a:r>
            <a:r>
              <a:rPr lang="ja-JP" altLang="en-US" sz="2800" smtClean="0">
                <a:latin typeface="Arial" charset="0"/>
                <a:ea typeface="ＭＳ Ｐゴシック" charset="-128"/>
              </a:rPr>
              <a:t>学校に来たんだ。</a:t>
            </a:r>
            <a:endParaRPr lang="en-US" altLang="ja-JP" sz="2800" dirty="0" smtClean="0">
              <a:latin typeface="Arial" charset="0"/>
              <a:ea typeface="ＭＳ Ｐゴシック" charset="-128"/>
            </a:endParaRPr>
          </a:p>
          <a:p>
            <a:pPr marL="0" lvl="0" indent="0" fontAlgn="base">
              <a:spcAft>
                <a:spcPct val="0"/>
              </a:spcAft>
              <a:buClr>
                <a:srgbClr val="343A1B"/>
              </a:buClr>
              <a:buSzPct val="90000"/>
              <a:buNone/>
            </a:pPr>
            <a:r>
              <a:rPr lang="en-US" altLang="ja-JP" sz="2800" dirty="0" smtClean="0">
                <a:latin typeface="Arial" charset="0"/>
                <a:ea typeface="ＭＳ Ｐゴシック" charset="-128"/>
              </a:rPr>
              <a:t>Y</a:t>
            </a:r>
            <a:r>
              <a:rPr lang="ja-JP" altLang="en-US" sz="2800" smtClean="0">
                <a:latin typeface="Arial" charset="0"/>
                <a:ea typeface="ＭＳ Ｐゴシック" charset="-128"/>
              </a:rPr>
              <a:t>：そうなの、それはよくないわね。</a:t>
            </a:r>
          </a:p>
          <a:p>
            <a:endParaRPr lang="en-US" dirty="0"/>
          </a:p>
        </p:txBody>
      </p:sp>
      <p:pic>
        <p:nvPicPr>
          <p:cNvPr id="4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029200" cy="307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naide1"/>
          <p:cNvPicPr>
            <a:picLocks noChangeAspect="1"/>
          </p:cNvPicPr>
          <p:nvPr/>
        </p:nvPicPr>
        <p:blipFill>
          <a:blip r:embed="rId2" cstate="print">
            <a:lum bright="-34000" contrast="52000"/>
          </a:blip>
          <a:srcRect/>
          <a:stretch>
            <a:fillRect/>
          </a:stretch>
        </p:blipFill>
        <p:spPr bwMode="auto">
          <a:xfrm>
            <a:off x="211138" y="1524000"/>
            <a:ext cx="8807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029200" y="2895600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/>
              <a:t>ひげをそる＝</a:t>
            </a:r>
            <a:r>
              <a:rPr lang="en-US" altLang="ja-JP" sz="1800"/>
              <a:t>shave</a:t>
            </a:r>
            <a:endParaRPr lang="ja-JP" altLang="en-US" sz="1800"/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7391400" y="5334000"/>
            <a:ext cx="1570038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/>
              <a:t>はをみがく</a:t>
            </a:r>
            <a:endParaRPr lang="en-US" altLang="ja-JP" sz="1800"/>
          </a:p>
          <a:p>
            <a:r>
              <a:rPr lang="ja-JP" altLang="en-US" sz="1800"/>
              <a:t>＝</a:t>
            </a:r>
            <a:r>
              <a:rPr lang="en-US" altLang="ja-JP" sz="1800"/>
              <a:t>brush teeth</a:t>
            </a:r>
            <a:endParaRPr lang="ja-JP" altLang="en-US" sz="1800"/>
          </a:p>
        </p:txBody>
      </p:sp>
      <p:sp>
        <p:nvSpPr>
          <p:cNvPr id="7" name="Rectangle 6"/>
          <p:cNvSpPr/>
          <p:nvPr/>
        </p:nvSpPr>
        <p:spPr>
          <a:xfrm>
            <a:off x="762000" y="2438400"/>
            <a:ext cx="6477000" cy="45720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ja-JP" altLang="en-US" smtClean="0"/>
              <a:t>～ないで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(without </a:t>
            </a:r>
            <a:r>
              <a:rPr lang="ja-JP" altLang="en-US" smtClean="0"/>
              <a:t>～</a:t>
            </a:r>
            <a:r>
              <a:rPr lang="en-US" altLang="ja-JP" dirty="0" err="1" smtClean="0"/>
              <a:t>ing</a:t>
            </a:r>
            <a:r>
              <a:rPr lang="en-US" altLang="ja-JP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 descr="naide2"/>
          <p:cNvPicPr>
            <a:picLocks noChangeAspect="1"/>
          </p:cNvPicPr>
          <p:nvPr/>
        </p:nvPicPr>
        <p:blipFill>
          <a:blip r:embed="rId2" cstate="print">
            <a:lum bright="-34000" contrast="50000"/>
          </a:blip>
          <a:srcRect/>
          <a:stretch>
            <a:fillRect/>
          </a:stretch>
        </p:blipFill>
        <p:spPr bwMode="auto">
          <a:xfrm>
            <a:off x="457200" y="1447800"/>
            <a:ext cx="8382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5562600" y="5715000"/>
            <a:ext cx="16319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/>
              <a:t>さいふ＝</a:t>
            </a:r>
            <a:r>
              <a:rPr lang="en-US" altLang="ja-JP" sz="1800"/>
              <a:t>wallet</a:t>
            </a:r>
            <a:endParaRPr lang="ja-JP" altLang="en-US" sz="1800"/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7315200" y="5943600"/>
            <a:ext cx="1544638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/>
              <a:t>かぎをかける</a:t>
            </a:r>
            <a:endParaRPr lang="en-US" altLang="ja-JP" sz="1800"/>
          </a:p>
          <a:p>
            <a:r>
              <a:rPr lang="ja-JP" altLang="en-US" sz="1800"/>
              <a:t>＝</a:t>
            </a:r>
            <a:r>
              <a:rPr lang="en-US" altLang="ja-JP" sz="1800"/>
              <a:t>lock a door</a:t>
            </a:r>
            <a:endParaRPr lang="ja-JP" alt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ja-JP" altLang="en-US" smtClean="0"/>
              <a:t>～ないで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(without </a:t>
            </a:r>
            <a:r>
              <a:rPr lang="ja-JP" altLang="en-US" smtClean="0"/>
              <a:t>～</a:t>
            </a:r>
            <a:r>
              <a:rPr lang="en-US" altLang="ja-JP" dirty="0" err="1" smtClean="0"/>
              <a:t>ing</a:t>
            </a:r>
            <a:r>
              <a:rPr lang="en-US" altLang="ja-JP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kumimoji="1" lang="ja-JP" altLang="en-US" smtClean="0"/>
              <a:t>さとうを入れないでコーヒーを飲みます。</a:t>
            </a:r>
            <a:endParaRPr kumimoji="1" lang="en-US" altLang="ja-JP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kumimoji="1" lang="ja-JP" altLang="en-US" smtClean="0"/>
              <a:t>いそがしかったので、辞書で言葉の意味をしらべないで作文を書きましたから、間違いがたくさんありました。</a:t>
            </a:r>
            <a:endParaRPr kumimoji="1" lang="en-US" altLang="ja-JP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kumimoji="1" lang="ja-JP" altLang="en-US" smtClean="0"/>
              <a:t>あまり勉強しないで試験を受けましたから、とてもわるかったです。</a:t>
            </a:r>
            <a:r>
              <a:rPr kumimoji="1" lang="en-US" altLang="ja-JP" dirty="0" smtClean="0"/>
              <a:t>                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kumimoji="1" lang="ja-JP" altLang="en-US" smtClean="0"/>
              <a:t>旅行に行く時は、パスポートを忘れないで持って行ってください。</a:t>
            </a:r>
            <a:endParaRPr kumimoji="1" lang="en-US" altLang="ja-JP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kumimoji="1" lang="ja-JP" altLang="en-US" smtClean="0">
                <a:latin typeface="Century" charset="0"/>
              </a:rPr>
              <a:t>宿題はむずかしかったけれど、友達に聞かないでしました。</a:t>
            </a:r>
            <a:endParaRPr kumimoji="1" lang="en-US" altLang="ja-JP" dirty="0" smtClean="0">
              <a:latin typeface="Century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kumimoji="1" lang="ja-JP" altLang="en-US" smtClean="0">
                <a:latin typeface="Century" charset="0"/>
              </a:rPr>
              <a:t>ときどき、電気をけさないで寝てしまいます。</a:t>
            </a:r>
            <a:endParaRPr kumimoji="1" lang="en-US" altLang="ja-JP" dirty="0" smtClean="0">
              <a:latin typeface="Century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endParaRPr kumimoji="1" lang="en-US" altLang="ja-JP" dirty="0" smtClean="0"/>
          </a:p>
          <a:p>
            <a:pPr>
              <a:lnSpc>
                <a:spcPct val="90000"/>
              </a:lnSpc>
              <a:buNone/>
            </a:pPr>
            <a:endParaRPr kumimoji="1" lang="ja-JP" altLang="en-US" sz="240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ja-JP" altLang="en-US" smtClean="0"/>
              <a:t>～ないで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(without </a:t>
            </a:r>
            <a:r>
              <a:rPr lang="ja-JP" altLang="en-US" smtClean="0"/>
              <a:t>～</a:t>
            </a:r>
            <a:r>
              <a:rPr lang="en-US" altLang="ja-JP" dirty="0" err="1" smtClean="0"/>
              <a:t>ing</a:t>
            </a:r>
            <a:r>
              <a:rPr lang="en-US" altLang="ja-JP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1752600"/>
            <a:ext cx="1676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3048000"/>
            <a:ext cx="1905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2133600"/>
            <a:ext cx="1905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0" y="3962400"/>
            <a:ext cx="1676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4800600"/>
            <a:ext cx="1524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5791200"/>
            <a:ext cx="1600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P324 Activity 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086599" cy="50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文法３</a:t>
            </a:r>
            <a:r>
              <a:rPr lang="en-US" altLang="ja-JP" dirty="0" smtClean="0"/>
              <a:t>-a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Expressing an open condition </a:t>
            </a:r>
          </a:p>
          <a:p>
            <a:pPr marL="342900" indent="-342900"/>
            <a:r>
              <a:rPr lang="en-US" dirty="0" smtClean="0"/>
              <a:t>using the </a:t>
            </a:r>
            <a:r>
              <a:rPr lang="ja-JP" altLang="en-US" smtClean="0"/>
              <a:t>ば</a:t>
            </a:r>
            <a:r>
              <a:rPr lang="en-US" altLang="ja-JP" dirty="0" smtClean="0"/>
              <a:t> conditional form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Expressing an open condition</a:t>
            </a:r>
            <a:br>
              <a:rPr lang="en-US" altLang="ja-JP" dirty="0" smtClean="0"/>
            </a:br>
            <a:r>
              <a:rPr lang="en-US" altLang="ja-JP" dirty="0" smtClean="0"/>
              <a:t>using</a:t>
            </a:r>
            <a:r>
              <a:rPr lang="ja-JP" altLang="en-US" smtClean="0"/>
              <a:t>　</a:t>
            </a:r>
            <a:r>
              <a:rPr lang="en-US" altLang="ja-JP" dirty="0" smtClean="0"/>
              <a:t>the</a:t>
            </a:r>
            <a:r>
              <a:rPr lang="ja-JP" altLang="en-US" smtClean="0"/>
              <a:t>ば</a:t>
            </a:r>
            <a:r>
              <a:rPr lang="en-US" altLang="ja-JP" dirty="0" smtClean="0"/>
              <a:t> conditional form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038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05000"/>
            <a:ext cx="40756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4724400"/>
            <a:ext cx="3962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43A1B"/>
              </a:buClr>
              <a:buSzPct val="90000"/>
            </a:pPr>
            <a:r>
              <a:rPr lang="ja-JP" altLang="en-US" sz="2400" smtClean="0">
                <a:latin typeface="Arial" charset="0"/>
                <a:ea typeface="ＭＳ Ｐゴシック" charset="-128"/>
                <a:cs typeface="ＭＳ Ｐゴシック" charset="-128"/>
              </a:rPr>
              <a:t>天気が</a:t>
            </a:r>
            <a:r>
              <a:rPr lang="ja-JP" altLang="en-US" sz="2400" smtClean="0">
                <a:solidFill>
                  <a:srgbClr val="0D09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よけれ</a:t>
            </a:r>
            <a:r>
              <a:rPr lang="ja-JP" altLang="en-US" sz="2400" u="sng" smtClean="0">
                <a:solidFill>
                  <a:srgbClr val="FF0C15"/>
                </a:solidFill>
                <a:latin typeface="Arial" charset="0"/>
                <a:ea typeface="ＭＳ Ｐゴシック" charset="-128"/>
                <a:cs typeface="ＭＳ Ｐゴシック" charset="-128"/>
              </a:rPr>
              <a:t>ば</a:t>
            </a:r>
            <a:r>
              <a:rPr lang="ja-JP" altLang="en-US" sz="2400" smtClean="0">
                <a:latin typeface="Arial" charset="0"/>
                <a:ea typeface="ＭＳ Ｐゴシック" charset="-128"/>
                <a:cs typeface="ＭＳ Ｐゴシック" charset="-128"/>
              </a:rPr>
              <a:t>、電車から富士山（ふじさん）が見えますよ。</a:t>
            </a:r>
            <a:endParaRPr lang="en-US" altLang="ja-JP" sz="2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724400"/>
            <a:ext cx="4419600" cy="9048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43A1B"/>
              </a:buClr>
              <a:buSzPct val="90000"/>
            </a:pPr>
            <a:r>
              <a:rPr lang="en-US" altLang="ja-JP" sz="2400" dirty="0" smtClean="0">
                <a:latin typeface="Arial" charset="0"/>
                <a:ea typeface="ＭＳ Ｐゴシック" charset="-128"/>
                <a:cs typeface="ＭＳ Ｐゴシック" charset="-128"/>
              </a:rPr>
              <a:t>A:</a:t>
            </a:r>
            <a:r>
              <a:rPr lang="ja-JP" altLang="en-US" sz="2400" smtClean="0">
                <a:latin typeface="Arial" charset="0"/>
                <a:ea typeface="ＭＳ Ｐゴシック" charset="-128"/>
                <a:cs typeface="ＭＳ Ｐゴシック" charset="-128"/>
              </a:rPr>
              <a:t>行き方が分からないんだけど。</a:t>
            </a:r>
            <a:endParaRPr lang="en-US" altLang="ja-JP" sz="24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43A1B"/>
              </a:buClr>
              <a:buSzPct val="90000"/>
            </a:pPr>
            <a:r>
              <a:rPr lang="en-US" altLang="ja-JP" sz="2400" dirty="0" smtClean="0">
                <a:latin typeface="Arial" charset="0"/>
                <a:ea typeface="ＭＳ Ｐゴシック" charset="-128"/>
                <a:cs typeface="ＭＳ Ｐゴシック" charset="-128"/>
              </a:rPr>
              <a:t>B</a:t>
            </a:r>
            <a:r>
              <a:rPr lang="ja-JP" altLang="en-US" sz="2400" smtClean="0">
                <a:latin typeface="Arial" charset="0"/>
                <a:ea typeface="ＭＳ Ｐゴシック" charset="-128"/>
                <a:cs typeface="ＭＳ Ｐゴシック" charset="-128"/>
              </a:rPr>
              <a:t>：地図を</a:t>
            </a:r>
            <a:r>
              <a:rPr lang="ja-JP" altLang="en-US" sz="2400" smtClean="0">
                <a:solidFill>
                  <a:srgbClr val="0D09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見れ</a:t>
            </a:r>
            <a:r>
              <a:rPr lang="ja-JP" altLang="en-US" sz="2400" u="sng" smtClean="0">
                <a:solidFill>
                  <a:srgbClr val="FF0C15"/>
                </a:solidFill>
                <a:latin typeface="Arial" charset="0"/>
                <a:ea typeface="ＭＳ Ｐゴシック" charset="-128"/>
                <a:cs typeface="ＭＳ Ｐゴシック" charset="-128"/>
              </a:rPr>
              <a:t>ば</a:t>
            </a:r>
            <a:r>
              <a:rPr lang="ja-JP" altLang="en-US" sz="2400" smtClean="0">
                <a:latin typeface="Arial" charset="0"/>
                <a:ea typeface="ＭＳ Ｐゴシック" charset="-128"/>
                <a:cs typeface="ＭＳ Ｐゴシック" charset="-128"/>
              </a:rPr>
              <a:t>分かるよ。</a:t>
            </a:r>
            <a:endParaRPr lang="en-US" altLang="ja-JP" sz="2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10668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ja-JP" altLang="en-US" sz="2400" dirty="0"/>
              <a:t>ば</a:t>
            </a:r>
            <a:r>
              <a:rPr lang="en-US" altLang="ja-JP" sz="2400" dirty="0"/>
              <a:t> conditional clause indicates </a:t>
            </a:r>
            <a:r>
              <a:rPr lang="en-US" altLang="ja-JP" sz="2400" dirty="0">
                <a:solidFill>
                  <a:srgbClr val="FF0606"/>
                </a:solidFill>
              </a:rPr>
              <a:t>a condition necessary for the event or action</a:t>
            </a:r>
            <a:r>
              <a:rPr lang="en-US" altLang="ja-JP" sz="2400" dirty="0"/>
              <a:t> in the main clause to take place.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ja-JP" sz="2400" i="1" dirty="0"/>
              <a:t>   “If and only if”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381000" y="2743200"/>
            <a:ext cx="838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Char char="u"/>
            </a:pPr>
            <a:r>
              <a:rPr lang="en-US" altLang="ja-JP" sz="2000" dirty="0">
                <a:ea typeface="ＭＳ Ｐゴシック" charset="-128"/>
                <a:cs typeface="ＭＳ Ｐゴシック" charset="-128"/>
              </a:rPr>
              <a:t>Irregular verb</a:t>
            </a:r>
          </a:p>
          <a:p>
            <a:pPr marL="742950" lvl="1" indent="-285750">
              <a:spcBef>
                <a:spcPct val="20000"/>
              </a:spcBef>
              <a:buClr>
                <a:srgbClr val="343A1B"/>
              </a:buClr>
              <a:buFont typeface="Wingdings" charset="2"/>
              <a:buChar char="v"/>
            </a:pPr>
            <a:r>
              <a:rPr lang="ja-JP" altLang="en-US" sz="2000">
                <a:ea typeface="ＭＳ Ｐゴシック" charset="-128"/>
              </a:rPr>
              <a:t>する</a:t>
            </a:r>
            <a:r>
              <a:rPr lang="en-US" altLang="ja-JP" sz="2000" dirty="0">
                <a:ea typeface="ＭＳ Ｐゴシック" charset="-128"/>
              </a:rPr>
              <a:t>	</a:t>
            </a:r>
            <a:r>
              <a:rPr lang="ja-JP" altLang="en-US" sz="2000" smtClean="0">
                <a:ea typeface="ＭＳ Ｐゴシック" charset="-128"/>
              </a:rPr>
              <a:t>　　く</a:t>
            </a:r>
            <a:r>
              <a:rPr lang="ja-JP" altLang="en-US" sz="2000">
                <a:ea typeface="ＭＳ Ｐゴシック" charset="-128"/>
              </a:rPr>
              <a:t>る</a:t>
            </a:r>
            <a:r>
              <a:rPr lang="en-US" altLang="ja-JP" sz="2000" dirty="0">
                <a:ea typeface="ＭＳ Ｐゴシック" charset="-128"/>
              </a:rPr>
              <a:t>		</a:t>
            </a:r>
            <a:r>
              <a:rPr lang="ja-JP" altLang="en-US" sz="2000">
                <a:ea typeface="ＭＳ Ｐゴシック" charset="-128"/>
              </a:rPr>
              <a:t>しな</a:t>
            </a:r>
            <a:r>
              <a:rPr lang="ja-JP" altLang="en-US" sz="2000" smtClean="0">
                <a:ea typeface="ＭＳ Ｐゴシック" charset="-128"/>
              </a:rPr>
              <a:t>い　　　　　　　　こない</a:t>
            </a:r>
            <a:endParaRPr lang="en-US" altLang="ja-JP" sz="2000" dirty="0"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Char char="u"/>
            </a:pPr>
            <a:r>
              <a:rPr lang="ja-JP" altLang="en-US" sz="2000" i="1">
                <a:ea typeface="ＭＳ Ｐゴシック" charset="-128"/>
                <a:cs typeface="ＭＳ Ｐゴシック" charset="-128"/>
              </a:rPr>
              <a:t>る</a:t>
            </a:r>
            <a:r>
              <a:rPr lang="en-US" altLang="ja-JP" sz="2000" i="1" dirty="0">
                <a:ea typeface="ＭＳ Ｐゴシック" charset="-128"/>
                <a:cs typeface="ＭＳ Ｐゴシック" charset="-128"/>
              </a:rPr>
              <a:t>Verb: stem + </a:t>
            </a:r>
            <a:r>
              <a:rPr lang="ja-JP" altLang="en-US" sz="2000" i="1">
                <a:ea typeface="ＭＳ Ｐゴシック" charset="-128"/>
                <a:cs typeface="ＭＳ Ｐゴシック" charset="-128"/>
              </a:rPr>
              <a:t>れば</a:t>
            </a:r>
            <a:endParaRPr lang="en-US" altLang="ja-JP" sz="2000" i="1" dirty="0"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343A1B"/>
              </a:buClr>
              <a:buFont typeface="Wingdings" charset="2"/>
              <a:buChar char="v"/>
            </a:pPr>
            <a:r>
              <a:rPr lang="ja-JP" altLang="en-US" sz="2000" smtClean="0">
                <a:ea typeface="ＭＳ Ｐゴシック" charset="-128"/>
              </a:rPr>
              <a:t>み</a:t>
            </a:r>
            <a:r>
              <a:rPr lang="ja-JP" altLang="en-US" sz="2000">
                <a:ea typeface="ＭＳ Ｐゴシック" charset="-128"/>
              </a:rPr>
              <a:t>る</a:t>
            </a:r>
            <a:r>
              <a:rPr lang="en-US" altLang="ja-JP" sz="2000" dirty="0">
                <a:ea typeface="ＭＳ Ｐゴシック" charset="-128"/>
              </a:rPr>
              <a:t>		</a:t>
            </a:r>
            <a:r>
              <a:rPr lang="ja-JP" altLang="en-US" sz="2000" smtClean="0">
                <a:ea typeface="ＭＳ Ｐゴシック" charset="-128"/>
              </a:rPr>
              <a:t>　　　　　　お</a:t>
            </a:r>
            <a:r>
              <a:rPr lang="ja-JP" altLang="en-US" sz="2000">
                <a:ea typeface="ＭＳ Ｐゴシック" charset="-128"/>
              </a:rPr>
              <a:t>きない</a:t>
            </a:r>
            <a:endParaRPr lang="en-US" altLang="ja-JP" sz="2000" i="1" dirty="0"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Char char="u"/>
            </a:pPr>
            <a:r>
              <a:rPr lang="ja-JP" altLang="en-US" sz="2000" i="1">
                <a:ea typeface="ＭＳ Ｐゴシック" charset="-128"/>
                <a:cs typeface="ＭＳ Ｐゴシック" charset="-128"/>
              </a:rPr>
              <a:t>う</a:t>
            </a:r>
            <a:r>
              <a:rPr lang="en-US" altLang="ja-JP" sz="2000" i="1" dirty="0">
                <a:ea typeface="ＭＳ Ｐゴシック" charset="-128"/>
                <a:cs typeface="ＭＳ Ｐゴシック" charset="-128"/>
              </a:rPr>
              <a:t>Verb: /e/ + </a:t>
            </a:r>
            <a:r>
              <a:rPr lang="ja-JP" altLang="en-US" sz="2000" i="1">
                <a:ea typeface="ＭＳ Ｐゴシック" charset="-128"/>
                <a:cs typeface="ＭＳ Ｐゴシック" charset="-128"/>
              </a:rPr>
              <a:t>ば</a:t>
            </a:r>
            <a:endParaRPr lang="en-US" altLang="ja-JP" sz="2000" i="1" dirty="0"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343A1B"/>
              </a:buClr>
              <a:buFont typeface="Wingdings" charset="2"/>
              <a:buChar char="v"/>
            </a:pPr>
            <a:r>
              <a:rPr lang="ja-JP" altLang="en-US" sz="2000">
                <a:ea typeface="ＭＳ Ｐゴシック" charset="-128"/>
              </a:rPr>
              <a:t>かえる</a:t>
            </a:r>
            <a:r>
              <a:rPr lang="en-US" altLang="ja-JP" sz="2000" dirty="0">
                <a:ea typeface="ＭＳ Ｐゴシック" charset="-128"/>
              </a:rPr>
              <a:t>		</a:t>
            </a:r>
            <a:r>
              <a:rPr lang="ja-JP" altLang="en-US" sz="2000">
                <a:ea typeface="ＭＳ Ｐゴシック" charset="-128"/>
              </a:rPr>
              <a:t>のむ</a:t>
            </a:r>
            <a:r>
              <a:rPr lang="en-US" altLang="ja-JP" sz="2000" dirty="0">
                <a:ea typeface="ＭＳ Ｐゴシック" charset="-128"/>
              </a:rPr>
              <a:t>		</a:t>
            </a:r>
            <a:r>
              <a:rPr lang="ja-JP" altLang="en-US" sz="2000">
                <a:ea typeface="ＭＳ Ｐゴシック" charset="-128"/>
              </a:rPr>
              <a:t>はなさない</a:t>
            </a:r>
            <a:endParaRPr lang="en-US" altLang="ja-JP" sz="2000" dirty="0"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Char char="u"/>
            </a:pPr>
            <a:r>
              <a:rPr lang="ja-JP" altLang="en-US" sz="2000">
                <a:ea typeface="ＭＳ Ｐゴシック" charset="-128"/>
                <a:cs typeface="ＭＳ Ｐゴシック" charset="-128"/>
              </a:rPr>
              <a:t>い</a:t>
            </a:r>
            <a:r>
              <a:rPr lang="en-US" altLang="ja-JP" sz="2000" dirty="0">
                <a:ea typeface="ＭＳ Ｐゴシック" charset="-128"/>
                <a:cs typeface="ＭＳ Ｐゴシック" charset="-128"/>
              </a:rPr>
              <a:t>adjective: stem + </a:t>
            </a:r>
            <a:r>
              <a:rPr lang="ja-JP" altLang="en-US" sz="2000">
                <a:ea typeface="ＭＳ Ｐゴシック" charset="-128"/>
                <a:cs typeface="ＭＳ Ｐゴシック" charset="-128"/>
              </a:rPr>
              <a:t>ければ</a:t>
            </a:r>
            <a:endParaRPr lang="en-US" altLang="ja-JP" sz="2000" dirty="0"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343A1B"/>
              </a:buClr>
              <a:buFont typeface="Wingdings" charset="2"/>
              <a:buChar char="v"/>
            </a:pPr>
            <a:r>
              <a:rPr lang="ja-JP" altLang="en-US">
                <a:ea typeface="ＭＳ Ｐゴシック" charset="-128"/>
              </a:rPr>
              <a:t>やすい</a:t>
            </a:r>
            <a:r>
              <a:rPr lang="en-US" altLang="ja-JP" dirty="0">
                <a:ea typeface="ＭＳ Ｐゴシック" charset="-128"/>
              </a:rPr>
              <a:t>		</a:t>
            </a:r>
            <a:r>
              <a:rPr lang="ja-JP" altLang="en-US">
                <a:ea typeface="ＭＳ Ｐゴシック" charset="-128"/>
              </a:rPr>
              <a:t>いい</a:t>
            </a:r>
            <a:r>
              <a:rPr lang="en-US" altLang="ja-JP" dirty="0">
                <a:ea typeface="ＭＳ Ｐゴシック" charset="-128"/>
              </a:rPr>
              <a:t>		</a:t>
            </a:r>
            <a:r>
              <a:rPr lang="ja-JP" altLang="en-US">
                <a:ea typeface="ＭＳ Ｐゴシック" charset="-128"/>
              </a:rPr>
              <a:t>あつくない</a:t>
            </a:r>
            <a:endParaRPr lang="en-US" altLang="ja-JP" dirty="0"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Clr>
                <a:srgbClr val="343A1B"/>
              </a:buClr>
              <a:buSzPct val="90000"/>
              <a:buFont typeface="Wingdings" charset="2"/>
              <a:buChar char="u"/>
            </a:pPr>
            <a:r>
              <a:rPr lang="ja-JP" altLang="en-US" sz="2000" i="1">
                <a:ea typeface="ＭＳ Ｐゴシック" charset="-128"/>
                <a:cs typeface="ＭＳ Ｐゴシック" charset="-128"/>
              </a:rPr>
              <a:t>な</a:t>
            </a:r>
            <a:r>
              <a:rPr lang="en-US" altLang="ja-JP" sz="2000" i="1" dirty="0">
                <a:ea typeface="ＭＳ Ｐゴシック" charset="-128"/>
                <a:cs typeface="ＭＳ Ｐゴシック" charset="-128"/>
              </a:rPr>
              <a:t>adjective &amp; noun: stem + </a:t>
            </a:r>
            <a:r>
              <a:rPr lang="ja-JP" altLang="en-US" sz="2000" i="1">
                <a:ea typeface="ＭＳ Ｐゴシック" charset="-128"/>
                <a:cs typeface="ＭＳ Ｐゴシック" charset="-128"/>
              </a:rPr>
              <a:t>なら（ば）</a:t>
            </a:r>
            <a:endParaRPr lang="en-US" altLang="ja-JP" sz="2000" i="1" dirty="0"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343A1B"/>
              </a:buClr>
              <a:buFont typeface="Wingdings" charset="2"/>
              <a:buChar char="v"/>
            </a:pPr>
            <a:r>
              <a:rPr lang="ja-JP" altLang="en-US">
                <a:ea typeface="ＭＳ Ｐゴシック" charset="-128"/>
              </a:rPr>
              <a:t>たいせつ</a:t>
            </a:r>
            <a:r>
              <a:rPr lang="en-US" altLang="ja-JP" dirty="0">
                <a:ea typeface="ＭＳ Ｐゴシック" charset="-128"/>
              </a:rPr>
              <a:t>		    </a:t>
            </a:r>
            <a:r>
              <a:rPr lang="ja-JP" altLang="en-US">
                <a:ea typeface="ＭＳ Ｐゴシック" charset="-128"/>
              </a:rPr>
              <a:t>学生</a:t>
            </a:r>
            <a:r>
              <a:rPr lang="en-US" altLang="ja-JP" dirty="0">
                <a:ea typeface="ＭＳ Ｐゴシック" charset="-128"/>
              </a:rPr>
              <a:t>		   </a:t>
            </a:r>
            <a:r>
              <a:rPr lang="ja-JP" altLang="en-US">
                <a:ea typeface="ＭＳ Ｐゴシック" charset="-128"/>
              </a:rPr>
              <a:t>きれいじゃない</a:t>
            </a:r>
            <a:endParaRPr lang="ja-JP" altLang="en-US" i="1">
              <a:ea typeface="ＭＳ Ｐゴシック" charset="-128"/>
            </a:endParaRP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676400" y="3124200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すれば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3048000" y="3124200"/>
            <a:ext cx="776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くれば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4876800" y="31242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しなければ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6934200" y="3124200"/>
            <a:ext cx="1257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 smtClean="0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こなけれ</a:t>
            </a:r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ば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1752600" y="38100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みれば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5257800" y="3810000"/>
            <a:ext cx="147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おきなければ</a:t>
            </a: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1981200" y="4572000"/>
            <a:ext cx="107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かえれば</a:t>
            </a: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3733800" y="4572000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のめば</a:t>
            </a:r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6248400" y="4572000"/>
            <a:ext cx="167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はなさなければ</a:t>
            </a:r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1828800" y="5334000"/>
            <a:ext cx="1306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やすければ</a:t>
            </a:r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3581400" y="5334000"/>
            <a:ext cx="105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よければ</a:t>
            </a: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6019800" y="525780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あつくなければ</a:t>
            </a:r>
          </a:p>
        </p:txBody>
      </p:sp>
      <p:sp>
        <p:nvSpPr>
          <p:cNvPr id="118803" name="Rectangle 19"/>
          <p:cNvSpPr>
            <a:spLocks noChangeArrowheads="1"/>
          </p:cNvSpPr>
          <p:nvPr/>
        </p:nvSpPr>
        <p:spPr bwMode="auto">
          <a:xfrm>
            <a:off x="1143000" y="6248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たいせつならば</a:t>
            </a:r>
          </a:p>
        </p:txBody>
      </p:sp>
      <p:sp>
        <p:nvSpPr>
          <p:cNvPr id="118804" name="Rectangle 20"/>
          <p:cNvSpPr>
            <a:spLocks noChangeArrowheads="1"/>
          </p:cNvSpPr>
          <p:nvPr/>
        </p:nvSpPr>
        <p:spPr bwMode="auto">
          <a:xfrm>
            <a:off x="3429000" y="6248400"/>
            <a:ext cx="126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学生ならば</a:t>
            </a:r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5181600" y="6324600"/>
            <a:ext cx="206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>
                <a:solidFill>
                  <a:srgbClr val="FF0606"/>
                </a:solidFill>
                <a:ea typeface="ＭＳ Ｐゴシック" charset="-128"/>
                <a:cs typeface="ＭＳ Ｐゴシック" charset="-128"/>
              </a:rPr>
              <a:t>きれいじゃなければ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Expressing an open condition</a:t>
            </a:r>
            <a:br>
              <a:rPr lang="en-US" altLang="ja-JP" dirty="0" smtClean="0"/>
            </a:br>
            <a:r>
              <a:rPr lang="en-US" altLang="ja-JP" dirty="0" smtClean="0"/>
              <a:t>using</a:t>
            </a:r>
            <a:r>
              <a:rPr lang="ja-JP" altLang="en-US" smtClean="0"/>
              <a:t>　</a:t>
            </a:r>
            <a:r>
              <a:rPr lang="en-US" altLang="ja-JP" dirty="0" smtClean="0"/>
              <a:t>the</a:t>
            </a:r>
            <a:r>
              <a:rPr lang="ja-JP" altLang="en-US" smtClean="0"/>
              <a:t>ば</a:t>
            </a:r>
            <a:r>
              <a:rPr lang="en-US" altLang="ja-JP" dirty="0" smtClean="0"/>
              <a:t> conditional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/>
      <p:bldP spid="118792" grpId="0"/>
      <p:bldP spid="118793" grpId="0"/>
      <p:bldP spid="118794" grpId="0"/>
      <p:bldP spid="118795" grpId="0"/>
      <p:bldP spid="118796" grpId="0"/>
      <p:bldP spid="118797" grpId="0"/>
      <p:bldP spid="118798" grpId="0"/>
      <p:bldP spid="118799" grpId="0"/>
      <p:bldP spid="118800" grpId="0"/>
      <p:bldP spid="118801" grpId="0"/>
      <p:bldP spid="118802" grpId="0"/>
      <p:bldP spid="118803" grpId="0"/>
      <p:bldP spid="118804" grpId="0"/>
      <p:bldP spid="11880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7848600" cy="5334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ja-JP" altLang="en-US" sz="2400" dirty="0"/>
              <a:t>飲む→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ja-JP" altLang="en-US" sz="2400" dirty="0"/>
              <a:t>食べる→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ja-JP" altLang="en-US" sz="2400" smtClean="0"/>
              <a:t>あ</a:t>
            </a:r>
            <a:r>
              <a:rPr lang="ja-JP" altLang="en-US" sz="2400" dirty="0"/>
              <a:t>げる</a:t>
            </a:r>
            <a:r>
              <a:rPr lang="en-US" altLang="ja-JP" sz="2400" dirty="0"/>
              <a:t>→</a:t>
            </a:r>
            <a:endParaRPr lang="en-US" altLang="ja-JP" sz="2400" dirty="0" smtClean="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ja-JP" altLang="en-US" sz="2400" smtClean="0"/>
              <a:t>行</a:t>
            </a:r>
            <a:r>
              <a:rPr lang="ja-JP" altLang="en-US" sz="2400" dirty="0"/>
              <a:t>く</a:t>
            </a:r>
            <a:r>
              <a:rPr lang="en-US" altLang="ja-JP" sz="2400" dirty="0"/>
              <a:t>→</a:t>
            </a:r>
            <a:endParaRPr lang="en-US" altLang="ja-JP" sz="2400" dirty="0" smtClean="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ja-JP" altLang="en-US" sz="2400" smtClean="0"/>
              <a:t>え</a:t>
            </a:r>
            <a:r>
              <a:rPr lang="ja-JP" altLang="en-US" sz="2400" dirty="0"/>
              <a:t>らぶ→</a:t>
            </a:r>
            <a:endParaRPr lang="ja-JP" altLang="en-US" sz="2400" dirty="0" smtClean="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ja-JP" altLang="en-US" sz="2400" dirty="0" smtClean="0"/>
              <a:t>歩く→</a:t>
            </a:r>
            <a:endParaRPr lang="ja-JP" altLang="en-US" sz="2400" dirty="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ja-JP" altLang="en-US" sz="2400" smtClean="0"/>
              <a:t>練</a:t>
            </a:r>
            <a:r>
              <a:rPr lang="ja-JP" altLang="en-US" sz="2400" dirty="0" smtClean="0"/>
              <a:t>習する→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ja-JP" altLang="en-US" sz="2400" dirty="0" smtClean="0"/>
              <a:t>つ</a:t>
            </a:r>
            <a:r>
              <a:rPr lang="ja-JP" altLang="en-US" sz="2400" smtClean="0"/>
              <a:t>れ</a:t>
            </a:r>
            <a:r>
              <a:rPr lang="ja-JP" altLang="en-US" sz="2400" dirty="0" smtClean="0"/>
              <a:t>て来る</a:t>
            </a:r>
            <a:r>
              <a:rPr lang="ja-JP" altLang="en-US" sz="2400" dirty="0"/>
              <a:t>→</a:t>
            </a:r>
            <a:endParaRPr lang="ja-JP" altLang="en-US" sz="2400" dirty="0" smtClean="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ja-JP" altLang="en-US" sz="2400" dirty="0" smtClean="0"/>
              <a:t>近い→</a:t>
            </a:r>
            <a:endParaRPr lang="ja-JP" altLang="en-US" sz="2400" dirty="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ja-JP" altLang="en-US" sz="2400" dirty="0"/>
              <a:t>ほしい→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ja-JP" altLang="en-US" sz="2400" dirty="0"/>
              <a:t>飲みたい→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ja-JP" altLang="en-US" sz="2400" dirty="0"/>
              <a:t>ひま</a:t>
            </a:r>
            <a:r>
              <a:rPr lang="en-US" altLang="ja-JP" sz="2400" dirty="0"/>
              <a:t>→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ja-JP" altLang="en-US" sz="2400" dirty="0"/>
              <a:t>病気</a:t>
            </a:r>
            <a:r>
              <a:rPr lang="en-US" altLang="ja-JP" sz="2400" dirty="0"/>
              <a:t>→</a:t>
            </a:r>
            <a:endParaRPr lang="en-US" altLang="ja-JP" sz="2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ja-JP" altLang="en-US" sz="2400" dirty="0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600200" y="1524000"/>
            <a:ext cx="256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飲めば、飲まなければ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1752600" y="1828800"/>
            <a:ext cx="285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食べれば、食べなければ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752600" y="2209800"/>
            <a:ext cx="2814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あげれば、あげなければ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1295400" y="2590800"/>
            <a:ext cx="2586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行けば、行かなければ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1600200" y="2971800"/>
            <a:ext cx="295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えらべば、えらばなければ</a:t>
            </a:r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1295400" y="3276600"/>
            <a:ext cx="2586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歩けば、歩かなければ</a:t>
            </a: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1905000" y="3657600"/>
            <a:ext cx="329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練習すれば、練習しなければ</a:t>
            </a:r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2286000" y="4038600"/>
            <a:ext cx="4700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つ</a:t>
            </a:r>
            <a:r>
              <a:rPr kumimoji="1" lang="ja-JP" altLang="en-US" sz="200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れ</a:t>
            </a:r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て</a:t>
            </a:r>
            <a:r>
              <a:rPr kumimoji="1" lang="ja-JP" altLang="en-US" sz="2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来（く）れ</a:t>
            </a:r>
            <a:r>
              <a:rPr kumimoji="1" lang="ja-JP" altLang="en-US" sz="200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ば、つれ</a:t>
            </a:r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て</a:t>
            </a:r>
            <a:r>
              <a:rPr kumimoji="1" lang="ja-JP" altLang="en-US" sz="2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来（こ）なければ</a:t>
            </a:r>
            <a:endParaRPr kumimoji="1" lang="ja-JP" altLang="en-US" sz="20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1447800" y="4419600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近ければ、近くなければ</a:t>
            </a: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1600200" y="4800600"/>
            <a:ext cx="3125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ほしければ、ほしくなければ</a:t>
            </a:r>
          </a:p>
        </p:txBody>
      </p: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1981200" y="5181600"/>
            <a:ext cx="374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飲みたけ</a:t>
            </a:r>
            <a:r>
              <a:rPr kumimoji="1" lang="ja-JP" altLang="en-US" sz="2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れば、飲みたく</a:t>
            </a:r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なければ</a:t>
            </a:r>
          </a:p>
        </p:txBody>
      </p: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1371600" y="5562600"/>
            <a:ext cx="365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ひま</a:t>
            </a:r>
            <a:r>
              <a:rPr kumimoji="1" lang="ja-JP" altLang="en-US" sz="2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なら（ば）、</a:t>
            </a:r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ひまじゃなければ</a:t>
            </a: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1447800" y="5943600"/>
            <a:ext cx="3736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病気</a:t>
            </a:r>
            <a:r>
              <a:rPr kumimoji="1" lang="ja-JP" altLang="en-US" sz="2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なら（ば）、</a:t>
            </a:r>
            <a:r>
              <a:rPr kumimoji="1" lang="ja-JP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病気じゃなければ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r>
              <a:rPr lang="ja-JP" altLang="en-US" smtClean="0"/>
              <a:t>ば</a:t>
            </a:r>
            <a:r>
              <a:rPr lang="en-US" altLang="ja-JP" dirty="0" smtClean="0"/>
              <a:t> conditional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  <p:bldP spid="119814" grpId="0"/>
      <p:bldP spid="119816" grpId="0"/>
      <p:bldP spid="119818" grpId="0"/>
      <p:bldP spid="119820" grpId="0"/>
      <p:bldP spid="119821" grpId="0"/>
      <p:bldP spid="119824" grpId="0"/>
      <p:bldP spid="119825" grpId="0"/>
      <p:bldP spid="119826" grpId="0"/>
      <p:bldP spid="119827" grpId="0"/>
      <p:bldP spid="119828" grpId="0"/>
      <p:bldP spid="119829" grpId="0"/>
      <p:bldP spid="1198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ba ex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51425"/>
          </a:xfrm>
          <a:prstGeom prst="rect">
            <a:avLst/>
          </a:prstGeom>
          <a:noFill/>
        </p:spPr>
      </p:pic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5305425"/>
            <a:ext cx="9144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ja-JP" altLang="en-US" sz="2000">
                <a:ea typeface="ＭＳ Ｐゴシック" charset="-128"/>
                <a:cs typeface="ＭＳ Ｐゴシック" charset="-128"/>
              </a:rPr>
              <a:t>予</a:t>
            </a:r>
            <a:r>
              <a:rPr kumimoji="1" lang="ja-JP" altLang="en-US" sz="2000" smtClean="0">
                <a:ea typeface="ＭＳ Ｐゴシック" charset="-128"/>
                <a:cs typeface="ＭＳ Ｐゴシック" charset="-128"/>
              </a:rPr>
              <a:t>習（よしゅう）を</a:t>
            </a:r>
            <a:r>
              <a:rPr kumimoji="1" lang="ja-JP" altLang="en-US" sz="2000">
                <a:ea typeface="ＭＳ Ｐゴシック" charset="-128"/>
                <a:cs typeface="ＭＳ Ｐゴシック" charset="-128"/>
              </a:rPr>
              <a:t>する＝</a:t>
            </a:r>
            <a:r>
              <a:rPr kumimoji="1" lang="en-US" altLang="ja-JP" sz="2000" dirty="0">
                <a:ea typeface="ＭＳ Ｐゴシック" charset="-128"/>
                <a:cs typeface="ＭＳ Ｐゴシック" charset="-128"/>
              </a:rPr>
              <a:t>study ahead, </a:t>
            </a:r>
            <a:r>
              <a:rPr kumimoji="1" lang="ja-JP" altLang="en-US" sz="2000">
                <a:ea typeface="ＭＳ Ｐゴシック" charset="-128"/>
                <a:cs typeface="ＭＳ Ｐゴシック" charset="-128"/>
              </a:rPr>
              <a:t>迎（むか）えに来る＝</a:t>
            </a:r>
            <a:r>
              <a:rPr kumimoji="1" lang="en-US" altLang="ja-JP" sz="2000" dirty="0" smtClean="0">
                <a:ea typeface="ＭＳ Ｐゴシック" charset="-128"/>
                <a:cs typeface="ＭＳ Ｐゴシック" charset="-128"/>
              </a:rPr>
              <a:t>come pick up </a:t>
            </a:r>
            <a:r>
              <a:rPr kumimoji="1" lang="en-US" altLang="ja-JP" sz="2000" dirty="0" err="1" smtClean="0">
                <a:ea typeface="ＭＳ Ｐゴシック" charset="-128"/>
                <a:cs typeface="ＭＳ Ｐゴシック" charset="-128"/>
              </a:rPr>
              <a:t>s.o</a:t>
            </a:r>
            <a:r>
              <a:rPr kumimoji="1" lang="en-US" altLang="ja-JP" sz="2000" dirty="0" smtClean="0">
                <a:ea typeface="ＭＳ Ｐゴシック" charset="-128"/>
                <a:cs typeface="ＭＳ Ｐゴシック" charset="-128"/>
              </a:rPr>
              <a:t>.</a:t>
            </a:r>
            <a:endParaRPr kumimoji="1" lang="en-US" altLang="ja-JP" sz="2000" dirty="0">
              <a:ea typeface="ＭＳ Ｐゴシック" charset="-128"/>
              <a:cs typeface="ＭＳ Ｐゴシック" charset="-128"/>
            </a:endParaRPr>
          </a:p>
          <a:p>
            <a:r>
              <a:rPr kumimoji="1" lang="ja-JP" altLang="en-US" sz="2000">
                <a:ea typeface="ＭＳ Ｐゴシック" charset="-128"/>
                <a:cs typeface="ＭＳ Ｐゴシック" charset="-128"/>
              </a:rPr>
              <a:t>授業に</a:t>
            </a:r>
            <a:r>
              <a:rPr kumimoji="1" lang="ja-JP" altLang="en-US" sz="2000" smtClean="0">
                <a:ea typeface="ＭＳ Ｐゴシック" charset="-128"/>
                <a:cs typeface="ＭＳ Ｐゴシック" charset="-128"/>
              </a:rPr>
              <a:t>間（ま）に合（あ）う</a:t>
            </a:r>
            <a:r>
              <a:rPr kumimoji="1" lang="ja-JP" altLang="en-US" sz="2000">
                <a:ea typeface="ＭＳ Ｐゴシック" charset="-128"/>
                <a:cs typeface="ＭＳ Ｐゴシック" charset="-128"/>
              </a:rPr>
              <a:t>＝</a:t>
            </a:r>
            <a:r>
              <a:rPr kumimoji="1" lang="en-US" altLang="ja-JP" sz="2000" dirty="0">
                <a:ea typeface="ＭＳ Ｐゴシック" charset="-128"/>
                <a:cs typeface="ＭＳ Ｐゴシック" charset="-128"/>
              </a:rPr>
              <a:t>arrive to class </a:t>
            </a:r>
            <a:r>
              <a:rPr kumimoji="1" lang="en-US" altLang="ja-JP" sz="2000" dirty="0" smtClean="0">
                <a:ea typeface="ＭＳ Ｐゴシック" charset="-128"/>
                <a:cs typeface="ＭＳ Ｐゴシック" charset="-128"/>
              </a:rPr>
              <a:t>on </a:t>
            </a:r>
            <a:r>
              <a:rPr kumimoji="1" lang="en-US" altLang="ja-JP" sz="2000" dirty="0">
                <a:ea typeface="ＭＳ Ｐゴシック" charset="-128"/>
                <a:cs typeface="ＭＳ Ｐゴシック" charset="-128"/>
              </a:rPr>
              <a:t>time</a:t>
            </a:r>
          </a:p>
          <a:p>
            <a:r>
              <a:rPr kumimoji="1" lang="ja-JP" altLang="en-US" sz="2000">
                <a:ea typeface="ＭＳ Ｐゴシック" charset="-128"/>
                <a:cs typeface="ＭＳ Ｐゴシック" charset="-128"/>
              </a:rPr>
              <a:t>無駄遣（むだづか）いする＝</a:t>
            </a:r>
            <a:r>
              <a:rPr kumimoji="1" lang="en-US" altLang="ja-JP" sz="2000" dirty="0">
                <a:ea typeface="ＭＳ Ｐゴシック" charset="-128"/>
                <a:cs typeface="ＭＳ Ｐゴシック" charset="-128"/>
              </a:rPr>
              <a:t>waste money (use money without thinking </a:t>
            </a:r>
            <a:r>
              <a:rPr kumimoji="1" lang="en-US" altLang="ja-JP" sz="2000" dirty="0" smtClean="0">
                <a:ea typeface="ＭＳ Ｐゴシック" charset="-128"/>
                <a:cs typeface="ＭＳ Ｐゴシック" charset="-128"/>
              </a:rPr>
              <a:t>carefully)</a:t>
            </a:r>
            <a:endParaRPr kumimoji="1" lang="en-US" altLang="ja-JP" sz="2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 flipV="1">
            <a:off x="2971800" y="2209800"/>
            <a:ext cx="1600200" cy="457200"/>
          </a:xfrm>
          <a:prstGeom prst="line">
            <a:avLst/>
          </a:prstGeom>
          <a:noFill/>
          <a:ln w="19050">
            <a:solidFill>
              <a:srgbClr val="FF060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 flipV="1">
            <a:off x="3048000" y="2667000"/>
            <a:ext cx="1600200" cy="2057400"/>
          </a:xfrm>
          <a:prstGeom prst="line">
            <a:avLst/>
          </a:prstGeom>
          <a:noFill/>
          <a:ln w="19050">
            <a:solidFill>
              <a:srgbClr val="FF060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 flipV="1">
            <a:off x="3048000" y="3048000"/>
            <a:ext cx="1600200" cy="1295400"/>
          </a:xfrm>
          <a:prstGeom prst="line">
            <a:avLst/>
          </a:prstGeom>
          <a:noFill/>
          <a:ln w="19050">
            <a:solidFill>
              <a:srgbClr val="FF060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3048000" y="3048000"/>
            <a:ext cx="1600200" cy="1676400"/>
          </a:xfrm>
          <a:prstGeom prst="line">
            <a:avLst/>
          </a:prstGeom>
          <a:noFill/>
          <a:ln w="19050">
            <a:solidFill>
              <a:srgbClr val="FF060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2971800" y="3429000"/>
            <a:ext cx="1752600" cy="457200"/>
          </a:xfrm>
          <a:prstGeom prst="line">
            <a:avLst/>
          </a:prstGeom>
          <a:noFill/>
          <a:ln w="19050">
            <a:solidFill>
              <a:srgbClr val="FF060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>
            <a:off x="2971800" y="3886200"/>
            <a:ext cx="1600200" cy="381000"/>
          </a:xfrm>
          <a:prstGeom prst="line">
            <a:avLst/>
          </a:prstGeom>
          <a:noFill/>
          <a:ln w="19050">
            <a:solidFill>
              <a:srgbClr val="FF060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457200" y="533400"/>
            <a:ext cx="2286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1828800"/>
            <a:ext cx="38862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2362200"/>
            <a:ext cx="1676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2819400"/>
            <a:ext cx="6858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3200400"/>
            <a:ext cx="1295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3657600"/>
            <a:ext cx="1295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" y="4419600"/>
            <a:ext cx="1295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2743200"/>
            <a:ext cx="1295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6800" y="3581400"/>
            <a:ext cx="1295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53000" y="3962400"/>
            <a:ext cx="6096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4400" y="4419600"/>
            <a:ext cx="1295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4800600"/>
            <a:ext cx="1295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1" grpId="0" animBg="1"/>
      <p:bldP spid="123912" grpId="0" animBg="1"/>
      <p:bldP spid="123913" grpId="0" animBg="1"/>
      <p:bldP spid="123914" grpId="0" animBg="1"/>
      <p:bldP spid="1239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p308 </a:t>
            </a:r>
            <a:r>
              <a:rPr lang="ja-JP" altLang="en-US" smtClean="0"/>
              <a:t>料理の材料（ざいりょう）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458200" cy="312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アドバイスしましょう。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100" smtClean="0"/>
              <a:t>～ば、いいですよ／～ばだいじょうぶですよ</a:t>
            </a:r>
            <a:endParaRPr lang="en-US" sz="3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22002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724400"/>
            <a:ext cx="2486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724400"/>
            <a:ext cx="2379636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572000"/>
            <a:ext cx="1524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19400" y="21336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/>
              <a:t>Ａ：試験がしんぱいなんです。</a:t>
            </a:r>
            <a:endParaRPr lang="en-US" altLang="ja-JP" sz="2800" dirty="0" smtClean="0"/>
          </a:p>
          <a:p>
            <a:r>
              <a:rPr lang="ja-JP" altLang="en-US" sz="2800" smtClean="0"/>
              <a:t>Ｂ：復習（ふくしゅう）すれ</a:t>
            </a:r>
            <a:r>
              <a:rPr lang="ja-JP" altLang="en-US" sz="2800" u="sng" smtClean="0"/>
              <a:t>ば、</a:t>
            </a:r>
            <a:endParaRPr lang="en-US" altLang="ja-JP" sz="2800" u="sng" dirty="0" smtClean="0"/>
          </a:p>
          <a:p>
            <a:r>
              <a:rPr lang="ja-JP" altLang="en-US" sz="2800" smtClean="0"/>
              <a:t>　　</a:t>
            </a:r>
            <a:r>
              <a:rPr lang="ja-JP" altLang="en-US" sz="2800" u="sng" smtClean="0"/>
              <a:t>だいじょうぶですよ</a:t>
            </a:r>
            <a:r>
              <a:rPr lang="ja-JP" altLang="en-US" sz="2800" smtClean="0"/>
              <a:t>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文法３</a:t>
            </a:r>
            <a:r>
              <a:rPr lang="en-US" altLang="ja-JP" dirty="0" smtClean="0"/>
              <a:t>-b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Expressing a hypothetical condition </a:t>
            </a:r>
          </a:p>
          <a:p>
            <a:pPr marL="342900" indent="-342900"/>
            <a:r>
              <a:rPr lang="en-US" dirty="0" smtClean="0"/>
              <a:t>using the </a:t>
            </a:r>
            <a:r>
              <a:rPr lang="ja-JP" altLang="en-US" smtClean="0"/>
              <a:t>ば</a:t>
            </a:r>
            <a:r>
              <a:rPr lang="en-US" altLang="ja-JP" dirty="0" smtClean="0"/>
              <a:t> conditional form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Counter-factual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8686800" cy="16764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>
                <a:latin typeface="Arial" charset="0"/>
                <a:ea typeface="ＭＳ Ｐゴシック" charset="-128"/>
                <a:cs typeface="ＭＳ Ｐゴシック" charset="-128"/>
              </a:rPr>
              <a:t>もう少しせが高けれ</a:t>
            </a:r>
            <a:r>
              <a:rPr lang="ja-JP" altLang="en-US" smtClean="0">
                <a:solidFill>
                  <a:srgbClr val="FF0C15"/>
                </a:solidFill>
                <a:latin typeface="Arial" charset="0"/>
                <a:ea typeface="ＭＳ Ｐゴシック" charset="-128"/>
                <a:cs typeface="ＭＳ Ｐゴシック" charset="-128"/>
              </a:rPr>
              <a:t>ば</a:t>
            </a:r>
            <a:r>
              <a:rPr lang="ja-JP" altLang="en-US" smtClean="0">
                <a:latin typeface="Arial" charset="0"/>
                <a:ea typeface="ＭＳ Ｐゴシック" charset="-128"/>
                <a:cs typeface="ＭＳ Ｐゴシック" charset="-128"/>
              </a:rPr>
              <a:t>、バレーボールの選手（せんしゅ）になれたんだけど。</a:t>
            </a:r>
            <a:endParaRPr lang="en-US" altLang="ja-JP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ja-JP" altLang="en-US" smtClean="0"/>
              <a:t>でも、せが高くないから、なれなかった。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0"/>
            <a:ext cx="3733800" cy="270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828800"/>
            <a:ext cx="37338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343A1B"/>
              </a:buClr>
              <a:buSzPct val="90000"/>
            </a:pPr>
            <a:r>
              <a:rPr lang="en-US" altLang="ja-JP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If I were~, I could have~</a:t>
            </a:r>
            <a:endParaRPr lang="en-US" altLang="ja-JP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Counter-factual situation</a:t>
            </a:r>
            <a:br>
              <a:rPr lang="en-US" altLang="ja-JP" dirty="0" smtClean="0"/>
            </a:br>
            <a:r>
              <a:rPr lang="ja-JP" altLang="en-US" smtClean="0"/>
              <a:t>～ば、～んですが。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昨日、晴れる→ピクニックに行けた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（でも、雨だったから、行けなかった）</a:t>
            </a:r>
            <a:endParaRPr lang="en-US" altLang="ja-JP" dirty="0" smtClean="0"/>
          </a:p>
          <a:p>
            <a:r>
              <a:rPr lang="ja-JP" altLang="en-US" smtClean="0"/>
              <a:t>もっと日本語が話せる→日本の会社に入れた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（でも、あまり日本語が上手じゃないから、入れなかった）</a:t>
            </a:r>
            <a:endParaRPr lang="en-US" altLang="ja-JP" dirty="0" smtClean="0"/>
          </a:p>
          <a:p>
            <a:r>
              <a:rPr lang="ja-JP" altLang="en-US" smtClean="0"/>
              <a:t>もっと安い→あのゲームが買えた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（でも、高かったから、買えなかった）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5800" y="1676400"/>
            <a:ext cx="8001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昨日、晴れれば、ピクニックに行けたんだけど。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2819400"/>
            <a:ext cx="80772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もっと日本語が話せれば、日本の会社に入れたんだけど。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" y="4419600"/>
            <a:ext cx="8001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もっと安ければ、あのゲームが買えたんだけど。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文法３</a:t>
            </a:r>
            <a:r>
              <a:rPr lang="en-US" altLang="ja-JP" dirty="0" smtClean="0"/>
              <a:t>-b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ja-JP" dirty="0" smtClean="0"/>
              <a:t>Regret</a:t>
            </a:r>
          </a:p>
          <a:p>
            <a:pPr marL="342900" indent="-342900"/>
            <a:r>
              <a:rPr lang="ja-JP" altLang="en-US" smtClean="0"/>
              <a:t>～ばよかった</a:t>
            </a:r>
            <a:endParaRPr lang="en-US" altLang="ja-JP" dirty="0" smtClean="0"/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altLang="ja-JP" sz="4000" dirty="0" smtClean="0"/>
              <a:t>Regret</a:t>
            </a:r>
            <a:br>
              <a:rPr lang="en-US" altLang="ja-JP" sz="4000" dirty="0" smtClean="0"/>
            </a:br>
            <a:r>
              <a:rPr lang="ja-JP" altLang="en-US" sz="4000" smtClean="0"/>
              <a:t>～ばよかった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itchFamily="34" charset="-128"/>
              <a:ea typeface="MS PGothic" pitchFamily="34" charset="-12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752600"/>
            <a:ext cx="44958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343A1B"/>
              </a:buClr>
              <a:buSzPct val="90000"/>
            </a:pPr>
            <a:r>
              <a:rPr lang="en-US" altLang="ja-JP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I wish I had done </a:t>
            </a:r>
            <a:r>
              <a:rPr lang="ja-JP" altLang="en-US" sz="2000" smtClean="0">
                <a:latin typeface="Arial" charset="0"/>
                <a:ea typeface="ＭＳ Ｐゴシック" charset="-128"/>
                <a:cs typeface="ＭＳ Ｐゴシック" charset="-128"/>
              </a:rPr>
              <a:t>～</a:t>
            </a:r>
            <a:r>
              <a:rPr lang="en-US" altLang="ja-JP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 (but I didn’t)</a:t>
            </a:r>
            <a:endParaRPr lang="en-US" altLang="ja-JP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5486400"/>
            <a:ext cx="8686800" cy="8382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ja-JP" altLang="en-US" smtClean="0">
                <a:latin typeface="Arial" charset="0"/>
                <a:ea typeface="ＭＳ Ｐゴシック" charset="-128"/>
                <a:cs typeface="ＭＳ Ｐゴシック" charset="-128"/>
              </a:rPr>
              <a:t>学生の時、もっと勉強すれ</a:t>
            </a:r>
            <a:r>
              <a:rPr lang="ja-JP" altLang="en-US" smtClean="0">
                <a:solidFill>
                  <a:srgbClr val="FF0C15"/>
                </a:solidFill>
                <a:latin typeface="Arial" charset="0"/>
                <a:ea typeface="ＭＳ Ｐゴシック" charset="-128"/>
                <a:cs typeface="ＭＳ Ｐゴシック" charset="-128"/>
              </a:rPr>
              <a:t>ば</a:t>
            </a:r>
            <a:r>
              <a:rPr lang="ja-JP" altLang="en-US" u="sng" smtClean="0">
                <a:latin typeface="Arial" charset="0"/>
                <a:ea typeface="ＭＳ Ｐゴシック" charset="-128"/>
                <a:cs typeface="ＭＳ Ｐゴシック" charset="-128"/>
              </a:rPr>
              <a:t>よかった</a:t>
            </a:r>
            <a:r>
              <a:rPr lang="ja-JP" altLang="en-US" smtClean="0">
                <a:latin typeface="Arial" charset="0"/>
                <a:ea typeface="ＭＳ Ｐゴシック" charset="-128"/>
                <a:cs typeface="ＭＳ Ｐゴシック" charset="-128"/>
              </a:rPr>
              <a:t>。</a:t>
            </a:r>
            <a:endParaRPr lang="en-US" altLang="ja-JP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Regret</a:t>
            </a:r>
            <a:br>
              <a:rPr lang="en-US" altLang="ja-JP" dirty="0" smtClean="0"/>
            </a:br>
            <a:r>
              <a:rPr lang="ja-JP" altLang="en-US" smtClean="0"/>
              <a:t>～ばよかった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ja-JP" dirty="0" smtClean="0"/>
              <a:t>Situation 1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昨日、</a:t>
            </a:r>
            <a:r>
              <a:rPr lang="en-US" altLang="ja-JP" dirty="0" smtClean="0"/>
              <a:t>GF</a:t>
            </a:r>
            <a:r>
              <a:rPr lang="ja-JP" altLang="en-US" smtClean="0"/>
              <a:t>（</a:t>
            </a:r>
            <a:r>
              <a:rPr lang="en-US" altLang="ja-JP" dirty="0" smtClean="0"/>
              <a:t>BF</a:t>
            </a:r>
            <a:r>
              <a:rPr lang="ja-JP" altLang="en-US" smtClean="0"/>
              <a:t>）とけんかをしました。</a:t>
            </a:r>
            <a:endParaRPr lang="en-US" altLang="ja-JP" dirty="0" smtClean="0"/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今日、かのじょ（かれ）から電話がありません。</a:t>
            </a:r>
            <a:endParaRPr lang="en-US" altLang="ja-JP" dirty="0" smtClean="0"/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	Regret</a:t>
            </a:r>
            <a:r>
              <a:rPr lang="ja-JP" altLang="en-US" smtClean="0">
                <a:solidFill>
                  <a:srgbClr val="FF0000"/>
                </a:solidFill>
              </a:rPr>
              <a:t>：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r>
              <a:rPr lang="ja-JP" altLang="en-US" smtClean="0">
                <a:solidFill>
                  <a:srgbClr val="FF0000"/>
                </a:solidFill>
              </a:rPr>
              <a:t>昨日、</a:t>
            </a:r>
            <a:r>
              <a:rPr lang="en-US" altLang="ja-JP" dirty="0" smtClean="0">
                <a:solidFill>
                  <a:srgbClr val="FF0000"/>
                </a:solidFill>
              </a:rPr>
              <a:t>GF</a:t>
            </a:r>
            <a:r>
              <a:rPr lang="ja-JP" altLang="en-US" smtClean="0">
                <a:solidFill>
                  <a:srgbClr val="FF0000"/>
                </a:solidFill>
              </a:rPr>
              <a:t>（</a:t>
            </a:r>
            <a:r>
              <a:rPr lang="en-US" altLang="ja-JP" dirty="0" smtClean="0">
                <a:solidFill>
                  <a:srgbClr val="FF0000"/>
                </a:solidFill>
              </a:rPr>
              <a:t>BF)</a:t>
            </a:r>
            <a:r>
              <a:rPr lang="ja-JP" altLang="en-US" smtClean="0">
                <a:solidFill>
                  <a:srgbClr val="FF0000"/>
                </a:solidFill>
              </a:rPr>
              <a:t>とけんかをしなけれ</a:t>
            </a:r>
            <a:r>
              <a:rPr lang="ja-JP" altLang="en-US" u="sng" smtClean="0">
                <a:solidFill>
                  <a:srgbClr val="FF0000"/>
                </a:solidFill>
              </a:rPr>
              <a:t>ばよかった</a:t>
            </a:r>
            <a:r>
              <a:rPr lang="ja-JP" altLang="en-US" smtClean="0">
                <a:solidFill>
                  <a:srgbClr val="FF0000"/>
                </a:solidFill>
              </a:rPr>
              <a:t>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en-US" altLang="ja-JP" dirty="0" smtClean="0"/>
              <a:t>Situation 2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昨日の晩、おそくまで、日本の</a:t>
            </a:r>
            <a:r>
              <a:rPr lang="en-US" altLang="ja-JP" dirty="0" smtClean="0"/>
              <a:t>DVD</a:t>
            </a:r>
            <a:r>
              <a:rPr lang="ja-JP" altLang="en-US" smtClean="0"/>
              <a:t>を見ました。</a:t>
            </a:r>
            <a:endParaRPr lang="en-US" altLang="ja-JP" dirty="0" smtClean="0"/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今朝、起きられなくて、授業におくれました。</a:t>
            </a:r>
            <a:endParaRPr lang="en-US" altLang="ja-JP" dirty="0" smtClean="0"/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	Regret</a:t>
            </a:r>
            <a:r>
              <a:rPr lang="ja-JP" altLang="en-US" smtClean="0">
                <a:solidFill>
                  <a:srgbClr val="FF0000"/>
                </a:solidFill>
              </a:rPr>
              <a:t>：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r>
              <a:rPr lang="ja-JP" altLang="en-US" smtClean="0">
                <a:solidFill>
                  <a:srgbClr val="FF0000"/>
                </a:solidFill>
              </a:rPr>
              <a:t>昨日の晩、おそくまで</a:t>
            </a:r>
            <a:r>
              <a:rPr lang="en-US" altLang="ja-JP" dirty="0" smtClean="0">
                <a:solidFill>
                  <a:srgbClr val="FF0000"/>
                </a:solidFill>
              </a:rPr>
              <a:t>DVD</a:t>
            </a:r>
            <a:r>
              <a:rPr lang="ja-JP" altLang="en-US" smtClean="0">
                <a:solidFill>
                  <a:srgbClr val="FF0000"/>
                </a:solidFill>
              </a:rPr>
              <a:t>を見なけれ</a:t>
            </a:r>
            <a:r>
              <a:rPr lang="ja-JP" altLang="en-US" u="sng" smtClean="0">
                <a:solidFill>
                  <a:srgbClr val="FF0000"/>
                </a:solidFill>
              </a:rPr>
              <a:t>ばよかった</a:t>
            </a:r>
            <a:r>
              <a:rPr lang="ja-JP" altLang="en-US" smtClean="0">
                <a:solidFill>
                  <a:srgbClr val="FF0000"/>
                </a:solidFill>
              </a:rPr>
              <a:t>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429000"/>
            <a:ext cx="8001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172200"/>
            <a:ext cx="81534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Regret</a:t>
            </a:r>
            <a:br>
              <a:rPr lang="en-US" altLang="ja-JP" dirty="0" smtClean="0"/>
            </a:br>
            <a:r>
              <a:rPr lang="ja-JP" altLang="en-US" smtClean="0"/>
              <a:t>～ばよかった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ja-JP" dirty="0" smtClean="0"/>
              <a:t>Situation 3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昨日、デパートで高い服を買いました。</a:t>
            </a:r>
            <a:endParaRPr lang="en-US" altLang="ja-JP" dirty="0" smtClean="0"/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今日、本を買うお金がありません。</a:t>
            </a:r>
            <a:endParaRPr lang="en-US" altLang="ja-JP" dirty="0" smtClean="0"/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	Regret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r>
              <a:rPr lang="ja-JP" altLang="en-US" smtClean="0">
                <a:solidFill>
                  <a:srgbClr val="FF0000"/>
                </a:solidFill>
              </a:rPr>
              <a:t>昨日、デパートで高い服を買わなければよかった。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en-US" altLang="ja-JP" dirty="0" smtClean="0"/>
              <a:t>Situation 4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昨日の晩、おいしいレストランに行ったので、</a:t>
            </a:r>
            <a:endParaRPr lang="en-US" altLang="ja-JP" dirty="0" smtClean="0"/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ごはんを食べすぎました。</a:t>
            </a:r>
            <a:endParaRPr lang="en-US" altLang="ja-JP" dirty="0" smtClean="0"/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今朝、体重（たいじゅう）が５ポンド多くなっていました。</a:t>
            </a:r>
            <a:endParaRPr lang="en-US" altLang="ja-JP" dirty="0" smtClean="0"/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	Regret</a:t>
            </a:r>
            <a:r>
              <a:rPr lang="ja-JP" altLang="en-US" smtClean="0">
                <a:solidFill>
                  <a:srgbClr val="FF0000"/>
                </a:solidFill>
              </a:rPr>
              <a:t>：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r>
              <a:rPr lang="ja-JP" altLang="en-US" smtClean="0">
                <a:solidFill>
                  <a:srgbClr val="FF0000"/>
                </a:solidFill>
              </a:rPr>
              <a:t>昨日の晩、食べすぎなければよかった。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276600"/>
            <a:ext cx="8001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6096000"/>
            <a:ext cx="8001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Expressing possibility and capability </a:t>
            </a:r>
          </a:p>
          <a:p>
            <a:pPr marL="342900" indent="-342900"/>
            <a:r>
              <a:rPr lang="en-US" dirty="0" smtClean="0"/>
              <a:t>using the dictionary form of the verb + </a:t>
            </a:r>
            <a:r>
              <a:rPr lang="ja-JP" altLang="en-US" smtClean="0"/>
              <a:t>ことが出来る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dictionary form of the verb + </a:t>
            </a:r>
            <a:r>
              <a:rPr lang="ja-JP" altLang="en-US" smtClean="0"/>
              <a:t>ことが出来る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5029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カレーライスを作る</a:t>
            </a:r>
            <a:r>
              <a:rPr lang="ja-JP" altLang="en-US" sz="3600" u="sng" dirty="0" smtClean="0">
                <a:solidFill>
                  <a:srgbClr val="FF0000"/>
                </a:solidFill>
              </a:rPr>
              <a:t>ことが出来ます</a:t>
            </a:r>
            <a:r>
              <a:rPr lang="ja-JP" altLang="en-US" sz="3600" dirty="0" smtClean="0"/>
              <a:t>。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P310 </a:t>
            </a:r>
            <a:r>
              <a:rPr lang="ja-JP" altLang="en-US" smtClean="0"/>
              <a:t>料理をする時の言葉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14500"/>
            <a:ext cx="8829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Answer the questions </a:t>
            </a:r>
            <a:br>
              <a:rPr lang="en-US" altLang="ja-JP" sz="2800" dirty="0" smtClean="0"/>
            </a:br>
            <a:r>
              <a:rPr lang="en-US" altLang="ja-JP" sz="2800" dirty="0" smtClean="0"/>
              <a:t>using the dictionary form of the verb+</a:t>
            </a:r>
            <a:r>
              <a:rPr lang="ja-JP" altLang="en-US" sz="2800" smtClean="0"/>
              <a:t>ことが出来る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ja-JP" altLang="en-US" sz="2800" dirty="0" smtClean="0"/>
              <a:t>れい）アメリカでは日本のテレビが</a:t>
            </a:r>
            <a:r>
              <a:rPr lang="ja-JP" altLang="en-US" sz="2800" u="sng" dirty="0" smtClean="0"/>
              <a:t>見られます</a:t>
            </a:r>
            <a:r>
              <a:rPr lang="ja-JP" altLang="en-US" sz="2800" dirty="0" smtClean="0"/>
              <a:t>か。</a:t>
            </a:r>
            <a:endParaRPr lang="en-US" altLang="ja-JP" sz="2800" dirty="0" smtClean="0"/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ja-JP" altLang="en-US" sz="2800" dirty="0" smtClean="0"/>
              <a:t>　　　　ええ、大きい町なら</a:t>
            </a:r>
            <a:r>
              <a:rPr lang="ja-JP" altLang="en-US" sz="2800" u="sng" dirty="0" smtClean="0"/>
              <a:t>見る</a:t>
            </a:r>
            <a:r>
              <a:rPr lang="ja-JP" altLang="en-US" sz="2800" dirty="0" smtClean="0">
                <a:solidFill>
                  <a:srgbClr val="FF0909"/>
                </a:solidFill>
              </a:rPr>
              <a:t>ことが出来ます</a:t>
            </a:r>
            <a:r>
              <a:rPr lang="ja-JP" altLang="en-US" sz="2800" dirty="0" smtClean="0"/>
              <a:t>よ。</a:t>
            </a:r>
            <a:endParaRPr lang="en-US" altLang="ja-JP" sz="2800" dirty="0" smtClean="0"/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ja-JP" altLang="en-US" dirty="0" smtClean="0"/>
              <a:t>１</a:t>
            </a:r>
            <a:r>
              <a:rPr lang="en-US" altLang="ja-JP" dirty="0" smtClean="0"/>
              <a:t>.</a:t>
            </a:r>
            <a:r>
              <a:rPr lang="ja-JP" altLang="en-US" dirty="0" smtClean="0"/>
              <a:t>日本では何歳</a:t>
            </a:r>
            <a:r>
              <a:rPr lang="en-US" altLang="ja-JP" dirty="0" smtClean="0"/>
              <a:t>(</a:t>
            </a:r>
            <a:r>
              <a:rPr lang="ja-JP" altLang="en-US" dirty="0" smtClean="0"/>
              <a:t>さい</a:t>
            </a:r>
            <a:r>
              <a:rPr lang="en-US" altLang="ja-JP" dirty="0" smtClean="0"/>
              <a:t>)</a:t>
            </a:r>
            <a:r>
              <a:rPr lang="ja-JP" altLang="en-US" dirty="0" smtClean="0"/>
              <a:t>からおさけが飲めますか。</a:t>
            </a:r>
            <a:endParaRPr lang="en-US" altLang="ja-JP" dirty="0" smtClean="0"/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endParaRPr lang="en-US" altLang="ja-JP" sz="2800" dirty="0" smtClean="0"/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ja-JP" altLang="en-US" dirty="0" smtClean="0"/>
              <a:t>２</a:t>
            </a:r>
            <a:r>
              <a:rPr lang="en-US" altLang="ja-JP" dirty="0" smtClean="0"/>
              <a:t>.</a:t>
            </a:r>
            <a:r>
              <a:rPr lang="ja-JP" altLang="en-US" dirty="0" smtClean="0"/>
              <a:t>アメリカ人ならだれでも大統領（だいとうりょう）になれますか。</a:t>
            </a:r>
            <a:endParaRPr lang="en-US" altLang="ja-JP" dirty="0" smtClean="0"/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ja-JP" altLang="en-US" dirty="0" smtClean="0"/>
              <a:t>３</a:t>
            </a:r>
            <a:r>
              <a:rPr lang="en-US" altLang="ja-JP" dirty="0" smtClean="0"/>
              <a:t>.</a:t>
            </a:r>
            <a:r>
              <a:rPr lang="ja-JP" altLang="en-US" dirty="0" smtClean="0"/>
              <a:t>11歳ならディズニーランドに安く入れますか。</a:t>
            </a:r>
            <a:endParaRPr lang="en-US" altLang="ja-JP" dirty="0" smtClean="0"/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endParaRPr lang="en-US" altLang="ja-JP" sz="2800" dirty="0" smtClean="0"/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ja-JP" altLang="en-US" dirty="0" smtClean="0"/>
              <a:t>４</a:t>
            </a:r>
            <a:r>
              <a:rPr lang="en-US" altLang="ja-JP" dirty="0" smtClean="0"/>
              <a:t>.</a:t>
            </a:r>
            <a:r>
              <a:rPr lang="ja-JP" altLang="en-US" dirty="0" smtClean="0"/>
              <a:t>日本では１６歳になると、車の運転が出来ますか。</a:t>
            </a:r>
            <a:endParaRPr lang="en-US" altLang="ja-JP" dirty="0" smtClean="0"/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endParaRPr lang="en-US" altLang="ja-JP" sz="2800" dirty="0" smtClean="0"/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endParaRPr lang="en-US" dirty="0"/>
          </a:p>
        </p:txBody>
      </p:sp>
      <p:graphicFrame>
        <p:nvGraphicFramePr>
          <p:cNvPr id="4" name="Group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1959804"/>
              </p:ext>
            </p:extLst>
          </p:nvPr>
        </p:nvGraphicFramePr>
        <p:xfrm>
          <a:off x="685800" y="3124200"/>
          <a:ext cx="4876800" cy="457200"/>
        </p:xfrm>
        <a:graphic>
          <a:graphicData uri="http://schemas.openxmlformats.org/drawingml/2006/table">
            <a:tbl>
              <a:tblPr/>
              <a:tblGrid>
                <a:gridCol w="4876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pitchFamily="-111" charset="2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はたちから飲む</a:t>
                      </a: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こと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が出来ますよ。</a:t>
                      </a:r>
                      <a:endParaRPr kumimoji="0" lang="ja-JP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3272979"/>
              </p:ext>
            </p:extLst>
          </p:nvPr>
        </p:nvGraphicFramePr>
        <p:xfrm>
          <a:off x="2971800" y="4038600"/>
          <a:ext cx="5334000" cy="457200"/>
        </p:xfrm>
        <a:graphic>
          <a:graphicData uri="http://schemas.openxmlformats.org/drawingml/2006/table">
            <a:tbl>
              <a:tblPr/>
              <a:tblGrid>
                <a:gridCol w="533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pitchFamily="-111" charset="2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ええ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、だれでもなる</a:t>
                      </a: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ことが出来ますよ。</a:t>
                      </a:r>
                      <a:endParaRPr kumimoji="0" lang="ja-JP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7105403"/>
              </p:ext>
            </p:extLst>
          </p:nvPr>
        </p:nvGraphicFramePr>
        <p:xfrm>
          <a:off x="762000" y="5029200"/>
          <a:ext cx="4724400" cy="457200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pitchFamily="-111" charset="2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ええ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、安く入ること</a:t>
                      </a: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が出来ますよ。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65"/>
          <p:cNvGraphicFramePr>
            <a:graphicFrameLocks noGrp="1"/>
          </p:cNvGraphicFramePr>
          <p:nvPr/>
        </p:nvGraphicFramePr>
        <p:xfrm>
          <a:off x="762000" y="6096000"/>
          <a:ext cx="7543800" cy="45720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pitchFamily="-111" charset="2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いいえ、運転をすることが出来ませんよ。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１８さいから</a:t>
                      </a: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です。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smtClean="0"/>
              <a:t>この交通標識</a:t>
            </a:r>
            <a:r>
              <a:rPr lang="en-US" altLang="ja-JP" sz="2800" dirty="0" smtClean="0"/>
              <a:t>(</a:t>
            </a:r>
            <a:r>
              <a:rPr lang="ja-JP" altLang="en-US" sz="2800" smtClean="0"/>
              <a:t>こうつうひょうしき</a:t>
            </a:r>
            <a:r>
              <a:rPr lang="en-US" altLang="ja-JP" sz="2800" dirty="0" smtClean="0"/>
              <a:t>)</a:t>
            </a:r>
            <a:r>
              <a:rPr lang="ja-JP" altLang="en-US" sz="2800" smtClean="0"/>
              <a:t>の意味は何でしょうか。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smtClean="0"/>
              <a:t>「</a:t>
            </a:r>
            <a:r>
              <a:rPr lang="en-US" altLang="ja-JP" sz="2800" dirty="0" smtClean="0"/>
              <a:t>〜</a:t>
            </a:r>
            <a:r>
              <a:rPr lang="ja-JP" altLang="en-US" sz="2800" smtClean="0"/>
              <a:t>ことが出来る」を使って言って下さい。</a:t>
            </a:r>
            <a:endParaRPr lang="en-US" sz="2800" dirty="0"/>
          </a:p>
        </p:txBody>
      </p:sp>
      <p:pic>
        <p:nvPicPr>
          <p:cNvPr id="4" name="Picture 3" descr="103.ht6.gif"/>
          <p:cNvPicPr>
            <a:picLocks noChangeAspect="1"/>
          </p:cNvPicPr>
          <p:nvPr/>
        </p:nvPicPr>
        <p:blipFill>
          <a:blip r:embed="rId3" cstate="print"/>
          <a:srcRect l="51185" r="6161"/>
          <a:stretch>
            <a:fillRect/>
          </a:stretch>
        </p:blipFill>
        <p:spPr>
          <a:xfrm>
            <a:off x="3505200" y="2057400"/>
            <a:ext cx="1143000" cy="1244600"/>
          </a:xfrm>
          <a:prstGeom prst="rect">
            <a:avLst/>
          </a:prstGeom>
        </p:spPr>
      </p:pic>
      <p:pic>
        <p:nvPicPr>
          <p:cNvPr id="5" name="Picture 4" descr="111.ht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057400"/>
            <a:ext cx="1219200" cy="1193800"/>
          </a:xfrm>
          <a:prstGeom prst="rect">
            <a:avLst/>
          </a:prstGeom>
        </p:spPr>
      </p:pic>
      <p:pic>
        <p:nvPicPr>
          <p:cNvPr id="6" name="Picture 5" descr="115.ht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133600"/>
            <a:ext cx="2413000" cy="1295400"/>
          </a:xfrm>
          <a:prstGeom prst="rect">
            <a:avLst/>
          </a:prstGeom>
        </p:spPr>
      </p:pic>
      <p:pic>
        <p:nvPicPr>
          <p:cNvPr id="7" name="Picture 6" descr="1162.h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4114800"/>
            <a:ext cx="889000" cy="1181100"/>
          </a:xfrm>
          <a:prstGeom prst="rect">
            <a:avLst/>
          </a:prstGeom>
        </p:spPr>
      </p:pic>
      <p:pic>
        <p:nvPicPr>
          <p:cNvPr id="8" name="Picture 7" descr="hokosy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4191000"/>
            <a:ext cx="733425" cy="1047750"/>
          </a:xfrm>
          <a:prstGeom prst="rect">
            <a:avLst/>
          </a:prstGeom>
        </p:spPr>
      </p:pic>
      <p:pic>
        <p:nvPicPr>
          <p:cNvPr id="9" name="Picture 8" descr="TS_00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8800" y="4114800"/>
            <a:ext cx="812800" cy="812800"/>
          </a:xfrm>
          <a:prstGeom prst="rect">
            <a:avLst/>
          </a:prstGeom>
        </p:spPr>
      </p:pic>
      <p:pic>
        <p:nvPicPr>
          <p:cNvPr id="10" name="Picture 9" descr="TS_06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" y="4191000"/>
            <a:ext cx="812800" cy="914400"/>
          </a:xfrm>
          <a:prstGeom prst="rect">
            <a:avLst/>
          </a:prstGeom>
        </p:spPr>
      </p:pic>
      <p:pic>
        <p:nvPicPr>
          <p:cNvPr id="11" name="Picture 10" descr="TS_057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4343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～ことが出来る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どんな料理を作ることが出来ますか。</a:t>
            </a:r>
            <a:endParaRPr lang="en-US" altLang="ja-JP" dirty="0" smtClean="0"/>
          </a:p>
          <a:p>
            <a:endParaRPr lang="en-US" dirty="0"/>
          </a:p>
        </p:txBody>
      </p:sp>
      <p:pic>
        <p:nvPicPr>
          <p:cNvPr id="15362" name="Picture 2" descr="http://t1.gstatic.com/images?q=tbn:ANd9GcTzmOomVR9SymQVt_vUPUC22a-8JGk6tHugwbEkAV6Iw0ozCV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00400"/>
            <a:ext cx="2333625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文法５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Using question word + </a:t>
            </a:r>
            <a:r>
              <a:rPr lang="ja-JP" altLang="en-US" smtClean="0"/>
              <a:t>でも～</a:t>
            </a:r>
            <a:r>
              <a:rPr lang="en-US" altLang="ja-JP" dirty="0" smtClean="0"/>
              <a:t>affirmative form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37705"/>
          <a:stretch>
            <a:fillRect/>
          </a:stretch>
        </p:blipFill>
        <p:spPr bwMode="auto">
          <a:xfrm>
            <a:off x="1295400" y="3733800"/>
            <a:ext cx="716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800600" y="3429000"/>
            <a:ext cx="762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295400" y="2286000"/>
            <a:ext cx="2971800" cy="1524000"/>
          </a:xfrm>
          <a:prstGeom prst="wedgeEllipseCallout">
            <a:avLst>
              <a:gd name="adj1" fmla="val -1167"/>
              <a:gd name="adj2" fmla="val 62211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ja-JP" altLang="en-US" dirty="0" smtClean="0"/>
              <a:t>レストランは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どこ</a:t>
            </a:r>
            <a:r>
              <a:rPr lang="ja-JP" altLang="en-US" dirty="0"/>
              <a:t>に行きましょうか。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00600" y="2286000"/>
            <a:ext cx="2743200" cy="1676400"/>
          </a:xfrm>
          <a:prstGeom prst="wedgeEllipseCallout">
            <a:avLst>
              <a:gd name="adj1" fmla="val 2277"/>
              <a:gd name="adj2" fmla="val 5660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ja-JP" altLang="en-US" dirty="0"/>
              <a:t>おいしい店なら</a:t>
            </a:r>
            <a:endParaRPr lang="en-US" altLang="ja-JP" dirty="0"/>
          </a:p>
          <a:p>
            <a:pPr algn="ctr"/>
            <a:r>
              <a:rPr lang="ja-JP" altLang="en-US" u="sng" dirty="0"/>
              <a:t>どこ</a:t>
            </a:r>
            <a:r>
              <a:rPr lang="ja-JP" altLang="en-US" dirty="0">
                <a:solidFill>
                  <a:srgbClr val="FF1405"/>
                </a:solidFill>
              </a:rPr>
              <a:t>でも</a:t>
            </a:r>
            <a:r>
              <a:rPr lang="ja-JP" altLang="en-US" dirty="0"/>
              <a:t>いいです。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word </a:t>
            </a:r>
            <a:r>
              <a:rPr lang="en-US" altLang="ja-JP" dirty="0" smtClean="0"/>
              <a:t>(particle) </a:t>
            </a:r>
            <a:r>
              <a:rPr lang="ja-JP" altLang="en-US" dirty="0" smtClean="0"/>
              <a:t>でも</a:t>
            </a:r>
            <a:r>
              <a:rPr lang="en-US" altLang="ja-JP" dirty="0"/>
              <a:t>+affirmative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word </a:t>
            </a:r>
            <a:r>
              <a:rPr lang="en-US" altLang="ja-JP" dirty="0" smtClean="0"/>
              <a:t>(particle) </a:t>
            </a:r>
            <a:r>
              <a:rPr lang="ja-JP" altLang="en-US" dirty="0" smtClean="0"/>
              <a:t>でも</a:t>
            </a:r>
            <a:r>
              <a:rPr lang="en-US" altLang="ja-JP" dirty="0"/>
              <a:t>+affirmative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 smtClean="0"/>
              <a:t>なんでも</a:t>
            </a:r>
            <a:r>
              <a:rPr lang="en-US" altLang="ja-JP" dirty="0" smtClean="0"/>
              <a:t>		anything, whatever</a:t>
            </a:r>
          </a:p>
          <a:p>
            <a:r>
              <a:rPr lang="ja-JP" altLang="en-US" dirty="0" smtClean="0"/>
              <a:t>だれでも</a:t>
            </a:r>
            <a:r>
              <a:rPr lang="en-US" altLang="ja-JP" dirty="0" smtClean="0"/>
              <a:t>		anybody, who ever</a:t>
            </a:r>
          </a:p>
          <a:p>
            <a:r>
              <a:rPr lang="ja-JP" altLang="en-US" dirty="0" smtClean="0"/>
              <a:t>いつでも</a:t>
            </a:r>
            <a:r>
              <a:rPr lang="en-US" altLang="ja-JP" dirty="0" smtClean="0"/>
              <a:t>		anytime</a:t>
            </a:r>
          </a:p>
          <a:p>
            <a:r>
              <a:rPr lang="ja-JP" altLang="en-US" dirty="0" smtClean="0"/>
              <a:t>どこでも</a:t>
            </a:r>
            <a:r>
              <a:rPr lang="en-US" altLang="ja-JP" dirty="0" smtClean="0"/>
              <a:t>		anywhere</a:t>
            </a:r>
          </a:p>
          <a:p>
            <a:endParaRPr lang="en-US" dirty="0" smtClean="0"/>
          </a:p>
          <a:p>
            <a:r>
              <a:rPr lang="en-US" altLang="ja-JP" dirty="0"/>
              <a:t>The particles </a:t>
            </a:r>
            <a:r>
              <a:rPr lang="ja-JP" altLang="en-US" dirty="0"/>
              <a:t>は</a:t>
            </a:r>
            <a:r>
              <a:rPr lang="en-US" altLang="ja-JP" dirty="0"/>
              <a:t>, </a:t>
            </a:r>
            <a:r>
              <a:rPr lang="ja-JP" altLang="en-US" dirty="0" smtClean="0"/>
              <a:t>が</a:t>
            </a:r>
            <a:r>
              <a:rPr lang="en-US" altLang="ja-JP" dirty="0" smtClean="0"/>
              <a:t> </a:t>
            </a:r>
            <a:r>
              <a:rPr lang="en-US" altLang="ja-JP" dirty="0"/>
              <a:t>and </a:t>
            </a:r>
            <a:r>
              <a:rPr lang="ja-JP" altLang="en-US" dirty="0"/>
              <a:t>を</a:t>
            </a:r>
            <a:r>
              <a:rPr lang="en-US" altLang="ja-JP" dirty="0"/>
              <a:t> are not used with this expression. </a:t>
            </a:r>
            <a:r>
              <a:rPr lang="en-US" altLang="ja-JP" dirty="0" smtClean="0"/>
              <a:t>(</a:t>
            </a:r>
            <a:r>
              <a:rPr lang="ja-JP" altLang="en-US" dirty="0" smtClean="0"/>
              <a:t>へ</a:t>
            </a:r>
            <a:r>
              <a:rPr lang="en-US" altLang="ja-JP" dirty="0"/>
              <a:t>/</a:t>
            </a:r>
            <a:r>
              <a:rPr lang="ja-JP" altLang="en-US" dirty="0"/>
              <a:t>に</a:t>
            </a:r>
            <a:r>
              <a:rPr lang="en-US" altLang="ja-JP" dirty="0"/>
              <a:t> (of direction) are optional</a:t>
            </a:r>
            <a:r>
              <a:rPr lang="en-US" altLang="ja-JP" dirty="0" smtClean="0"/>
              <a:t>.)</a:t>
            </a:r>
          </a:p>
          <a:p>
            <a:r>
              <a:rPr lang="ja-JP" altLang="en-US" u="sng" dirty="0" smtClean="0"/>
              <a:t>何でも</a:t>
            </a:r>
            <a:r>
              <a:rPr lang="ja-JP" altLang="en-US" dirty="0" smtClean="0"/>
              <a:t>食べられます</a:t>
            </a:r>
            <a:endParaRPr lang="en-US" altLang="ja-JP" dirty="0" smtClean="0"/>
          </a:p>
          <a:p>
            <a:r>
              <a:rPr lang="ja-JP" altLang="en-US" u="sng" dirty="0" smtClean="0"/>
              <a:t>だれ</a:t>
            </a:r>
            <a:r>
              <a:rPr lang="ja-JP" altLang="en-US" u="sng" dirty="0" smtClean="0">
                <a:solidFill>
                  <a:srgbClr val="FF0000"/>
                </a:solidFill>
              </a:rPr>
              <a:t>と</a:t>
            </a:r>
            <a:r>
              <a:rPr lang="ja-JP" altLang="en-US" u="sng" dirty="0" smtClean="0"/>
              <a:t>でも</a:t>
            </a:r>
            <a:r>
              <a:rPr lang="ja-JP" altLang="en-US" dirty="0" smtClean="0"/>
              <a:t>友達になれます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ja-JP" altLang="en-US" smtClean="0"/>
              <a:t>友達の</a:t>
            </a:r>
            <a:r>
              <a:rPr lang="en-US" altLang="ja-JP" dirty="0" smtClean="0"/>
              <a:t>Y</a:t>
            </a:r>
            <a:r>
              <a:rPr lang="ja-JP" altLang="en-US" smtClean="0"/>
              <a:t>さんと週末の予定を決めています。</a:t>
            </a:r>
            <a:endParaRPr lang="en-US" altLang="ja-JP" dirty="0" smtClean="0"/>
          </a:p>
          <a:p>
            <a:pPr lvl="0">
              <a:buNone/>
            </a:pPr>
            <a:r>
              <a:rPr lang="en-US" altLang="ja-JP" dirty="0" smtClean="0"/>
              <a:t>X</a:t>
            </a:r>
            <a:r>
              <a:rPr lang="ja-JP" altLang="en-US" smtClean="0"/>
              <a:t>：どこでごはんを食べましょうか？</a:t>
            </a:r>
            <a:endParaRPr lang="en-US" altLang="ja-JP" dirty="0" smtClean="0"/>
          </a:p>
          <a:p>
            <a:pPr lvl="0">
              <a:buNone/>
            </a:pPr>
            <a:r>
              <a:rPr lang="en-US" altLang="ja-JP" dirty="0" smtClean="0">
                <a:sym typeface="Wingdings"/>
              </a:rPr>
              <a:t>Y</a:t>
            </a:r>
            <a:r>
              <a:rPr lang="ja-JP" altLang="en-US" smtClean="0">
                <a:sym typeface="Wingdings"/>
              </a:rPr>
              <a:t>：</a:t>
            </a:r>
            <a:r>
              <a:rPr lang="ja-JP" altLang="en-US" smtClean="0"/>
              <a:t>どこでもいいです。</a:t>
            </a:r>
            <a:endParaRPr lang="en-US" dirty="0" smtClean="0"/>
          </a:p>
          <a:p>
            <a:pPr lvl="0">
              <a:buNone/>
            </a:pPr>
            <a:r>
              <a:rPr lang="en-US" altLang="ja-JP" dirty="0" smtClean="0"/>
              <a:t>X</a:t>
            </a:r>
            <a:r>
              <a:rPr lang="ja-JP" altLang="en-US" smtClean="0"/>
              <a:t>：何が食べたいですか？</a:t>
            </a:r>
            <a:endParaRPr lang="en-US" altLang="ja-JP" dirty="0" smtClean="0"/>
          </a:p>
          <a:p>
            <a:pPr lvl="0">
              <a:buNone/>
            </a:pPr>
            <a:r>
              <a:rPr lang="en-US" altLang="ja-JP" dirty="0" smtClean="0">
                <a:sym typeface="Wingdings"/>
              </a:rPr>
              <a:t>Y</a:t>
            </a:r>
            <a:r>
              <a:rPr lang="ja-JP" altLang="en-US" smtClean="0">
                <a:sym typeface="Wingdings"/>
              </a:rPr>
              <a:t>：</a:t>
            </a:r>
            <a:r>
              <a:rPr lang="ja-JP" altLang="en-US" smtClean="0"/>
              <a:t>何でもいいです。</a:t>
            </a:r>
            <a:endParaRPr lang="en-US" dirty="0" smtClean="0"/>
          </a:p>
          <a:p>
            <a:pPr lvl="0">
              <a:buNone/>
            </a:pPr>
            <a:r>
              <a:rPr lang="en-US" altLang="ja-JP" dirty="0" smtClean="0"/>
              <a:t>X</a:t>
            </a:r>
            <a:r>
              <a:rPr lang="ja-JP" altLang="en-US" smtClean="0"/>
              <a:t>：じゃ、日本料理と中か料理とどちらがいいですか？</a:t>
            </a:r>
            <a:endParaRPr lang="en-US" altLang="ja-JP" dirty="0" smtClean="0"/>
          </a:p>
          <a:p>
            <a:pPr lvl="0">
              <a:buNone/>
            </a:pPr>
            <a:r>
              <a:rPr lang="en-US" altLang="ja-JP" dirty="0" smtClean="0">
                <a:sym typeface="Wingdings"/>
              </a:rPr>
              <a:t>Y</a:t>
            </a:r>
            <a:r>
              <a:rPr lang="ja-JP" altLang="en-US" smtClean="0">
                <a:sym typeface="Wingdings"/>
              </a:rPr>
              <a:t>：</a:t>
            </a:r>
            <a:r>
              <a:rPr lang="ja-JP" altLang="en-US" smtClean="0"/>
              <a:t>どちらでもいいです。</a:t>
            </a:r>
            <a:endParaRPr lang="en-US" dirty="0" smtClean="0"/>
          </a:p>
          <a:p>
            <a:pPr lvl="0">
              <a:buNone/>
            </a:pPr>
            <a:r>
              <a:rPr lang="en-US" altLang="ja-JP" dirty="0" smtClean="0"/>
              <a:t>X</a:t>
            </a:r>
            <a:r>
              <a:rPr lang="ja-JP" altLang="en-US" smtClean="0"/>
              <a:t>：えーと、何時ごろに行きましょうか</a:t>
            </a:r>
            <a:endParaRPr lang="en-US" altLang="ja-JP" dirty="0" smtClean="0"/>
          </a:p>
          <a:p>
            <a:pPr lvl="0">
              <a:buNone/>
            </a:pPr>
            <a:r>
              <a:rPr lang="en-US" altLang="ja-JP" dirty="0" smtClean="0"/>
              <a:t>Y</a:t>
            </a:r>
            <a:r>
              <a:rPr lang="ja-JP" altLang="en-US" smtClean="0"/>
              <a:t>：何時でもいいです。</a:t>
            </a:r>
            <a:endParaRPr lang="en-US" altLang="ja-JP" dirty="0" smtClean="0"/>
          </a:p>
          <a:p>
            <a:pPr lvl="0">
              <a:buNone/>
            </a:pPr>
            <a:endParaRPr lang="en-US" dirty="0" smtClean="0"/>
          </a:p>
          <a:p>
            <a:r>
              <a:rPr lang="ja-JP" altLang="en-US" smtClean="0"/>
              <a:t>このパス</a:t>
            </a:r>
            <a:r>
              <a:rPr lang="en-US" altLang="ja-JP" dirty="0" smtClean="0"/>
              <a:t>(pass)</a:t>
            </a:r>
            <a:r>
              <a:rPr lang="ja-JP" altLang="en-US" smtClean="0"/>
              <a:t>でどこ（に）でも行けます。</a:t>
            </a:r>
            <a:endParaRPr lang="en-US" dirty="0" smtClean="0"/>
          </a:p>
          <a:p>
            <a:r>
              <a:rPr lang="ja-JP" altLang="en-US" smtClean="0"/>
              <a:t>仕事は、</a:t>
            </a:r>
            <a:r>
              <a:rPr lang="ja-JP" altLang="en-US" smtClean="0">
                <a:sym typeface="Wingdings"/>
              </a:rPr>
              <a:t>いつからでも始められます</a:t>
            </a:r>
            <a:r>
              <a:rPr lang="ja-JP" altLang="en-US" smtClean="0"/>
              <a:t>。</a:t>
            </a:r>
            <a:r>
              <a:rPr lang="en-US" dirty="0" smtClean="0"/>
              <a:t> </a:t>
            </a:r>
          </a:p>
          <a:p>
            <a:r>
              <a:rPr lang="ja-JP" altLang="en-US" smtClean="0"/>
              <a:t>山田さんはだれとでも友達になれます。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word </a:t>
            </a:r>
            <a:r>
              <a:rPr lang="en-US" altLang="ja-JP" dirty="0" smtClean="0"/>
              <a:t>(particle) </a:t>
            </a:r>
            <a:r>
              <a:rPr lang="ja-JP" altLang="en-US" dirty="0" smtClean="0"/>
              <a:t>でも</a:t>
            </a:r>
            <a:r>
              <a:rPr lang="en-US" altLang="ja-JP" dirty="0"/>
              <a:t>+affirmative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word </a:t>
            </a:r>
            <a:r>
              <a:rPr lang="ja-JP" altLang="en-US" dirty="0" smtClean="0"/>
              <a:t>か</a:t>
            </a:r>
            <a:r>
              <a:rPr lang="en-US" altLang="ja-JP" dirty="0" smtClean="0"/>
              <a:t> (particle) +affirmative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何か</a:t>
            </a:r>
            <a:r>
              <a:rPr lang="en-US" altLang="ja-JP" dirty="0" smtClean="0"/>
              <a:t>	something</a:t>
            </a:r>
          </a:p>
          <a:p>
            <a:r>
              <a:rPr lang="ja-JP" altLang="en-US" dirty="0" smtClean="0"/>
              <a:t>どこか</a:t>
            </a:r>
            <a:r>
              <a:rPr lang="en-US" altLang="ja-JP" dirty="0" smtClean="0"/>
              <a:t>	somewhere</a:t>
            </a:r>
          </a:p>
          <a:p>
            <a:r>
              <a:rPr lang="ja-JP" altLang="en-US" dirty="0" smtClean="0"/>
              <a:t>だれか</a:t>
            </a:r>
            <a:r>
              <a:rPr lang="en-US" altLang="ja-JP" dirty="0" smtClean="0"/>
              <a:t>	someone</a:t>
            </a:r>
          </a:p>
          <a:p>
            <a:r>
              <a:rPr lang="ja-JP" altLang="en-US" dirty="0" smtClean="0"/>
              <a:t>いつか</a:t>
            </a:r>
            <a:r>
              <a:rPr lang="en-US" altLang="ja-JP" dirty="0" smtClean="0"/>
              <a:t>	sometime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</a:t>
            </a:r>
            <a:r>
              <a:rPr lang="en-US" smtClean="0"/>
              <a:t>word (</a:t>
            </a:r>
            <a:r>
              <a:rPr lang="en-US" dirty="0" smtClean="0"/>
              <a:t>particle</a:t>
            </a:r>
            <a:r>
              <a:rPr lang="en-US" smtClean="0"/>
              <a:t>) </a:t>
            </a:r>
            <a:r>
              <a:rPr lang="ja-JP" altLang="en-US" smtClean="0"/>
              <a:t>も</a:t>
            </a:r>
            <a:r>
              <a:rPr lang="ja-JP" altLang="en-US" dirty="0" smtClean="0"/>
              <a:t>＋</a:t>
            </a:r>
            <a:r>
              <a:rPr lang="en-US" altLang="ja-JP" dirty="0" smtClean="0"/>
              <a:t>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何</a:t>
            </a:r>
            <a:r>
              <a:rPr lang="ja-JP" altLang="en-US" dirty="0"/>
              <a:t>も＋</a:t>
            </a:r>
            <a:r>
              <a:rPr lang="en-US" altLang="ja-JP" dirty="0"/>
              <a:t>negative</a:t>
            </a:r>
            <a:r>
              <a:rPr lang="en-US" altLang="ja-JP" dirty="0" smtClean="0"/>
              <a:t>	nothing</a:t>
            </a:r>
          </a:p>
          <a:p>
            <a:r>
              <a:rPr lang="ja-JP" altLang="en-US" dirty="0" smtClean="0"/>
              <a:t>どこ</a:t>
            </a:r>
            <a:r>
              <a:rPr lang="ja-JP" altLang="en-US" dirty="0"/>
              <a:t>も＋</a:t>
            </a:r>
            <a:r>
              <a:rPr lang="en-US" altLang="ja-JP" dirty="0"/>
              <a:t>negative</a:t>
            </a:r>
            <a:r>
              <a:rPr lang="en-US" altLang="ja-JP" dirty="0" smtClean="0"/>
              <a:t>	nowhere</a:t>
            </a:r>
          </a:p>
          <a:p>
            <a:r>
              <a:rPr lang="ja-JP" altLang="en-US" dirty="0" smtClean="0"/>
              <a:t>だれ</a:t>
            </a:r>
            <a:r>
              <a:rPr lang="ja-JP" altLang="en-US" dirty="0"/>
              <a:t>も＋</a:t>
            </a:r>
            <a:r>
              <a:rPr lang="en-US" altLang="ja-JP" dirty="0"/>
              <a:t>negative</a:t>
            </a:r>
            <a:r>
              <a:rPr lang="en-US" altLang="ja-JP" dirty="0" smtClean="0"/>
              <a:t>	no one</a:t>
            </a:r>
          </a:p>
          <a:p>
            <a:r>
              <a:rPr lang="ja-JP" altLang="en-US" dirty="0" smtClean="0"/>
              <a:t>いつも＋</a:t>
            </a:r>
            <a:r>
              <a:rPr lang="en-US" altLang="ja-JP" dirty="0"/>
              <a:t>negative</a:t>
            </a:r>
            <a:r>
              <a:rPr lang="en-US" altLang="ja-JP" dirty="0" smtClean="0"/>
              <a:t>	never	</a:t>
            </a:r>
          </a:p>
          <a:p>
            <a:pPr marL="0" lvl="2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en-US" altLang="ja-JP" sz="3200" dirty="0" smtClean="0"/>
              <a:t>Cf. </a:t>
            </a:r>
            <a:r>
              <a:rPr lang="ja-JP" altLang="en-US" sz="3200" dirty="0" smtClean="0"/>
              <a:t>いつも</a:t>
            </a:r>
            <a:r>
              <a:rPr lang="ja-JP" altLang="en-US" sz="3200" dirty="0"/>
              <a:t>来ます</a:t>
            </a:r>
            <a:endParaRPr lang="en-US" altLang="ja-JP" sz="3200" dirty="0"/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「</a:t>
            </a:r>
            <a:r>
              <a:rPr lang="en-US" altLang="ja-JP" dirty="0" smtClean="0"/>
              <a:t>QW+</a:t>
            </a:r>
            <a:r>
              <a:rPr lang="ja-JP" altLang="en-US" smtClean="0"/>
              <a:t>も」</a:t>
            </a:r>
            <a:r>
              <a:rPr lang="en-US" altLang="ja-JP" dirty="0" smtClean="0"/>
              <a:t> </a:t>
            </a:r>
            <a:r>
              <a:rPr lang="ja-JP" altLang="en-US" smtClean="0"/>
              <a:t>か</a:t>
            </a:r>
            <a:r>
              <a:rPr lang="en-US" altLang="ja-JP" dirty="0" smtClean="0"/>
              <a:t> </a:t>
            </a:r>
            <a:r>
              <a:rPr lang="ja-JP" altLang="en-US" smtClean="0"/>
              <a:t>「</a:t>
            </a:r>
            <a:r>
              <a:rPr lang="en-US" altLang="ja-JP" dirty="0" smtClean="0"/>
              <a:t>QW+</a:t>
            </a:r>
            <a:r>
              <a:rPr lang="ja-JP" altLang="en-US" smtClean="0"/>
              <a:t>でも」</a:t>
            </a:r>
            <a:r>
              <a:rPr lang="en-US" altLang="ja-JP" dirty="0" smtClean="0"/>
              <a:t> </a:t>
            </a:r>
            <a:r>
              <a:rPr lang="ja-JP" altLang="en-US" smtClean="0"/>
              <a:t>を入れて下さい</a:t>
            </a:r>
            <a:r>
              <a:rPr lang="ja-JP" altLang="ja-JP" smtClean="0"/>
              <a:t>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ja-JP" dirty="0" smtClean="0"/>
              <a:t>Ex. </a:t>
            </a:r>
            <a:r>
              <a:rPr lang="ja-JP" altLang="en-US" smtClean="0"/>
              <a:t>漢字を</a:t>
            </a:r>
            <a:r>
              <a:rPr lang="ja-JP" altLang="en-US" u="sng" smtClean="0"/>
              <a:t>何も</a:t>
            </a:r>
            <a:r>
              <a:rPr lang="ja-JP" altLang="en-US" smtClean="0"/>
              <a:t>覚えなかったから、せいせきが悪かった</a:t>
            </a:r>
            <a:r>
              <a:rPr lang="ja-JP" altLang="en-US" smtClean="0">
                <a:sym typeface="Wingdings"/>
              </a:rPr>
              <a:t>。</a:t>
            </a:r>
            <a:endParaRPr lang="en-US" altLang="ja-JP" dirty="0" smtClean="0">
              <a:sym typeface="Wingdings"/>
            </a:endParaRPr>
          </a:p>
          <a:p>
            <a:pPr>
              <a:buNone/>
            </a:pPr>
            <a:endParaRPr lang="en-US" altLang="ja-JP" dirty="0" smtClean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mtClean="0">
                <a:sym typeface="Wingdings"/>
              </a:rPr>
              <a:t>招待状（しょうたいじょう</a:t>
            </a:r>
            <a:r>
              <a:rPr lang="en-US" altLang="ja-JP" dirty="0" smtClean="0">
                <a:sym typeface="Wingdings"/>
              </a:rPr>
              <a:t> invitation card</a:t>
            </a:r>
            <a:r>
              <a:rPr lang="ja-JP" altLang="en-US" smtClean="0">
                <a:sym typeface="Wingdings"/>
              </a:rPr>
              <a:t>）を出しておかなかったから、パーティーには＿＿＿来なかった。</a:t>
            </a:r>
            <a:endParaRPr lang="en-US" altLang="ja-JP" dirty="0" smtClean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mtClean="0">
                <a:sym typeface="Wingdings"/>
              </a:rPr>
              <a:t>会場</a:t>
            </a:r>
            <a:r>
              <a:rPr lang="en-US" altLang="ja-JP" dirty="0" smtClean="0">
                <a:sym typeface="Wingdings"/>
              </a:rPr>
              <a:t>(</a:t>
            </a:r>
            <a:r>
              <a:rPr lang="ja-JP" altLang="en-US" smtClean="0">
                <a:sym typeface="Wingdings"/>
              </a:rPr>
              <a:t>かいじょう</a:t>
            </a:r>
            <a:r>
              <a:rPr lang="en-US" altLang="ja-JP" dirty="0" smtClean="0">
                <a:sym typeface="Wingdings"/>
              </a:rPr>
              <a:t>)</a:t>
            </a:r>
            <a:r>
              <a:rPr lang="ja-JP" altLang="en-US" smtClean="0">
                <a:sym typeface="Wingdings"/>
              </a:rPr>
              <a:t>を予約しておかなかったから、いい部屋が＿＿＿＿＿ない。</a:t>
            </a:r>
            <a:endParaRPr lang="en-US" altLang="ja-JP" dirty="0" smtClean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mtClean="0">
                <a:sym typeface="Wingdings"/>
              </a:rPr>
              <a:t>週末、買い物に行かなかったから、食べ物が＿＿＿＿ない。</a:t>
            </a:r>
            <a:endParaRPr lang="en-US" altLang="ja-JP" dirty="0" smtClean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mtClean="0">
                <a:sym typeface="Wingdings"/>
              </a:rPr>
              <a:t>しゅうしょくのことで、だれかにそうだんしたかったけど、いそしくて、＿＿＿＿＿話せなかった。</a:t>
            </a:r>
            <a:endParaRPr lang="en-US" altLang="ja-JP" dirty="0" smtClean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mtClean="0">
                <a:sym typeface="Wingdings"/>
              </a:rPr>
              <a:t>留学できるのなら、＿＿＿＿＿行きます。</a:t>
            </a:r>
            <a:endParaRPr lang="en-US" altLang="ja-JP" dirty="0" smtClean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mtClean="0">
                <a:sym typeface="Wingdings"/>
              </a:rPr>
              <a:t>社長になるために、＿＿＿＿＿するつもりだ。</a:t>
            </a:r>
            <a:endParaRPr lang="en-US" altLang="ja-JP" dirty="0" smtClean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mtClean="0">
                <a:sym typeface="Wingdings"/>
              </a:rPr>
              <a:t>給料</a:t>
            </a:r>
            <a:r>
              <a:rPr lang="en-US" altLang="ja-JP" dirty="0" smtClean="0">
                <a:sym typeface="Wingdings"/>
              </a:rPr>
              <a:t>(</a:t>
            </a:r>
            <a:r>
              <a:rPr lang="ja-JP" altLang="en-US" smtClean="0">
                <a:sym typeface="Wingdings"/>
              </a:rPr>
              <a:t>きゅうりょう</a:t>
            </a:r>
            <a:r>
              <a:rPr lang="en-US" altLang="ja-JP" dirty="0" smtClean="0">
                <a:sym typeface="Wingdings"/>
              </a:rPr>
              <a:t>)</a:t>
            </a:r>
            <a:r>
              <a:rPr lang="ja-JP" altLang="en-US" smtClean="0">
                <a:sym typeface="Wingdings"/>
              </a:rPr>
              <a:t>がいい所なら、＿＿＿＿＿はたらきます。</a:t>
            </a:r>
            <a:endParaRPr lang="en-US" altLang="ja-JP" dirty="0" smtClean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mtClean="0">
                <a:sym typeface="Wingdings"/>
              </a:rPr>
              <a:t>明日なら、＿＿＿＿＿会えます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590800"/>
            <a:ext cx="883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1405"/>
                </a:solidFill>
              </a:rPr>
              <a:t>だれも</a:t>
            </a:r>
            <a:endParaRPr kumimoji="1" lang="ja-JP" altLang="en-US" sz="2000" dirty="0">
              <a:solidFill>
                <a:srgbClr val="FF140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276600"/>
            <a:ext cx="1063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1405"/>
                </a:solidFill>
              </a:rPr>
              <a:t>どこに</a:t>
            </a:r>
            <a:r>
              <a:rPr kumimoji="1" lang="ja-JP" altLang="en-US" sz="2000" dirty="0" smtClean="0">
                <a:solidFill>
                  <a:srgbClr val="FF1405"/>
                </a:solidFill>
              </a:rPr>
              <a:t>も</a:t>
            </a:r>
            <a:endParaRPr kumimoji="1" lang="ja-JP" altLang="en-US" sz="2000" dirty="0">
              <a:solidFill>
                <a:srgbClr val="FF140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3657600"/>
            <a:ext cx="647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1405"/>
                </a:solidFill>
              </a:rPr>
              <a:t>何</a:t>
            </a:r>
            <a:r>
              <a:rPr kumimoji="1" lang="ja-JP" altLang="en-US" sz="2000" dirty="0" smtClean="0">
                <a:solidFill>
                  <a:srgbClr val="FF1405"/>
                </a:solidFill>
              </a:rPr>
              <a:t>も</a:t>
            </a:r>
            <a:endParaRPr kumimoji="1" lang="ja-JP" altLang="en-US" sz="2000" dirty="0">
              <a:solidFill>
                <a:srgbClr val="FF140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343400"/>
            <a:ext cx="1125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1405"/>
                </a:solidFill>
              </a:rPr>
              <a:t>だれにも</a:t>
            </a:r>
            <a:endParaRPr kumimoji="1" lang="ja-JP" altLang="en-US" sz="2000" dirty="0">
              <a:solidFill>
                <a:srgbClr val="FF140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4724400"/>
            <a:ext cx="1551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1405"/>
                </a:solidFill>
              </a:rPr>
              <a:t>どこ（に）で</a:t>
            </a:r>
            <a:r>
              <a:rPr kumimoji="1" lang="ja-JP" altLang="en-US" sz="2000" dirty="0" smtClean="0">
                <a:solidFill>
                  <a:srgbClr val="FF1405"/>
                </a:solidFill>
              </a:rPr>
              <a:t>も</a:t>
            </a:r>
            <a:endParaRPr kumimoji="1" lang="ja-JP" altLang="en-US" sz="2000" dirty="0">
              <a:solidFill>
                <a:srgbClr val="FF140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105400"/>
            <a:ext cx="87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1405"/>
                </a:solidFill>
              </a:rPr>
              <a:t>何で</a:t>
            </a:r>
            <a:r>
              <a:rPr kumimoji="1" lang="ja-JP" altLang="en-US" sz="2000" dirty="0" smtClean="0">
                <a:solidFill>
                  <a:srgbClr val="FF1405"/>
                </a:solidFill>
              </a:rPr>
              <a:t>も</a:t>
            </a:r>
            <a:endParaRPr kumimoji="1" lang="ja-JP" altLang="en-US" sz="2000" dirty="0">
              <a:solidFill>
                <a:srgbClr val="FF140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5486400"/>
            <a:ext cx="1053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1405"/>
                </a:solidFill>
              </a:rPr>
              <a:t>どこでも</a:t>
            </a:r>
            <a:endParaRPr kumimoji="1" lang="ja-JP" altLang="en-US" sz="2000" dirty="0">
              <a:solidFill>
                <a:srgbClr val="FF140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5943600"/>
            <a:ext cx="1109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1405"/>
                </a:solidFill>
              </a:rPr>
              <a:t>いつで</a:t>
            </a:r>
            <a:r>
              <a:rPr kumimoji="1" lang="ja-JP" altLang="en-US" sz="2000" dirty="0" smtClean="0">
                <a:solidFill>
                  <a:srgbClr val="FF1405"/>
                </a:solidFill>
              </a:rPr>
              <a:t>も</a:t>
            </a:r>
            <a:endParaRPr kumimoji="1" lang="ja-JP" altLang="en-US" sz="2000" dirty="0">
              <a:solidFill>
                <a:srgbClr val="FF14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P310 </a:t>
            </a:r>
            <a:r>
              <a:rPr lang="ja-JP" altLang="en-US" smtClean="0"/>
              <a:t>料理をする時の言葉</a:t>
            </a:r>
            <a:endParaRPr lang="en-US" dirty="0"/>
          </a:p>
        </p:txBody>
      </p:sp>
      <p:pic>
        <p:nvPicPr>
          <p:cNvPr id="10" name="Picture 2" descr="C:\Users\tshibata\Desktop\s_phot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tshibata\Desktop\s_photo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2036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tshibata\Desktop\natu_kiru.jpg"/>
          <p:cNvPicPr>
            <a:picLocks noChangeAspect="1" noChangeArrowheads="1"/>
          </p:cNvPicPr>
          <p:nvPr/>
        </p:nvPicPr>
        <p:blipFill>
          <a:blip r:embed="rId4" cstate="print"/>
          <a:srcRect t="9288" b="11765"/>
          <a:stretch>
            <a:fillRect/>
          </a:stretch>
        </p:blipFill>
        <p:spPr bwMode="auto">
          <a:xfrm>
            <a:off x="3352799" y="1981200"/>
            <a:ext cx="18824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tshibata\Desktop\SW037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495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tshibata\Desktop\dsc-0021.jpg"/>
          <p:cNvPicPr>
            <a:picLocks noChangeAspect="1" noChangeArrowheads="1"/>
          </p:cNvPicPr>
          <p:nvPr/>
        </p:nvPicPr>
        <p:blipFill>
          <a:blip r:embed="rId6" cstate="print"/>
          <a:srcRect t="13141"/>
          <a:stretch>
            <a:fillRect/>
          </a:stretch>
        </p:blipFill>
        <p:spPr bwMode="auto">
          <a:xfrm>
            <a:off x="4572000" y="4572000"/>
            <a:ext cx="206375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C:\Users\tshibata\Desktop\tanbaimez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267200"/>
            <a:ext cx="18192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Users\tshibata\Desktop\0ac226d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449580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上手な聞き方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聞き上手話し上手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Phrases used when giving or receiving gifts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漢字１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ja-JP" altLang="en-US" sz="3600" smtClean="0"/>
              <a:t>料理飯野菜魚鳥肉止始終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読んでみましょう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smtClean="0"/>
              <a:t>料理</a:t>
            </a:r>
            <a:endParaRPr lang="en-US" altLang="ja-JP" dirty="0" smtClean="0"/>
          </a:p>
          <a:p>
            <a:r>
              <a:rPr lang="ja-JP" altLang="en-US" smtClean="0"/>
              <a:t>材料</a:t>
            </a:r>
            <a:endParaRPr lang="en-US" altLang="ja-JP" dirty="0" smtClean="0"/>
          </a:p>
          <a:p>
            <a:r>
              <a:rPr lang="ja-JP" altLang="en-US" smtClean="0"/>
              <a:t>魚</a:t>
            </a:r>
            <a:endParaRPr lang="en-US" altLang="ja-JP" dirty="0" smtClean="0"/>
          </a:p>
          <a:p>
            <a:r>
              <a:rPr lang="ja-JP" altLang="en-US" smtClean="0"/>
              <a:t>野菜</a:t>
            </a:r>
            <a:endParaRPr lang="en-US" altLang="ja-JP" dirty="0" smtClean="0"/>
          </a:p>
          <a:p>
            <a:r>
              <a:rPr lang="ja-JP" altLang="en-US" smtClean="0"/>
              <a:t>鳥肉</a:t>
            </a:r>
            <a:endParaRPr lang="en-US" altLang="ja-JP" dirty="0" smtClean="0"/>
          </a:p>
          <a:p>
            <a:r>
              <a:rPr lang="ja-JP" altLang="en-US" smtClean="0"/>
              <a:t>ご飯</a:t>
            </a:r>
            <a:endParaRPr lang="en-US" altLang="ja-JP" dirty="0" smtClean="0"/>
          </a:p>
          <a:p>
            <a:r>
              <a:rPr lang="ja-JP" altLang="en-US" smtClean="0"/>
              <a:t>止まる</a:t>
            </a:r>
            <a:endParaRPr lang="en-US" altLang="ja-JP" dirty="0" smtClean="0"/>
          </a:p>
          <a:p>
            <a:r>
              <a:rPr lang="ja-JP" altLang="en-US" smtClean="0"/>
              <a:t>始まる</a:t>
            </a:r>
            <a:endParaRPr lang="en-US" altLang="ja-JP" dirty="0" smtClean="0"/>
          </a:p>
          <a:p>
            <a:r>
              <a:rPr lang="ja-JP" altLang="en-US" smtClean="0"/>
              <a:t>終わる</a:t>
            </a:r>
            <a:endParaRPr lang="en-US" altLang="ja-JP" dirty="0" smtClean="0"/>
          </a:p>
          <a:p>
            <a:r>
              <a:rPr lang="ja-JP" altLang="en-US" smtClean="0"/>
              <a:t>授業料</a:t>
            </a:r>
            <a:endParaRPr lang="en-US" altLang="ja-JP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462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読んでみましょう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日本料理をよく食べますが、まだ作ったことがありません。</a:t>
            </a:r>
            <a:endParaRPr lang="en-US" altLang="ja-JP" dirty="0" smtClean="0"/>
          </a:p>
          <a:p>
            <a:r>
              <a:rPr lang="ja-JP" altLang="en-US" smtClean="0"/>
              <a:t>炊飯器でご飯をたきます。</a:t>
            </a:r>
            <a:endParaRPr lang="en-US" altLang="ja-JP" dirty="0" smtClean="0"/>
          </a:p>
          <a:p>
            <a:r>
              <a:rPr lang="ja-JP" altLang="en-US" smtClean="0"/>
              <a:t>健康（けんこう）のために、毎日野菜を食べています。</a:t>
            </a:r>
            <a:endParaRPr lang="en-US" altLang="ja-JP" dirty="0" smtClean="0"/>
          </a:p>
          <a:p>
            <a:r>
              <a:rPr lang="ja-JP" altLang="en-US" smtClean="0"/>
              <a:t>宿題が終わってから、パーティーに行きます。</a:t>
            </a:r>
            <a:endParaRPr lang="en-US" altLang="ja-JP" dirty="0" smtClean="0"/>
          </a:p>
          <a:p>
            <a:r>
              <a:rPr lang="ja-JP" altLang="en-US" smtClean="0"/>
              <a:t>家の前に、車を止めないで下さい。</a:t>
            </a:r>
            <a:endParaRPr lang="en-US" altLang="ja-JP" dirty="0" smtClean="0"/>
          </a:p>
          <a:p>
            <a:r>
              <a:rPr lang="ja-JP" altLang="en-US" smtClean="0"/>
              <a:t>プリンストン大学の授業料は高いです。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630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答えましょう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日本語の授業が終わったら、何をしますか。</a:t>
            </a:r>
            <a:endParaRPr lang="en-US" altLang="ja-JP" dirty="0" smtClean="0"/>
          </a:p>
          <a:p>
            <a:r>
              <a:rPr lang="ja-JP" altLang="en-US" smtClean="0"/>
              <a:t>毎朝、朝ご飯を食べますか。</a:t>
            </a:r>
            <a:endParaRPr lang="en-US" altLang="ja-JP" dirty="0" smtClean="0"/>
          </a:p>
          <a:p>
            <a:r>
              <a:rPr lang="ja-JP" altLang="en-US" smtClean="0"/>
              <a:t>どんな料理をよく食べますか。</a:t>
            </a:r>
            <a:endParaRPr lang="en-US" altLang="ja-JP" dirty="0" smtClean="0"/>
          </a:p>
          <a:p>
            <a:r>
              <a:rPr lang="ja-JP" altLang="en-US" smtClean="0"/>
              <a:t>すしの材料は何ですか。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漢字２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ja-JP" altLang="en-US" sz="3600" smtClean="0"/>
              <a:t>洗悪黒白青赤茶短長次焼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読んでみましょう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smtClean="0"/>
              <a:t>赤い</a:t>
            </a:r>
            <a:endParaRPr lang="en-US" altLang="ja-JP" dirty="0" smtClean="0"/>
          </a:p>
          <a:p>
            <a:r>
              <a:rPr lang="ja-JP" altLang="en-US" smtClean="0"/>
              <a:t>白い</a:t>
            </a:r>
            <a:endParaRPr lang="en-US" altLang="ja-JP" dirty="0" smtClean="0"/>
          </a:p>
          <a:p>
            <a:r>
              <a:rPr lang="ja-JP" altLang="en-US" smtClean="0"/>
              <a:t>青い</a:t>
            </a:r>
            <a:endParaRPr lang="en-US" altLang="ja-JP" dirty="0" smtClean="0"/>
          </a:p>
          <a:p>
            <a:r>
              <a:rPr lang="ja-JP" altLang="en-US" smtClean="0"/>
              <a:t>黒い</a:t>
            </a:r>
            <a:endParaRPr lang="en-US" altLang="ja-JP" dirty="0" smtClean="0"/>
          </a:p>
          <a:p>
            <a:r>
              <a:rPr lang="ja-JP" altLang="en-US" smtClean="0"/>
              <a:t>茶色い</a:t>
            </a:r>
            <a:endParaRPr lang="en-US" altLang="ja-JP" dirty="0" smtClean="0"/>
          </a:p>
          <a:p>
            <a:r>
              <a:rPr lang="ja-JP" altLang="en-US" smtClean="0"/>
              <a:t>黒板</a:t>
            </a:r>
            <a:endParaRPr lang="en-US" altLang="ja-JP" dirty="0" smtClean="0"/>
          </a:p>
          <a:p>
            <a:r>
              <a:rPr lang="ja-JP" altLang="en-US" smtClean="0"/>
              <a:t>喫茶店</a:t>
            </a:r>
            <a:endParaRPr lang="en-US" altLang="ja-JP" dirty="0" smtClean="0"/>
          </a:p>
          <a:p>
            <a:r>
              <a:rPr lang="ja-JP" altLang="en-US" smtClean="0"/>
              <a:t>社長</a:t>
            </a:r>
            <a:endParaRPr lang="en-US" altLang="ja-JP" dirty="0" smtClean="0"/>
          </a:p>
          <a:p>
            <a:r>
              <a:rPr lang="ja-JP" altLang="en-US" smtClean="0"/>
              <a:t>長い</a:t>
            </a:r>
            <a:endParaRPr lang="en-US" altLang="ja-JP" dirty="0" smtClean="0"/>
          </a:p>
          <a:p>
            <a:r>
              <a:rPr lang="ja-JP" altLang="en-US" smtClean="0"/>
              <a:t>短い</a:t>
            </a:r>
            <a:endParaRPr lang="en-US" altLang="ja-JP" dirty="0" smtClean="0"/>
          </a:p>
          <a:p>
            <a:r>
              <a:rPr lang="ja-JP" altLang="en-US" smtClean="0"/>
              <a:t>焼く</a:t>
            </a:r>
            <a:endParaRPr lang="en-US" altLang="ja-JP" dirty="0" smtClean="0"/>
          </a:p>
          <a:p>
            <a:r>
              <a:rPr lang="ja-JP" altLang="en-US" smtClean="0"/>
              <a:t>悪い</a:t>
            </a:r>
            <a:endParaRPr lang="en-US" altLang="ja-JP" dirty="0" smtClean="0"/>
          </a:p>
          <a:p>
            <a:r>
              <a:rPr lang="ja-JP" altLang="en-US" smtClean="0"/>
              <a:t>洗う</a:t>
            </a:r>
            <a:endParaRPr lang="en-US" altLang="ja-JP" dirty="0" smtClean="0"/>
          </a:p>
          <a:p>
            <a:r>
              <a:rPr lang="ja-JP" altLang="en-US" smtClean="0"/>
              <a:t>洗濯する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462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読んでみましょう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しんごうが青になったら、わたりましょう。</a:t>
            </a:r>
            <a:endParaRPr lang="en-US" altLang="ja-JP" dirty="0" smtClean="0"/>
          </a:p>
          <a:p>
            <a:r>
              <a:rPr lang="ja-JP" altLang="en-US" dirty="0" smtClean="0"/>
              <a:t>喫茶店で本を読みながら、友達をまっています。</a:t>
            </a:r>
            <a:endParaRPr lang="en-US" altLang="ja-JP" dirty="0" smtClean="0"/>
          </a:p>
          <a:p>
            <a:r>
              <a:rPr lang="ja-JP" altLang="en-US" dirty="0" smtClean="0"/>
              <a:t>一週間に一回、洗濯をします。</a:t>
            </a:r>
            <a:endParaRPr lang="en-US" altLang="ja-JP" dirty="0" smtClean="0"/>
          </a:p>
          <a:p>
            <a:r>
              <a:rPr lang="ja-JP" altLang="en-US" dirty="0" smtClean="0"/>
              <a:t>社長に結婚祝いをいただきました。</a:t>
            </a:r>
            <a:endParaRPr lang="en-US" altLang="ja-JP" dirty="0" smtClean="0"/>
          </a:p>
          <a:p>
            <a:r>
              <a:rPr lang="ja-JP" altLang="en-US" dirty="0" smtClean="0"/>
              <a:t>黒板に答えを書いて下さい。</a:t>
            </a:r>
            <a:endParaRPr lang="en-US" altLang="ja-JP" dirty="0" smtClean="0"/>
          </a:p>
          <a:p>
            <a:r>
              <a:rPr lang="ja-JP" altLang="en-US" dirty="0" smtClean="0"/>
              <a:t>セミナーの授業は３時間で長いですが、おもしろいです。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630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答えましょう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喫茶店で、宿題をしたり、本を読んだりしますか。</a:t>
            </a:r>
            <a:endParaRPr lang="en-US" altLang="ja-JP" dirty="0" smtClean="0"/>
          </a:p>
          <a:p>
            <a:r>
              <a:rPr lang="ja-JP" altLang="en-US" smtClean="0"/>
              <a:t>よく、洗濯をしたりそうじをしたりしますか。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P312 </a:t>
            </a:r>
            <a:r>
              <a:rPr lang="ja-JP" altLang="en-US" smtClean="0"/>
              <a:t>料理するときに使う物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524000"/>
            <a:ext cx="733347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上手な読み方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P312 </a:t>
            </a:r>
            <a:r>
              <a:rPr lang="ja-JP" altLang="en-US" smtClean="0"/>
              <a:t>料理するときに使う物</a:t>
            </a:r>
            <a:endParaRPr lang="en-US" dirty="0"/>
          </a:p>
        </p:txBody>
      </p:sp>
      <p:pic>
        <p:nvPicPr>
          <p:cNvPr id="4" name="Picture 4" descr="C:\Users\tshibata\Desktop\sori01.jpg"/>
          <p:cNvPicPr>
            <a:picLocks noChangeAspect="1" noChangeArrowheads="1"/>
          </p:cNvPicPr>
          <p:nvPr/>
        </p:nvPicPr>
        <p:blipFill>
          <a:blip r:embed="rId2" cstate="print"/>
          <a:srcRect l="66174"/>
          <a:stretch>
            <a:fillRect/>
          </a:stretch>
        </p:blipFill>
        <p:spPr bwMode="auto">
          <a:xfrm>
            <a:off x="2743200" y="1676400"/>
            <a:ext cx="154826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tshibata\Desktop\kiwame-main01.jpg"/>
          <p:cNvPicPr>
            <a:picLocks noChangeAspect="1" noChangeArrowheads="1"/>
          </p:cNvPicPr>
          <p:nvPr/>
        </p:nvPicPr>
        <p:blipFill>
          <a:blip r:embed="rId3" cstate="print"/>
          <a:srcRect l="49310" t="10947" b="61366"/>
          <a:stretch>
            <a:fillRect/>
          </a:stretch>
        </p:blipFill>
        <p:spPr bwMode="auto">
          <a:xfrm>
            <a:off x="2895600" y="3581400"/>
            <a:ext cx="251540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tshibata\Desktop\hooroo-logo.jpg"/>
          <p:cNvPicPr>
            <a:picLocks noChangeAspect="1" noChangeArrowheads="1"/>
          </p:cNvPicPr>
          <p:nvPr/>
        </p:nvPicPr>
        <p:blipFill>
          <a:blip r:embed="rId4" cstate="print"/>
          <a:srcRect r="65100"/>
          <a:stretch>
            <a:fillRect/>
          </a:stretch>
        </p:blipFill>
        <p:spPr bwMode="auto">
          <a:xfrm>
            <a:off x="4572000" y="1676400"/>
            <a:ext cx="2314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tshibata\Desktop\maru10.jpg"/>
          <p:cNvPicPr>
            <a:picLocks noChangeAspect="1" noChangeArrowheads="1"/>
          </p:cNvPicPr>
          <p:nvPr/>
        </p:nvPicPr>
        <p:blipFill>
          <a:blip r:embed="rId5" cstate="print"/>
          <a:srcRect r="67139"/>
          <a:stretch>
            <a:fillRect/>
          </a:stretch>
        </p:blipFill>
        <p:spPr bwMode="auto">
          <a:xfrm>
            <a:off x="2286000" y="4953000"/>
            <a:ext cx="14177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tshibata\Desktop\hyou01.jpg"/>
          <p:cNvPicPr>
            <a:picLocks noChangeAspect="1" noChangeArrowheads="1"/>
          </p:cNvPicPr>
          <p:nvPr/>
        </p:nvPicPr>
        <p:blipFill>
          <a:blip r:embed="rId6" cstate="print"/>
          <a:srcRect b="64409"/>
          <a:stretch>
            <a:fillRect/>
          </a:stretch>
        </p:blipFill>
        <p:spPr bwMode="auto">
          <a:xfrm>
            <a:off x="3886200" y="5029200"/>
            <a:ext cx="2366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1600200"/>
            <a:ext cx="2136349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810000"/>
            <a:ext cx="22860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09381" y="1600200"/>
            <a:ext cx="2034619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400" y="3200400"/>
            <a:ext cx="1848112" cy="1384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77000" y="4800600"/>
            <a:ext cx="2308341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30362"/>
            <a:ext cx="6477000" cy="5072063"/>
          </a:xfrm>
          <a:noFill/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Font typeface="Wingdings" charset="2"/>
              <a:buAutoNum type="arabicPeriod"/>
              <a:defRPr/>
            </a:pPr>
            <a:r>
              <a:rPr lang="ja-JP" altLang="en-US" sz="2800" dirty="0" smtClean="0">
                <a:latin typeface="+mn-ea"/>
                <a:ea typeface="+mn-ea"/>
                <a:cs typeface="Times New Roman" pitchFamily="18" charset="0"/>
              </a:rPr>
              <a:t>カレーライスを作</a:t>
            </a:r>
            <a:r>
              <a:rPr lang="en-US" altLang="ja-JP" sz="2800" dirty="0" smtClean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ja-JP" altLang="en-US" sz="2800" dirty="0" smtClean="0">
                <a:latin typeface="+mn-ea"/>
                <a:ea typeface="+mn-ea"/>
                <a:cs typeface="Times New Roman" pitchFamily="18" charset="0"/>
              </a:rPr>
              <a:t>つく</a:t>
            </a:r>
            <a:r>
              <a:rPr lang="en-US" altLang="ja-JP" sz="2800" dirty="0" smtClean="0">
                <a:latin typeface="+mn-ea"/>
                <a:ea typeface="+mn-ea"/>
                <a:cs typeface="Times New Roman" pitchFamily="18" charset="0"/>
              </a:rPr>
              <a:t>)</a:t>
            </a:r>
            <a:r>
              <a:rPr lang="ja-JP" altLang="en-US" sz="2800" dirty="0" smtClean="0">
                <a:latin typeface="+mn-ea"/>
                <a:ea typeface="+mn-ea"/>
                <a:cs typeface="Times New Roman" pitchFamily="18" charset="0"/>
              </a:rPr>
              <a:t>ります。まず、たまねぎとにんじんを大きく＿＿＿＿てフライパンで＿＿＿＿＿。</a:t>
            </a:r>
            <a:endParaRPr lang="en-US" altLang="ja-JP" sz="2800" dirty="0" smtClean="0">
              <a:latin typeface="+mn-ea"/>
              <a:ea typeface="+mn-ea"/>
              <a:cs typeface="Times New Roman" pitchFamily="18" charset="0"/>
            </a:endParaRPr>
          </a:p>
          <a:p>
            <a:pPr marL="514350" indent="-514350" eaLnBrk="1" hangingPunct="1">
              <a:spcBef>
                <a:spcPts val="1200"/>
              </a:spcBef>
              <a:buFont typeface="Wingdings" charset="2"/>
              <a:buAutoNum type="arabicPeriod"/>
              <a:defRPr/>
            </a:pPr>
            <a:r>
              <a:rPr lang="ja-JP" altLang="en-US" sz="2800" dirty="0" smtClean="0">
                <a:latin typeface="+mn-ea"/>
                <a:ea typeface="+mn-ea"/>
                <a:cs typeface="Times New Roman" pitchFamily="18" charset="0"/>
              </a:rPr>
              <a:t>つぎに、ぎゅうにくも＿＿＿。</a:t>
            </a:r>
            <a:endParaRPr lang="en-US" altLang="ja-JP" sz="2800" dirty="0" smtClean="0">
              <a:latin typeface="+mn-ea"/>
              <a:ea typeface="+mn-ea"/>
              <a:cs typeface="Times New Roman" pitchFamily="18" charset="0"/>
            </a:endParaRPr>
          </a:p>
          <a:p>
            <a:pPr marL="514350" indent="-514350" eaLnBrk="1" hangingPunct="1">
              <a:spcBef>
                <a:spcPts val="1200"/>
              </a:spcBef>
              <a:buFont typeface="Wingdings" charset="2"/>
              <a:buAutoNum type="arabicPeriod"/>
              <a:defRPr/>
            </a:pPr>
            <a:r>
              <a:rPr lang="ja-JP" altLang="en-US" sz="2800" dirty="0" smtClean="0">
                <a:latin typeface="+mn-ea"/>
                <a:ea typeface="+mn-ea"/>
                <a:cs typeface="Times New Roman" pitchFamily="18" charset="0"/>
              </a:rPr>
              <a:t>なべに、やさいとにくを入れて、１時間ぐらい＿＿＿＿。</a:t>
            </a:r>
            <a:endParaRPr lang="en-US" altLang="ja-JP" sz="2800" dirty="0" smtClean="0">
              <a:latin typeface="+mn-ea"/>
              <a:ea typeface="+mn-ea"/>
              <a:cs typeface="Times New Roman" pitchFamily="18" charset="0"/>
            </a:endParaRPr>
          </a:p>
          <a:p>
            <a:pPr marL="514350" indent="-514350" eaLnBrk="1" hangingPunct="1">
              <a:spcBef>
                <a:spcPts val="1200"/>
              </a:spcBef>
              <a:buFont typeface="Wingdings" charset="2"/>
              <a:buAutoNum type="arabicPeriod"/>
              <a:defRPr/>
            </a:pPr>
            <a:r>
              <a:rPr lang="ja-JP" altLang="en-US" sz="2800" dirty="0" smtClean="0">
                <a:latin typeface="+mn-ea"/>
                <a:ea typeface="+mn-ea"/>
                <a:cs typeface="Times New Roman" pitchFamily="18" charset="0"/>
              </a:rPr>
              <a:t>その後、カレールー（</a:t>
            </a:r>
            <a:r>
              <a:rPr lang="en-US" altLang="ja-JP" sz="2800" dirty="0" smtClean="0">
                <a:latin typeface="+mn-ea"/>
                <a:ea typeface="+mn-ea"/>
                <a:cs typeface="Times New Roman" pitchFamily="18" charset="0"/>
              </a:rPr>
              <a:t>curry roux)</a:t>
            </a:r>
            <a:r>
              <a:rPr lang="ja-JP" altLang="en-US" sz="2800" dirty="0" smtClean="0">
                <a:latin typeface="+mn-ea"/>
                <a:ea typeface="+mn-ea"/>
                <a:cs typeface="Times New Roman" pitchFamily="18" charset="0"/>
              </a:rPr>
              <a:t>を＿＿て、よく＿＿＿。</a:t>
            </a:r>
            <a:endParaRPr lang="en-US" altLang="ja-JP" sz="2800" dirty="0" smtClean="0">
              <a:latin typeface="+mn-ea"/>
              <a:ea typeface="+mn-ea"/>
              <a:cs typeface="Times New Roman" pitchFamily="18" charset="0"/>
            </a:endParaRPr>
          </a:p>
          <a:p>
            <a:pPr marL="514350" indent="-514350" eaLnBrk="1" hangingPunct="1">
              <a:spcBef>
                <a:spcPts val="1200"/>
              </a:spcBef>
              <a:buFont typeface="Wingdings" charset="2"/>
              <a:buAutoNum type="arabicPeriod"/>
              <a:defRPr/>
            </a:pPr>
            <a:r>
              <a:rPr lang="en-US" altLang="ja-JP" sz="2800" dirty="0" smtClean="0">
                <a:latin typeface="+mn-ea"/>
                <a:ea typeface="+mn-ea"/>
                <a:cs typeface="Times New Roman" pitchFamily="18" charset="0"/>
              </a:rPr>
              <a:t>20</a:t>
            </a:r>
            <a:r>
              <a:rPr lang="ja-JP" altLang="en-US" sz="2800" dirty="0" smtClean="0">
                <a:latin typeface="+mn-ea"/>
                <a:ea typeface="+mn-ea"/>
                <a:cs typeface="Times New Roman" pitchFamily="18" charset="0"/>
              </a:rPr>
              <a:t>分ぐらい＿＿て、できあがり！</a:t>
            </a:r>
            <a:endParaRPr lang="en-US" altLang="ja-JP" sz="2800" dirty="0" smtClean="0">
              <a:latin typeface="+mn-ea"/>
              <a:ea typeface="+mn-ea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ja-JP" sz="2800" dirty="0" smtClean="0">
              <a:latin typeface="Times New Roman" pitchFamily="18" charset="0"/>
              <a:ea typeface="ＤＦＰ教科書体W4" pitchFamily="18" charset="-128"/>
              <a:cs typeface="Times New Roman" pitchFamily="18" charset="0"/>
            </a:endParaRPr>
          </a:p>
        </p:txBody>
      </p:sp>
      <p:pic>
        <p:nvPicPr>
          <p:cNvPr id="23556" name="Picture 18" descr="C:\Users\tshibata\Desktop\DSCF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30362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9" descr="C:\Users\tshibata\Desktop\DSCF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29876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0" descr="C:\Users\tshibata\Desktop\DSCF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8" y="4202112"/>
            <a:ext cx="16430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1" descr="C:\Users\tshibata\Desktop\DSCF0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38" y="5559425"/>
            <a:ext cx="17303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39000" y="2057400"/>
            <a:ext cx="692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きっ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53000" y="2514600"/>
            <a:ext cx="1322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やきます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67400" y="3048000"/>
            <a:ext cx="1322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やきます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91000" y="4114800"/>
            <a:ext cx="1046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にます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77200" y="4648200"/>
            <a:ext cx="703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たし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14800" y="5105400"/>
            <a:ext cx="1336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まぜます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00600" y="5715000"/>
            <a:ext cx="47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カレーの作り方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230</TotalTime>
  <Words>3136</Words>
  <Application>Microsoft Office PowerPoint</Application>
  <PresentationFormat>On-screen Show (4:3)</PresentationFormat>
  <Paragraphs>369</Paragraphs>
  <Slides>70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Office Theme</vt:lpstr>
      <vt:lpstr>Equity</vt:lpstr>
      <vt:lpstr>Nakama 2 Chapter 7</vt:lpstr>
      <vt:lpstr>第７課 料理（りょうり） Cooking</vt:lpstr>
      <vt:lpstr>新しい言葉</vt:lpstr>
      <vt:lpstr>p308 料理の材料（ざいりょう）</vt:lpstr>
      <vt:lpstr>P310 料理をする時の言葉</vt:lpstr>
      <vt:lpstr>P310 料理をする時の言葉</vt:lpstr>
      <vt:lpstr>P312 料理するときに使う物</vt:lpstr>
      <vt:lpstr>P312 料理するときに使う物</vt:lpstr>
      <vt:lpstr>カレーの作り方</vt:lpstr>
      <vt:lpstr>ダイアローグ</vt:lpstr>
      <vt:lpstr>まきずし</vt:lpstr>
      <vt:lpstr>P314 せつめいしましょう</vt:lpstr>
      <vt:lpstr>新しい言葉</vt:lpstr>
      <vt:lpstr>聞いてみましょう　１ アリス上田さんが道子さんと話しています。</vt:lpstr>
      <vt:lpstr>聞いてみましょう　１ アリス上田さんが道子さんと話しています。</vt:lpstr>
      <vt:lpstr>聞いてみましょう　２ 次の日、アリス上田さんと道子さんはキッチンにいます。</vt:lpstr>
      <vt:lpstr>Slide 17</vt:lpstr>
      <vt:lpstr>Slide 18</vt:lpstr>
      <vt:lpstr>まきずしの作り方をせつめいしましょう</vt:lpstr>
      <vt:lpstr>日本の文化</vt:lpstr>
      <vt:lpstr>自動販売機（じどうはんばいき）</vt:lpstr>
      <vt:lpstr>デパ地下</vt:lpstr>
      <vt:lpstr>答えましょう</vt:lpstr>
      <vt:lpstr>文法１</vt:lpstr>
      <vt:lpstr>V-stem+ ながら、V</vt:lpstr>
      <vt:lpstr>V-stem+ ながら、V</vt:lpstr>
      <vt:lpstr>V-stem+ ながら、V</vt:lpstr>
      <vt:lpstr>P322 Activity 4</vt:lpstr>
      <vt:lpstr>文法２</vt:lpstr>
      <vt:lpstr>～ないで (without ～ing)</vt:lpstr>
      <vt:lpstr>～ないで (without ～ing)</vt:lpstr>
      <vt:lpstr>～ないで (without ～ing)</vt:lpstr>
      <vt:lpstr>～ないで (without ～ing)</vt:lpstr>
      <vt:lpstr>P324 Activity 3</vt:lpstr>
      <vt:lpstr>文法３-a</vt:lpstr>
      <vt:lpstr>Expressing an open condition using　theば conditional form</vt:lpstr>
      <vt:lpstr>Expressing an open condition using　theば conditional form</vt:lpstr>
      <vt:lpstr>ば conditional form</vt:lpstr>
      <vt:lpstr>Slide 39</vt:lpstr>
      <vt:lpstr>アドバイスしましょう。 ～ば、いいですよ／～ばだいじょうぶですよ</vt:lpstr>
      <vt:lpstr>文法３-b</vt:lpstr>
      <vt:lpstr>Counter-factual situation</vt:lpstr>
      <vt:lpstr>Counter-factual situation ～ば、～んですが。</vt:lpstr>
      <vt:lpstr>文法３-b</vt:lpstr>
      <vt:lpstr>Slide 45</vt:lpstr>
      <vt:lpstr>Regret ～ばよかった</vt:lpstr>
      <vt:lpstr>Regret ～ばよかった</vt:lpstr>
      <vt:lpstr>文法４</vt:lpstr>
      <vt:lpstr>dictionary form of the verb + ことが出来る</vt:lpstr>
      <vt:lpstr>Answer the questions  using the dictionary form of the verb+ことが出来る</vt:lpstr>
      <vt:lpstr>この交通標識(こうつうひょうしき)の意味は何でしょうか。 「〜ことが出来る」を使って言って下さい。</vt:lpstr>
      <vt:lpstr>～ことが出来る</vt:lpstr>
      <vt:lpstr>文法５</vt:lpstr>
      <vt:lpstr>question word (particle) でも+affirmative </vt:lpstr>
      <vt:lpstr>question word (particle) でも+affirmative </vt:lpstr>
      <vt:lpstr>question word (particle) でも+affirmative </vt:lpstr>
      <vt:lpstr>question word か (particle) +affirmative</vt:lpstr>
      <vt:lpstr>Question word (particle) も＋negative</vt:lpstr>
      <vt:lpstr>「QW+も」 か 「QW+でも」 を入れて下さい。</vt:lpstr>
      <vt:lpstr>上手な聞き方</vt:lpstr>
      <vt:lpstr>聞き上手話し上手</vt:lpstr>
      <vt:lpstr>漢字１</vt:lpstr>
      <vt:lpstr>読んでみましょう</vt:lpstr>
      <vt:lpstr>読んでみましょう</vt:lpstr>
      <vt:lpstr>答えましょう</vt:lpstr>
      <vt:lpstr>漢字２</vt:lpstr>
      <vt:lpstr>読んでみましょう</vt:lpstr>
      <vt:lpstr>読んでみましょう</vt:lpstr>
      <vt:lpstr>答えましょう</vt:lpstr>
      <vt:lpstr>上手な読み方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tokumasu</dc:creator>
  <cp:lastModifiedBy>tokumasu</cp:lastModifiedBy>
  <cp:revision>38</cp:revision>
  <dcterms:created xsi:type="dcterms:W3CDTF">2011-09-18T15:13:40Z</dcterms:created>
  <dcterms:modified xsi:type="dcterms:W3CDTF">2013-01-19T05:13:44Z</dcterms:modified>
</cp:coreProperties>
</file>