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Default Extension="wdp" ContentType="image/vnd.ms-photo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Default Extension="gif" ContentType="image/gif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notesMasterIdLst>
    <p:notesMasterId r:id="rId108"/>
  </p:notesMasterIdLst>
  <p:sldIdLst>
    <p:sldId id="257" r:id="rId3"/>
    <p:sldId id="299" r:id="rId4"/>
    <p:sldId id="260" r:id="rId5"/>
    <p:sldId id="635" r:id="rId6"/>
    <p:sldId id="636" r:id="rId7"/>
    <p:sldId id="637" r:id="rId8"/>
    <p:sldId id="638" r:id="rId9"/>
    <p:sldId id="639" r:id="rId10"/>
    <p:sldId id="640" r:id="rId11"/>
    <p:sldId id="641" r:id="rId12"/>
    <p:sldId id="642" r:id="rId13"/>
    <p:sldId id="643" r:id="rId14"/>
    <p:sldId id="644" r:id="rId15"/>
    <p:sldId id="732" r:id="rId16"/>
    <p:sldId id="733" r:id="rId17"/>
    <p:sldId id="737" r:id="rId18"/>
    <p:sldId id="736" r:id="rId19"/>
    <p:sldId id="738" r:id="rId20"/>
    <p:sldId id="282" r:id="rId21"/>
    <p:sldId id="647" r:id="rId22"/>
    <p:sldId id="649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60" r:id="rId32"/>
    <p:sldId id="659" r:id="rId33"/>
    <p:sldId id="665" r:id="rId34"/>
    <p:sldId id="664" r:id="rId35"/>
    <p:sldId id="662" r:id="rId36"/>
    <p:sldId id="663" r:id="rId37"/>
    <p:sldId id="666" r:id="rId38"/>
    <p:sldId id="667" r:id="rId39"/>
    <p:sldId id="550" r:id="rId40"/>
    <p:sldId id="669" r:id="rId41"/>
    <p:sldId id="671" r:id="rId42"/>
    <p:sldId id="672" r:id="rId43"/>
    <p:sldId id="673" r:id="rId44"/>
    <p:sldId id="674" r:id="rId45"/>
    <p:sldId id="758" r:id="rId46"/>
    <p:sldId id="676" r:id="rId47"/>
    <p:sldId id="677" r:id="rId48"/>
    <p:sldId id="678" r:id="rId49"/>
    <p:sldId id="679" r:id="rId50"/>
    <p:sldId id="680" r:id="rId51"/>
    <p:sldId id="683" r:id="rId52"/>
    <p:sldId id="682" r:id="rId53"/>
    <p:sldId id="759" r:id="rId54"/>
    <p:sldId id="563" r:id="rId55"/>
    <p:sldId id="707" r:id="rId56"/>
    <p:sldId id="708" r:id="rId57"/>
    <p:sldId id="709" r:id="rId58"/>
    <p:sldId id="710" r:id="rId59"/>
    <p:sldId id="712" r:id="rId60"/>
    <p:sldId id="760" r:id="rId61"/>
    <p:sldId id="713" r:id="rId62"/>
    <p:sldId id="714" r:id="rId63"/>
    <p:sldId id="715" r:id="rId64"/>
    <p:sldId id="716" r:id="rId65"/>
    <p:sldId id="577" r:id="rId66"/>
    <p:sldId id="766" r:id="rId67"/>
    <p:sldId id="767" r:id="rId68"/>
    <p:sldId id="768" r:id="rId69"/>
    <p:sldId id="769" r:id="rId70"/>
    <p:sldId id="770" r:id="rId71"/>
    <p:sldId id="773" r:id="rId72"/>
    <p:sldId id="774" r:id="rId73"/>
    <p:sldId id="775" r:id="rId74"/>
    <p:sldId id="776" r:id="rId75"/>
    <p:sldId id="777" r:id="rId76"/>
    <p:sldId id="727" r:id="rId77"/>
    <p:sldId id="728" r:id="rId78"/>
    <p:sldId id="729" r:id="rId79"/>
    <p:sldId id="730" r:id="rId80"/>
    <p:sldId id="731" r:id="rId81"/>
    <p:sldId id="739" r:id="rId82"/>
    <p:sldId id="740" r:id="rId83"/>
    <p:sldId id="602" r:id="rId84"/>
    <p:sldId id="741" r:id="rId85"/>
    <p:sldId id="742" r:id="rId86"/>
    <p:sldId id="743" r:id="rId87"/>
    <p:sldId id="559" r:id="rId88"/>
    <p:sldId id="717" r:id="rId89"/>
    <p:sldId id="718" r:id="rId90"/>
    <p:sldId id="719" r:id="rId91"/>
    <p:sldId id="720" r:id="rId92"/>
    <p:sldId id="633" r:id="rId93"/>
    <p:sldId id="702" r:id="rId94"/>
    <p:sldId id="703" r:id="rId95"/>
    <p:sldId id="704" r:id="rId96"/>
    <p:sldId id="705" r:id="rId97"/>
    <p:sldId id="617" r:id="rId98"/>
    <p:sldId id="746" r:id="rId99"/>
    <p:sldId id="748" r:id="rId100"/>
    <p:sldId id="747" r:id="rId101"/>
    <p:sldId id="779" r:id="rId102"/>
    <p:sldId id="780" r:id="rId103"/>
    <p:sldId id="781" r:id="rId104"/>
    <p:sldId id="782" r:id="rId105"/>
    <p:sldId id="783" r:id="rId106"/>
    <p:sldId id="757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9474" autoAdjust="0"/>
  </p:normalViewPr>
  <p:slideViewPr>
    <p:cSldViewPr>
      <p:cViewPr varScale="1">
        <p:scale>
          <a:sx n="92" d="100"/>
          <a:sy n="92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8" Type="http://schemas.openxmlformats.org/officeDocument/2006/relationships/notesMaster" Target="notesMasters/notesMaster1.xml"/><Relationship Id="rId109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10" Type="http://schemas.openxmlformats.org/officeDocument/2006/relationships/presProps" Target="presProps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slide" Target="slides/slide98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439CF-172D-48AA-94B6-76312A261A27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E8055-6588-418A-A6A2-06693721E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89F5-6C16-9D41-A859-D5C2AF40891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0716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BFCC3-13FB-1F4A-BFF0-F6643266992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33076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BFCC3-13FB-1F4A-BFF0-F6643266992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8398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43B61-191D-FC4D-8BB1-9E39F4C12675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5BF14-2E43-2F44-A9E2-ED31C1D5A3F3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59368-0F6B-4D4A-8545-C83C6F884C87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D004D-AE9A-1341-9EEC-F11856999F00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02B6A-7C43-BF49-A54A-C1B4DD449C1F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FE292-8F0E-EA4B-866A-84C14366DF8A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7FB2B-B4AC-504D-AE75-9BF8E024DD5E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89F5-6C16-9D41-A859-D5C2AF40891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72395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041C7-18C4-744B-9730-2C3C09A0EFB3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BD2B4-7E70-2446-9ACC-F4AE7CBCFDDA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745B2-48F3-9143-A54D-AA0D352F01E7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0F2F6-F34C-594A-AB59-65407BDAD32F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0F2F6-F34C-594A-AB59-65407BDAD32F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35B2-0E21-3B49-B236-DD93B48B14AD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A897A-2132-794C-BEC7-CA4112FC1B2E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8BDE-0E02-E742-9735-0E52F0F10601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77688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8BDE-0E02-E742-9735-0E52F0F10601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93856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8BDE-0E02-E742-9735-0E52F0F10601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7200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89F5-6C16-9D41-A859-D5C2AF40891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18855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0691-781E-6B40-9172-D61F9CC6FE4C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463305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0691-781E-6B40-9172-D61F9CC6FE4C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72774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0691-781E-6B40-9172-D61F9CC6FE4C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23706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0691-781E-6B40-9172-D61F9CC6FE4C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38807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8232-606D-B541-B78E-B4442A00191A}" type="slidenum">
              <a:rPr kumimoji="1" lang="ja-JP" altLang="en-US" smtClean="0"/>
              <a:pPr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74525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8232-606D-B541-B78E-B4442A00191A}" type="slidenum">
              <a:rPr kumimoji="1" lang="ja-JP" altLang="en-US" smtClean="0"/>
              <a:pPr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54504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8232-606D-B541-B78E-B4442A00191A}" type="slidenum">
              <a:rPr kumimoji="1" lang="ja-JP" altLang="en-US" smtClean="0"/>
              <a:pPr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37828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2762-615F-D440-9A0A-01C4E891178D}" type="slidenum">
              <a:rPr kumimoji="1" lang="ja-JP" altLang="en-US" smtClean="0"/>
              <a:pPr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177773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2762-615F-D440-9A0A-01C4E891178D}" type="slidenum">
              <a:rPr kumimoji="1" lang="ja-JP" altLang="en-US" smtClean="0"/>
              <a:pPr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142679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8232-606D-B541-B78E-B4442A00191A}" type="slidenum">
              <a:rPr kumimoji="1" lang="ja-JP" altLang="en-US" smtClean="0"/>
              <a:pPr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0528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89F5-6C16-9D41-A859-D5C2AF40891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528415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67C4-A5BF-7546-9074-AC00C54D22C2}" type="slidenum">
              <a:rPr kumimoji="1" lang="ja-JP" altLang="en-US" smtClean="0"/>
              <a:pPr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1961908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F0B3-A613-214F-8016-5FB5F3FA4734}" type="slidenum">
              <a:rPr kumimoji="1" lang="ja-JP" altLang="en-US" smtClean="0"/>
              <a:pPr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757202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67C4-A5BF-7546-9074-AC00C54D22C2}" type="slidenum">
              <a:rPr kumimoji="1" lang="ja-JP" altLang="en-US" smtClean="0"/>
              <a:pPr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284338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625A-6DD9-FF4B-90AF-EAAD6EA1F4E1}" type="slidenum">
              <a:rPr kumimoji="1" lang="ja-JP" altLang="en-US" smtClean="0"/>
              <a:pPr/>
              <a:t>97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030053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625A-6DD9-FF4B-90AF-EAAD6EA1F4E1}" type="slidenum">
              <a:rPr kumimoji="1" lang="ja-JP" altLang="en-US" smtClean="0"/>
              <a:pPr/>
              <a:t>98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208986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625A-6DD9-FF4B-90AF-EAAD6EA1F4E1}" type="slidenum">
              <a:rPr kumimoji="1" lang="ja-JP" altLang="en-US" smtClean="0"/>
              <a:pPr/>
              <a:t>99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174185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8055-6588-418A-A6A2-06693721EE3E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89F5-6C16-9D41-A859-D5C2AF40891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890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89F5-6C16-9D41-A859-D5C2AF40891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207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89F5-6C16-9D41-A859-D5C2AF40891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207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89F5-6C16-9D41-A859-D5C2AF40891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8668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F0B3-A613-214F-8016-5FB5F3FA4734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46446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8D32-ECB1-2F4C-B262-DAD044A8BF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585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A73CE6-289B-154F-8ACD-B3D7840BB4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1497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382000" cy="1219201"/>
          </a:xfrm>
          <a:solidFill>
            <a:srgbClr val="FFFF00"/>
          </a:solidFill>
        </p:spPr>
        <p:txBody>
          <a:bodyPr anchor="ctr" anchorCtr="0">
            <a:normAutofit/>
          </a:bodyPr>
          <a:lstStyle>
            <a:lvl1pPr algn="ctr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743200"/>
            <a:ext cx="8382000" cy="1981200"/>
          </a:xfrm>
          <a:noFill/>
        </p:spPr>
        <p:txBody>
          <a:bodyPr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altLang="ja-JP" smtClean="0"/>
              <a:pPr/>
              <a:t>13.2.9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S PGothic" pitchFamily="34" charset="-128"/>
          <a:ea typeface="MS PGothic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altLang="ja-JP" smtClean="0"/>
              <a:pPr algn="r" eaLnBrk="1" latinLnBrk="0" hangingPunct="1"/>
              <a:t>13.2.9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2.wdp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Nakama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dirty="0" smtClean="0"/>
              <a:t>Chapter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C. </a:t>
            </a:r>
            <a:r>
              <a:rPr kumimoji="1" lang="ja-JP" altLang="en-US" dirty="0" smtClean="0"/>
              <a:t>気持ちをあらわす言葉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絵を見て、下から言葉を選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えら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んで下さい。</a:t>
            </a:r>
            <a:endParaRPr kumimoji="1" lang="ja-JP" altLang="en-US" dirty="0"/>
          </a:p>
        </p:txBody>
      </p:sp>
      <p:pic>
        <p:nvPicPr>
          <p:cNvPr id="4" name="Picture 3" descr="A7_p350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2312594"/>
            <a:ext cx="9144000" cy="2581262"/>
          </a:xfrm>
          <a:prstGeom prst="rect">
            <a:avLst/>
          </a:prstGeom>
        </p:spPr>
      </p:pic>
      <p:pic>
        <p:nvPicPr>
          <p:cNvPr id="5" name="Picture 4" descr="Vocab_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191035" y="4893856"/>
            <a:ext cx="6972300" cy="1638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178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09 at 7.12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2238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32392"/>
            <a:ext cx="9144000" cy="31824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 smtClean="0">
                <a:solidFill>
                  <a:srgbClr val="E46C0A"/>
                </a:solidFill>
              </a:rPr>
              <a:t>Q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 smtClean="0">
                <a:solidFill>
                  <a:srgbClr val="E46C0A"/>
                </a:solidFill>
              </a:rPr>
              <a:t>地球（ちきゅう）は</a:t>
            </a:r>
            <a:r>
              <a:rPr lang="ja-JP" altLang="en-US" sz="2400" dirty="0">
                <a:solidFill>
                  <a:srgbClr val="E46C0A"/>
                </a:solidFill>
              </a:rPr>
              <a:t>何年から急に</a:t>
            </a:r>
            <a:r>
              <a:rPr lang="ja-JP" altLang="en-US" sz="2400" dirty="0" smtClean="0">
                <a:solidFill>
                  <a:srgbClr val="E46C0A"/>
                </a:solidFill>
              </a:rPr>
              <a:t>暖（あたた）かく</a:t>
            </a:r>
            <a:r>
              <a:rPr lang="ja-JP" altLang="en-US" sz="2400" dirty="0">
                <a:solidFill>
                  <a:srgbClr val="E46C0A"/>
                </a:solidFill>
              </a:rPr>
              <a:t>なっていますか</a:t>
            </a:r>
            <a:r>
              <a:rPr lang="ja-JP" altLang="en-US" sz="2400" dirty="0" smtClean="0">
                <a:solidFill>
                  <a:srgbClr val="E46C0A"/>
                </a:solidFill>
              </a:rPr>
              <a:t>？</a:t>
            </a:r>
            <a:endParaRPr lang="en-US" altLang="ja-JP" sz="2400" dirty="0">
              <a:solidFill>
                <a:srgbClr val="E46C0A"/>
              </a:solidFill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solidFill>
                  <a:srgbClr val="E46C0A"/>
                </a:solidFill>
              </a:rPr>
              <a:t>２１００年までに地球にはどんなことが起きるでしょうか？</a:t>
            </a:r>
            <a:endParaRPr lang="en-US" altLang="ja-JP" sz="2400" dirty="0">
              <a:solidFill>
                <a:srgbClr val="E46C0A"/>
              </a:solidFill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solidFill>
                  <a:srgbClr val="E46C0A"/>
                </a:solidFill>
              </a:rPr>
              <a:t>地球</a:t>
            </a:r>
            <a:r>
              <a:rPr lang="ja-JP" altLang="en-US" sz="2400" dirty="0" smtClean="0">
                <a:solidFill>
                  <a:srgbClr val="E46C0A"/>
                </a:solidFill>
              </a:rPr>
              <a:t>温暖化（ちきゅうおんだんか）って</a:t>
            </a:r>
            <a:r>
              <a:rPr lang="ja-JP" altLang="en-US" sz="2400" dirty="0">
                <a:solidFill>
                  <a:srgbClr val="E46C0A"/>
                </a:solidFill>
              </a:rPr>
              <a:t>何ですか</a:t>
            </a:r>
            <a:r>
              <a:rPr lang="ja-JP" altLang="en-US" sz="2400" dirty="0" smtClean="0">
                <a:solidFill>
                  <a:srgbClr val="E46C0A"/>
                </a:solidFill>
              </a:rPr>
              <a:t>？</a:t>
            </a:r>
            <a:endParaRPr lang="en-US" altLang="ja-JP" sz="2400" dirty="0" smtClean="0">
              <a:solidFill>
                <a:srgbClr val="E46C0A"/>
              </a:solidFill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endParaRPr kumimoji="1" lang="en-US" altLang="ja-JP" sz="2400" dirty="0">
              <a:solidFill>
                <a:srgbClr val="E46C0A"/>
              </a:solidFill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endParaRPr lang="en-US" altLang="ja-JP" sz="2400" dirty="0" smtClean="0">
              <a:solidFill>
                <a:srgbClr val="E46C0A"/>
              </a:solidFill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endParaRPr kumimoji="1" lang="ja-JP" altLang="en-US" sz="2400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9 at 7.13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347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43400"/>
            <a:ext cx="9144000" cy="1791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Q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地球が暖かくなるとどんなことが起こりますか。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１９９２年からどんなことをしていますか。</a:t>
            </a:r>
            <a:endParaRPr kumimoji="1" lang="en-US" altLang="ja-JP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9 at 7.16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1676400"/>
          </a:xfrm>
          <a:prstGeom prst="rect">
            <a:avLst/>
          </a:prstGeom>
        </p:spPr>
      </p:pic>
      <p:pic>
        <p:nvPicPr>
          <p:cNvPr id="3" name="Picture 2" descr="Screen shot 2013-02-09 at 7.16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3178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dirty="0" smtClean="0">
                <a:solidFill>
                  <a:srgbClr val="E46C0A"/>
                </a:solidFill>
              </a:rPr>
              <a:t>Q</a:t>
            </a:r>
          </a:p>
          <a:p>
            <a:pPr marL="457200" lvl="0" indent="-457200">
              <a:buFont typeface="+mj-lt"/>
              <a:buAutoNum type="arabicPeriod"/>
            </a:pPr>
            <a:r>
              <a:rPr lang="ja-JP" altLang="en-US" sz="2400" dirty="0" smtClean="0">
                <a:solidFill>
                  <a:srgbClr val="E46C0A"/>
                </a:solidFill>
              </a:rPr>
              <a:t>温暖化</a:t>
            </a:r>
            <a:r>
              <a:rPr lang="ja-JP" altLang="en-US" sz="2400" dirty="0">
                <a:solidFill>
                  <a:srgbClr val="E46C0A"/>
                </a:solidFill>
              </a:rPr>
              <a:t>はどうしておこりますか</a:t>
            </a:r>
            <a:r>
              <a:rPr lang="ja-JP" altLang="en-US" sz="2400" dirty="0" smtClean="0">
                <a:solidFill>
                  <a:srgbClr val="E46C0A"/>
                </a:solidFill>
              </a:rPr>
              <a:t>？</a:t>
            </a:r>
            <a:endParaRPr lang="en-US" altLang="ja-JP" sz="2400" dirty="0">
              <a:solidFill>
                <a:srgbClr val="E46C0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E46C0A"/>
                </a:solidFill>
              </a:rPr>
              <a:t>どうして二酸化炭素が急に増えたのですか</a:t>
            </a:r>
            <a:r>
              <a:rPr lang="ja-JP" altLang="en-US" sz="2400" dirty="0" smtClean="0">
                <a:solidFill>
                  <a:srgbClr val="E46C0A"/>
                </a:solidFill>
              </a:rPr>
              <a:t>？</a:t>
            </a:r>
            <a:endParaRPr lang="en-US" altLang="ja-JP" sz="2400" dirty="0" smtClean="0">
              <a:solidFill>
                <a:srgbClr val="E46C0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US" altLang="ja-JP" sz="2400" dirty="0" smtClean="0">
              <a:solidFill>
                <a:srgbClr val="E46C0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US" altLang="ja-JP" sz="2400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9 at 7.18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1812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8140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dirty="0" smtClean="0">
                <a:solidFill>
                  <a:srgbClr val="E46C0A"/>
                </a:solidFill>
              </a:rPr>
              <a:t>Q</a:t>
            </a:r>
          </a:p>
          <a:p>
            <a:pPr marL="457200" lvl="0" indent="-457200">
              <a:buFont typeface="+mj-lt"/>
              <a:buAutoNum type="arabicPeriod"/>
            </a:pPr>
            <a:r>
              <a:rPr lang="ja-JP" altLang="en-US" sz="2400" dirty="0" smtClean="0">
                <a:solidFill>
                  <a:srgbClr val="E46C0A"/>
                </a:solidFill>
              </a:rPr>
              <a:t>温暖化を防ぐためは、どうすればいいですか。</a:t>
            </a:r>
            <a:endParaRPr lang="en-US" altLang="ja-JP" sz="2400" dirty="0" smtClean="0">
              <a:solidFill>
                <a:srgbClr val="E46C0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US" altLang="ja-JP" sz="2400" dirty="0" smtClean="0">
              <a:solidFill>
                <a:srgbClr val="E46C0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US" altLang="ja-JP" sz="2400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読んだ後で</a:t>
            </a:r>
            <a:endParaRPr lang="ja-JP" altLang="en-US" dirty="0"/>
          </a:p>
        </p:txBody>
      </p:sp>
      <p:pic>
        <p:nvPicPr>
          <p:cNvPr id="4" name="Picture 3" descr="Screen shot 2013-02-09 at 7.21.2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89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読んだ後で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この文章（ぶんしょう：</a:t>
            </a:r>
            <a:r>
              <a:rPr lang="en-US" altLang="ja-JP" smtClean="0"/>
              <a:t>text</a:t>
            </a:r>
            <a:r>
              <a:rPr lang="ja-JP" altLang="en-US" smtClean="0"/>
              <a:t>）を書いた人は何が言いたいのですか。</a:t>
            </a:r>
            <a:endParaRPr lang="en-US" altLang="ja-JP" smtClean="0"/>
          </a:p>
          <a:p>
            <a:r>
              <a:rPr lang="en-US" altLang="ja-JP" smtClean="0"/>
              <a:t>〜</a:t>
            </a:r>
            <a:r>
              <a:rPr lang="ja-JP" altLang="en-US" smtClean="0"/>
              <a:t>さんの国ではこの（＝地球（ちきゅう）が暖（あたた）かくなっているという）問題について、どんなことをしていますか。</a:t>
            </a:r>
            <a:endParaRPr lang="en-US" altLang="ja-JP" smtClean="0"/>
          </a:p>
          <a:p>
            <a:r>
              <a:rPr lang="en-US" altLang="ja-JP" smtClean="0"/>
              <a:t>〜</a:t>
            </a:r>
            <a:r>
              <a:rPr lang="ja-JP" altLang="en-US" smtClean="0"/>
              <a:t>さんはどんなことをしたらいいと思いますか。（３つぐらい考えてください）</a:t>
            </a:r>
            <a:endParaRPr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025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C. </a:t>
            </a:r>
            <a:r>
              <a:rPr kumimoji="1" lang="ja-JP" altLang="en-US" dirty="0" smtClean="0"/>
              <a:t>気持ちをあらわす言葉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質問に答えて下さ</a:t>
            </a:r>
            <a:r>
              <a:rPr kumimoji="1" lang="ja-JP" altLang="en-US" smtClean="0"/>
              <a:t>い。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何がないと不便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ふべん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だと思いますか。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どんなことがむだだと思いますか。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どんな時に心配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しんぱい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しますか。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最近</a:t>
            </a:r>
            <a:r>
              <a:rPr lang="en-US" altLang="ja-JP" dirty="0" smtClean="0"/>
              <a:t>(</a:t>
            </a:r>
            <a:r>
              <a:rPr lang="ja-JP" altLang="en-US" dirty="0" smtClean="0"/>
              <a:t>さいきん</a:t>
            </a:r>
            <a:r>
              <a:rPr lang="en-US" altLang="ja-JP" dirty="0" smtClean="0"/>
              <a:t>)</a:t>
            </a:r>
            <a:r>
              <a:rPr lang="ja-JP" altLang="en-US" dirty="0" smtClean="0"/>
              <a:t>何かにおどろいたことがありますか。どんなことにおどろきましたか。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763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D. </a:t>
            </a:r>
            <a:r>
              <a:rPr kumimoji="1" lang="ja-JP" altLang="en-US" dirty="0" smtClean="0"/>
              <a:t>動物にたと</a:t>
            </a:r>
            <a:r>
              <a:rPr kumimoji="1" lang="ja-JP" altLang="en-US" smtClean="0"/>
              <a:t>える</a:t>
            </a:r>
            <a:endParaRPr kumimoji="1" lang="ja-JP" altLang="en-US" sz="3200" dirty="0"/>
          </a:p>
        </p:txBody>
      </p:sp>
      <p:pic>
        <p:nvPicPr>
          <p:cNvPr id="4" name="Picture 3" descr="Vocab_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717971" cy="494741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308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D. </a:t>
            </a:r>
            <a:r>
              <a:rPr kumimoji="1" lang="ja-JP" altLang="en-US" dirty="0" smtClean="0"/>
              <a:t>動物にたと</a:t>
            </a:r>
            <a:r>
              <a:rPr kumimoji="1" lang="ja-JP" altLang="en-US" smtClean="0"/>
              <a:t>える</a:t>
            </a:r>
            <a:endParaRPr kumimoji="1"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Find likely similes to describe the following people.</a:t>
            </a:r>
            <a:endParaRPr kumimoji="1" lang="ja-JP" altLang="en-US" dirty="0"/>
          </a:p>
        </p:txBody>
      </p:sp>
      <p:pic>
        <p:nvPicPr>
          <p:cNvPr id="4" name="Picture 3" descr="Vocab_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6267221" cy="4017449"/>
          </a:xfrm>
          <a:prstGeom prst="rect">
            <a:avLst/>
          </a:prstGeom>
        </p:spPr>
      </p:pic>
      <p:pic>
        <p:nvPicPr>
          <p:cNvPr id="3" name="Picture 2" descr="A9_p35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4703" t="24837" r="65611"/>
          <a:stretch/>
        </p:blipFill>
        <p:spPr>
          <a:xfrm>
            <a:off x="6539203" y="2258695"/>
            <a:ext cx="1869036" cy="1667452"/>
          </a:xfrm>
          <a:prstGeom prst="rect">
            <a:avLst/>
          </a:prstGeom>
        </p:spPr>
      </p:pic>
      <p:pic>
        <p:nvPicPr>
          <p:cNvPr id="5" name="Picture 4" descr="A9_p35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40785" t="24837" r="35277"/>
          <a:stretch/>
        </p:blipFill>
        <p:spPr>
          <a:xfrm>
            <a:off x="6539203" y="3926147"/>
            <a:ext cx="1507161" cy="166745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981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ダイアローグ</a:t>
            </a:r>
            <a:endParaRPr kumimoji="1" lang="ja-JP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937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はじめに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mtClean="0"/>
              <a:t>地震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じしん</a:t>
            </a:r>
            <a:r>
              <a:rPr kumimoji="1" lang="en-US" altLang="ja-JP" smtClean="0"/>
              <a:t>)</a:t>
            </a:r>
            <a:r>
              <a:rPr kumimoji="1" lang="ja-JP" altLang="en-US" smtClean="0"/>
              <a:t>を経験したことがありますか。経験について話して下さい。</a:t>
            </a:r>
            <a:endParaRPr kumimoji="1" lang="en-US" altLang="ja-JP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mtClean="0"/>
              <a:t>どんな災害</a:t>
            </a:r>
            <a:r>
              <a:rPr lang="en-US" altLang="ja-JP" smtClean="0"/>
              <a:t>(</a:t>
            </a:r>
            <a:r>
              <a:rPr lang="ja-JP" altLang="en-US" smtClean="0"/>
              <a:t>さいがい</a:t>
            </a:r>
            <a:r>
              <a:rPr lang="en-US" altLang="ja-JP" smtClean="0"/>
              <a:t>)</a:t>
            </a:r>
            <a:r>
              <a:rPr lang="ja-JP" altLang="en-US" smtClean="0"/>
              <a:t>がこわいですか。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8471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東京に地震が来るみたいです。</a:t>
            </a:r>
            <a:endParaRPr kumimoji="1" lang="ja-JP" altLang="en-US" sz="4000" dirty="0"/>
          </a:p>
        </p:txBody>
      </p:sp>
      <p:pic>
        <p:nvPicPr>
          <p:cNvPr id="4" name="Picture 3" descr="Ch8_dialogue_man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35789" y="1840258"/>
            <a:ext cx="8810290" cy="4916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8862" y="2084851"/>
            <a:ext cx="31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683" y="4631694"/>
            <a:ext cx="31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2131" y="22372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280" y="4363743"/>
            <a:ext cx="31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8862" y="4447028"/>
            <a:ext cx="31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6557" y="2030073"/>
            <a:ext cx="31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6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559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新しい言葉</a:t>
            </a:r>
            <a:endParaRPr kumimoji="1" lang="ja-JP" altLang="en-US" sz="4000" dirty="0"/>
          </a:p>
        </p:txBody>
      </p:sp>
      <p:pic>
        <p:nvPicPr>
          <p:cNvPr id="6" name="Picture 5" descr="スクリーンショット（2011-11-21 0.47.41）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質問に答えて下さい。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smtClean="0"/>
              <a:t>どうしてブラウンさんはリーさんにだめだと言ったのですか。</a:t>
            </a:r>
            <a:endParaRPr lang="en-US" altLang="ja-JP" smtClean="0"/>
          </a:p>
          <a:p>
            <a:r>
              <a:rPr lang="ja-JP" altLang="en-US" smtClean="0"/>
              <a:t>ブラウンさん、リーさん、上田さんの地震</a:t>
            </a:r>
            <a:r>
              <a:rPr lang="en-US" altLang="ja-JP" smtClean="0"/>
              <a:t>(</a:t>
            </a:r>
            <a:r>
              <a:rPr lang="ja-JP" altLang="en-US" smtClean="0"/>
              <a:t>じしん</a:t>
            </a:r>
            <a:r>
              <a:rPr lang="en-US" altLang="ja-JP" smtClean="0"/>
              <a:t>)</a:t>
            </a:r>
            <a:r>
              <a:rPr lang="ja-JP" altLang="en-US" smtClean="0"/>
              <a:t>の経験について説明して下さい。</a:t>
            </a:r>
            <a:r>
              <a:rPr lang="en-US" altLang="ja-JP" smtClean="0"/>
              <a:t>(</a:t>
            </a:r>
            <a:r>
              <a:rPr lang="ja-JP" altLang="en-US" smtClean="0"/>
              <a:t>例：経験したことがある？どこで？</a:t>
            </a:r>
            <a:r>
              <a:rPr lang="en-US" altLang="ja-JP" smtClean="0"/>
              <a:t>)</a:t>
            </a:r>
          </a:p>
          <a:p>
            <a:r>
              <a:rPr lang="ja-JP" altLang="en-US" smtClean="0"/>
              <a:t>本田先生によると、今日の地震は東京であったのですか。</a:t>
            </a:r>
            <a:endParaRPr lang="en-US" altLang="ja-JP" smtClean="0"/>
          </a:p>
          <a:p>
            <a:r>
              <a:rPr lang="ja-JP" altLang="en-US" smtClean="0"/>
              <a:t>上田さんによると、東京に大きい地震が来たのはいつでしたか。</a:t>
            </a:r>
            <a:endParaRPr lang="en-US" altLang="ja-JP" smtClean="0"/>
          </a:p>
          <a:p>
            <a:r>
              <a:rPr lang="ja-JP" altLang="en-US" smtClean="0"/>
              <a:t>上田さんによると、どうして将来</a:t>
            </a:r>
            <a:r>
              <a:rPr lang="en-US" altLang="ja-JP" smtClean="0"/>
              <a:t>(</a:t>
            </a:r>
            <a:r>
              <a:rPr lang="ja-JP" altLang="en-US" smtClean="0"/>
              <a:t>しょうらい</a:t>
            </a:r>
            <a:r>
              <a:rPr lang="en-US" altLang="ja-JP" smtClean="0"/>
              <a:t>)</a:t>
            </a:r>
            <a:r>
              <a:rPr lang="ja-JP" altLang="en-US" smtClean="0"/>
              <a:t>東京に地震が起きるのですか。</a:t>
            </a:r>
            <a:endParaRPr lang="en-US" altLang="ja-JP" smtClean="0"/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日本の文化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第</a:t>
            </a:r>
            <a:r>
              <a:rPr lang="en-US" altLang="ja-JP" sz="3600" dirty="0" smtClean="0"/>
              <a:t>8</a:t>
            </a:r>
            <a:r>
              <a:rPr lang="ja-JP" altLang="en-US" sz="3600" smtClean="0"/>
              <a:t>課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smtClean="0"/>
              <a:t>うわさ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400" dirty="0" smtClean="0"/>
              <a:t>Rumors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東日本大震災</a:t>
            </a:r>
            <a:r>
              <a:rPr lang="en-US" altLang="ja-JP" dirty="0"/>
              <a:t>(</a:t>
            </a:r>
            <a:r>
              <a:rPr lang="ja-JP" altLang="en-US" dirty="0"/>
              <a:t>だいしんさい</a:t>
            </a:r>
            <a:r>
              <a:rPr lang="en-US" altLang="ja-JP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この災害の影響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えいきょう</a:t>
            </a:r>
            <a:r>
              <a:rPr kumimoji="1" lang="en-US" altLang="ja-JP" dirty="0" smtClean="0"/>
              <a:t>effects)</a:t>
            </a:r>
            <a:r>
              <a:rPr kumimoji="1" lang="ja-JP" altLang="en-US" dirty="0" smtClean="0"/>
              <a:t>はとても大きかったです。次のデータから何が分かりますか。</a:t>
            </a:r>
            <a:endParaRPr kumimoji="1" lang="ja-JP" altLang="en-US" dirty="0"/>
          </a:p>
        </p:txBody>
      </p:sp>
      <p:pic>
        <p:nvPicPr>
          <p:cNvPr id="4" name="Picture 3" descr="earquake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371600" y="2819400"/>
            <a:ext cx="6066955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日本に来る外国人の数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797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JPN107-2010\Lesson\Ch10\scan\hanza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108469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>
                <a:latin typeface="Lucida Sans Unicode" charset="0"/>
              </a:rPr>
              <a:t>ネット犯罪</a:t>
            </a:r>
            <a:r>
              <a:rPr lang="en-US" altLang="ja-JP" sz="3600" dirty="0">
                <a:latin typeface="Lucida Sans Unicode" charset="0"/>
              </a:rPr>
              <a:t>(</a:t>
            </a:r>
            <a:r>
              <a:rPr lang="ja-JP" altLang="en-US" sz="3600" dirty="0">
                <a:latin typeface="Lucida Sans Unicode" charset="0"/>
              </a:rPr>
              <a:t>はんざい</a:t>
            </a:r>
            <a:r>
              <a:rPr lang="en-US" altLang="ja-JP" sz="3600" dirty="0">
                <a:latin typeface="Lucida Sans Unicode" charset="0"/>
              </a:rPr>
              <a:t>)</a:t>
            </a:r>
            <a:r>
              <a:rPr lang="ja-JP" altLang="en-US" sz="3600" dirty="0">
                <a:latin typeface="Lucida Sans Unicode" charset="0"/>
              </a:rPr>
              <a:t>が増</a:t>
            </a:r>
            <a:r>
              <a:rPr lang="en-US" altLang="ja-JP" sz="3600" dirty="0">
                <a:latin typeface="Lucida Sans Unicode" charset="0"/>
              </a:rPr>
              <a:t>(</a:t>
            </a:r>
            <a:r>
              <a:rPr lang="ja-JP" altLang="en-US" sz="3600" dirty="0">
                <a:latin typeface="Lucida Sans Unicode" charset="0"/>
              </a:rPr>
              <a:t>ふ</a:t>
            </a:r>
            <a:r>
              <a:rPr lang="en-US" altLang="ja-JP" sz="3600" dirty="0">
                <a:latin typeface="Lucida Sans Unicode" charset="0"/>
              </a:rPr>
              <a:t>)</a:t>
            </a:r>
            <a:r>
              <a:rPr lang="ja-JP" altLang="en-US" sz="3600" dirty="0">
                <a:latin typeface="Lucida Sans Unicode" charset="0"/>
              </a:rPr>
              <a:t>えて</a:t>
            </a:r>
            <a:r>
              <a:rPr lang="ja-JP" altLang="en-US" sz="3600" dirty="0" smtClean="0">
                <a:latin typeface="Lucida Sans Unicode" charset="0"/>
              </a:rPr>
              <a:t>いる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日本の最近</a:t>
            </a:r>
            <a:r>
              <a:rPr lang="en-US" altLang="ja-JP" smtClean="0"/>
              <a:t>(</a:t>
            </a:r>
            <a:r>
              <a:rPr lang="ja-JP" altLang="en-US" smtClean="0"/>
              <a:t>さいきん</a:t>
            </a:r>
            <a:r>
              <a:rPr lang="en-US" altLang="ja-JP" smtClean="0"/>
              <a:t>)</a:t>
            </a:r>
            <a:r>
              <a:rPr lang="ja-JP" altLang="en-US" smtClean="0"/>
              <a:t>の犯罪</a:t>
            </a:r>
            <a:r>
              <a:rPr lang="en-US" altLang="ja-JP" smtClean="0"/>
              <a:t>(</a:t>
            </a:r>
            <a:r>
              <a:rPr lang="ja-JP" altLang="en-US" smtClean="0"/>
              <a:t>はんざい</a:t>
            </a:r>
            <a:r>
              <a:rPr lang="en-US" altLang="ja-JP" smtClean="0"/>
              <a:t>) 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357</a:t>
            </a:r>
            <a:r>
              <a:rPr lang="ja-JP" altLang="en-US" smtClean="0"/>
              <a:t>ページを読んで次の質問に答えて下さい。</a:t>
            </a:r>
            <a:endParaRPr lang="en-US" altLang="ja-JP" smtClean="0"/>
          </a:p>
          <a:p>
            <a:r>
              <a:rPr lang="ja-JP" altLang="en-US" smtClean="0"/>
              <a:t>犯罪率</a:t>
            </a:r>
            <a:r>
              <a:rPr lang="en-US" altLang="ja-JP" smtClean="0"/>
              <a:t>(</a:t>
            </a:r>
            <a:r>
              <a:rPr lang="ja-JP" altLang="en-US" smtClean="0"/>
              <a:t>はんざいりつ</a:t>
            </a:r>
            <a:r>
              <a:rPr lang="en-US" altLang="ja-JP" smtClean="0"/>
              <a:t>crime rate)</a:t>
            </a:r>
            <a:r>
              <a:rPr lang="ja-JP" altLang="en-US" smtClean="0"/>
              <a:t>が低</a:t>
            </a:r>
            <a:r>
              <a:rPr lang="en-US" altLang="ja-JP" smtClean="0"/>
              <a:t>(</a:t>
            </a:r>
            <a:r>
              <a:rPr lang="ja-JP" altLang="en-US" smtClean="0"/>
              <a:t>ひく</a:t>
            </a:r>
            <a:r>
              <a:rPr lang="en-US" altLang="ja-JP" smtClean="0"/>
              <a:t>)</a:t>
            </a:r>
            <a:r>
              <a:rPr lang="ja-JP" altLang="en-US" smtClean="0"/>
              <a:t>い国はどこですか。高い国はどこですか。</a:t>
            </a:r>
            <a:endParaRPr lang="en-US" altLang="ja-JP" smtClean="0"/>
          </a:p>
          <a:p>
            <a:r>
              <a:rPr lang="ja-JP" altLang="en-US" smtClean="0"/>
              <a:t>日本で一番多いのは、どんな犯罪ですか。</a:t>
            </a:r>
            <a:endParaRPr lang="en-US" altLang="ja-JP" smtClean="0"/>
          </a:p>
          <a:p>
            <a:r>
              <a:rPr lang="ja-JP" altLang="en-US" smtClean="0"/>
              <a:t>日本で殺人</a:t>
            </a:r>
            <a:r>
              <a:rPr lang="en-US" altLang="ja-JP" smtClean="0"/>
              <a:t>(</a:t>
            </a:r>
            <a:r>
              <a:rPr lang="ja-JP" altLang="en-US" smtClean="0"/>
              <a:t>さつじん</a:t>
            </a:r>
            <a:r>
              <a:rPr lang="en-US" altLang="ja-JP" smtClean="0"/>
              <a:t>)</a:t>
            </a:r>
            <a:r>
              <a:rPr lang="ja-JP" altLang="en-US" smtClean="0"/>
              <a:t>があまり多くないのはどうしてですか。</a:t>
            </a:r>
            <a:endParaRPr lang="en-US" altLang="ja-JP" smtClean="0"/>
          </a:p>
          <a:p>
            <a:r>
              <a:rPr lang="ja-JP" altLang="en-US" smtClean="0"/>
              <a:t>最近多くなっているいじめは、どんないじめですか。</a:t>
            </a:r>
            <a:endParaRPr lang="en-US" altLang="ja-JP" smtClean="0"/>
          </a:p>
          <a:p>
            <a:r>
              <a:rPr lang="ja-JP" altLang="en-US" smtClean="0"/>
              <a:t>「オレオレサギ」というのは何だと思いますか。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826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文法１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Expressing problems and events </a:t>
            </a:r>
          </a:p>
          <a:p>
            <a:r>
              <a:rPr lang="en-US" altLang="ja-JP" dirty="0" smtClean="0"/>
              <a:t>using the passive form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お母さんは子供をほめました。</a:t>
            </a:r>
          </a:p>
          <a:p>
            <a:pPr eaLnBrk="1" hangingPunct="1"/>
            <a:r>
              <a:rPr lang="ja-JP" altLang="en-US" dirty="0"/>
              <a:t>子供はお母さん</a:t>
            </a:r>
            <a:r>
              <a:rPr lang="ja-JP" altLang="en-US" u="sng" dirty="0"/>
              <a:t>に</a:t>
            </a:r>
            <a:r>
              <a:rPr lang="ja-JP" altLang="en-US" dirty="0">
                <a:solidFill>
                  <a:srgbClr val="FF0000"/>
                </a:solidFill>
              </a:rPr>
              <a:t>ほめられました</a:t>
            </a:r>
            <a:r>
              <a:rPr lang="ja-JP" altLang="en-US" dirty="0"/>
              <a:t>。</a:t>
            </a:r>
          </a:p>
        </p:txBody>
      </p:sp>
      <p:pic>
        <p:nvPicPr>
          <p:cNvPr id="11268" name="Picture 4" descr="homeru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762000" y="3124200"/>
            <a:ext cx="227976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10000" y="3301494"/>
            <a:ext cx="5029200" cy="3200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Char char="u"/>
            </a:pPr>
            <a:r>
              <a:rPr kumimoji="0" lang="en-US" altLang="ja-JP" sz="2400" dirty="0">
                <a:solidFill>
                  <a:srgbClr val="FF0000"/>
                </a:solidFill>
              </a:rPr>
              <a:t>The viewpoint of the performer (agent)</a:t>
            </a:r>
          </a:p>
          <a:p>
            <a:pPr marL="742950" lvl="1" indent="-285750">
              <a:spcBef>
                <a:spcPct val="20000"/>
              </a:spcBef>
              <a:buClr>
                <a:srgbClr val="343A1B"/>
              </a:buClr>
              <a:buFont typeface="Wingdings" charset="2"/>
              <a:buChar char="v"/>
            </a:pPr>
            <a:r>
              <a:rPr kumimoji="0" lang="en-US" altLang="ja-JP" sz="2400" dirty="0"/>
              <a:t>The mother praised the child. </a:t>
            </a:r>
          </a:p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Char char="u"/>
            </a:pPr>
            <a:r>
              <a:rPr kumimoji="0" lang="en-US" altLang="ja-JP" sz="2400" dirty="0">
                <a:solidFill>
                  <a:srgbClr val="FF0000"/>
                </a:solidFill>
              </a:rPr>
              <a:t>The viewpoint of the person who affected by the action</a:t>
            </a:r>
          </a:p>
          <a:p>
            <a:pPr marL="742950" lvl="1" indent="-285750">
              <a:spcBef>
                <a:spcPct val="20000"/>
              </a:spcBef>
              <a:buClr>
                <a:srgbClr val="343A1B"/>
              </a:buClr>
              <a:buFont typeface="Wingdings" charset="2"/>
              <a:buChar char="v"/>
            </a:pPr>
            <a:r>
              <a:rPr kumimoji="0" lang="en-US" altLang="ja-JP" sz="2400" dirty="0"/>
              <a:t>The child was praised by the mother.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Passive form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695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err="1"/>
              <a:t>Irr</a:t>
            </a:r>
            <a:r>
              <a:rPr lang="en-US" altLang="ja-JP" dirty="0"/>
              <a:t>. V. </a:t>
            </a:r>
            <a:r>
              <a:rPr lang="ja-JP" altLang="en-US" dirty="0"/>
              <a:t>する→される、くる→こられる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/>
              <a:t>る</a:t>
            </a:r>
            <a:r>
              <a:rPr lang="en-US" altLang="ja-JP" dirty="0"/>
              <a:t>V: add </a:t>
            </a:r>
            <a:r>
              <a:rPr lang="ja-JP" altLang="en-US" dirty="0">
                <a:solidFill>
                  <a:srgbClr val="FF1206"/>
                </a:solidFill>
              </a:rPr>
              <a:t>られる</a:t>
            </a:r>
            <a:r>
              <a:rPr lang="ja-JP" altLang="en-US" dirty="0"/>
              <a:t> </a:t>
            </a:r>
            <a:r>
              <a:rPr lang="en-US" altLang="ja-JP" dirty="0"/>
              <a:t>to the stem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/>
              <a:t>ほめる→ほめられる</a:t>
            </a:r>
            <a:r>
              <a:rPr lang="ja-JP" altLang="en-US" dirty="0" smtClean="0"/>
              <a:t>、食べる→食べられる</a:t>
            </a:r>
            <a:endParaRPr lang="ja-JP" altLang="en-US" dirty="0"/>
          </a:p>
          <a:p>
            <a:pPr eaLnBrk="1" hangingPunct="1">
              <a:lnSpc>
                <a:spcPct val="90000"/>
              </a:lnSpc>
            </a:pPr>
            <a:r>
              <a:rPr lang="ja-JP" altLang="en-US" dirty="0"/>
              <a:t>う</a:t>
            </a:r>
            <a:r>
              <a:rPr lang="en-US" altLang="ja-JP" dirty="0"/>
              <a:t>V: add </a:t>
            </a:r>
            <a:r>
              <a:rPr lang="ja-JP" altLang="en-US" dirty="0">
                <a:solidFill>
                  <a:srgbClr val="FF1206"/>
                </a:solidFill>
              </a:rPr>
              <a:t>れる</a:t>
            </a:r>
            <a:r>
              <a:rPr lang="ja-JP" altLang="en-US" dirty="0"/>
              <a:t> </a:t>
            </a:r>
            <a:r>
              <a:rPr lang="en-US" altLang="ja-JP" dirty="0"/>
              <a:t>to the negative form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/>
              <a:t>よぶ→よばれる、話す→話される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Passive form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82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ja-JP" sz="2800" dirty="0"/>
              <a:t>Passive verbs are </a:t>
            </a:r>
            <a:r>
              <a:rPr lang="en-US" altLang="ja-JP" sz="2800" dirty="0">
                <a:solidFill>
                  <a:srgbClr val="FF1206"/>
                </a:solidFill>
              </a:rPr>
              <a:t>all </a:t>
            </a:r>
            <a:r>
              <a:rPr lang="ja-JP" altLang="en-US" sz="2800" dirty="0">
                <a:solidFill>
                  <a:srgbClr val="FF1206"/>
                </a:solidFill>
              </a:rPr>
              <a:t>る</a:t>
            </a:r>
            <a:r>
              <a:rPr lang="en-US" altLang="ja-JP" sz="2800" dirty="0">
                <a:solidFill>
                  <a:srgbClr val="FF1206"/>
                </a:solidFill>
              </a:rPr>
              <a:t>verbs</a:t>
            </a:r>
            <a:r>
              <a:rPr lang="en-US" altLang="ja-JP" sz="2800" dirty="0"/>
              <a:t>.</a:t>
            </a:r>
          </a:p>
          <a:p>
            <a:pPr eaLnBrk="1" hangingPunct="1"/>
            <a:r>
              <a:rPr lang="ja-JP" altLang="en-US" sz="2800" dirty="0"/>
              <a:t>ほめる→ほめられる</a:t>
            </a:r>
          </a:p>
          <a:p>
            <a:pPr eaLnBrk="1" hangingPunct="1">
              <a:buFont typeface="Wingdings" charset="2"/>
              <a:buNone/>
            </a:pPr>
            <a:r>
              <a:rPr lang="ja-JP" altLang="en-US" sz="2800" dirty="0"/>
              <a:t>　　　　　　　ほめられない、ほめられます</a:t>
            </a:r>
          </a:p>
          <a:p>
            <a:pPr eaLnBrk="1" hangingPunct="1">
              <a:buFont typeface="Wingdings" charset="2"/>
              <a:buNone/>
            </a:pPr>
            <a:r>
              <a:rPr lang="ja-JP" altLang="en-US" sz="2800" dirty="0"/>
              <a:t>　　　　　　　ほめられれば、</a:t>
            </a:r>
            <a:r>
              <a:rPr lang="ja-JP" altLang="en-US" sz="2800" dirty="0" smtClean="0"/>
              <a:t>ほめられて</a:t>
            </a:r>
            <a:endParaRPr lang="ja-JP" alt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Passive form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534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/>
              <a:t>ほめる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/>
              <a:t>しんぱいする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こわす</a:t>
            </a:r>
            <a:endParaRPr lang="ja-JP" altLang="en-US" sz="2800" dirty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/>
              <a:t>車をぶつける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しかる</a:t>
            </a:r>
            <a:endParaRPr lang="ja-JP" altLang="en-US" sz="2800" dirty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ころす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おそう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呼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よ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ぶ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だます</a:t>
            </a:r>
            <a:endParaRPr lang="en-US" altLang="ja-JP" sz="2800" dirty="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48200" y="1524000"/>
            <a:ext cx="3581400" cy="449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343A1B"/>
              </a:buClr>
              <a:buSzPct val="90000"/>
              <a:buFont typeface="Arial"/>
              <a:buChar char="•"/>
            </a:pPr>
            <a:r>
              <a:rPr kumimoji="0" lang="ja-JP" altLang="en-US" sz="2800" dirty="0" smtClean="0"/>
              <a:t>足</a:t>
            </a:r>
            <a:r>
              <a:rPr kumimoji="0" lang="ja-JP" altLang="en-US" sz="2800" dirty="0"/>
              <a:t>をふむ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343A1B"/>
              </a:buClr>
              <a:buSzPct val="90000"/>
              <a:buFont typeface="Arial"/>
              <a:buChar char="•"/>
            </a:pPr>
            <a:r>
              <a:rPr kumimoji="0" lang="ja-JP" altLang="en-US" sz="2800" dirty="0"/>
              <a:t>どろぼうが入る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343A1B"/>
              </a:buClr>
              <a:buSzPct val="90000"/>
              <a:buFont typeface="Arial"/>
              <a:buChar char="•"/>
            </a:pPr>
            <a:r>
              <a:rPr kumimoji="0" lang="ja-JP" altLang="en-US" sz="2800" dirty="0"/>
              <a:t>お金をぬすむ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343A1B"/>
              </a:buClr>
              <a:buSzPct val="90000"/>
              <a:buFont typeface="Arial"/>
              <a:buChar char="•"/>
            </a:pPr>
            <a:r>
              <a:rPr kumimoji="0" lang="ja-JP" altLang="en-US" sz="2800" dirty="0"/>
              <a:t>うわさをする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343A1B"/>
              </a:buClr>
              <a:buSzPct val="90000"/>
              <a:buFont typeface="Arial"/>
              <a:buChar char="•"/>
            </a:pPr>
            <a:r>
              <a:rPr kumimoji="0" lang="ja-JP" altLang="en-US" sz="2800" dirty="0"/>
              <a:t>うそをつく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343A1B"/>
              </a:buClr>
              <a:buSzPct val="90000"/>
              <a:buFont typeface="Arial"/>
              <a:buChar char="•"/>
            </a:pPr>
            <a:r>
              <a:rPr kumimoji="0" lang="ja-JP" altLang="en-US" sz="2800" dirty="0" smtClean="0"/>
              <a:t>悪口</a:t>
            </a:r>
            <a:r>
              <a:rPr kumimoji="0" lang="ja-JP" altLang="en-US" sz="2800" dirty="0"/>
              <a:t>を言う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343A1B"/>
              </a:buClr>
              <a:buSzPct val="90000"/>
              <a:buFont typeface="Arial"/>
              <a:buChar char="•"/>
            </a:pPr>
            <a:r>
              <a:rPr kumimoji="0" lang="ja-JP" altLang="en-US" sz="2800" dirty="0" smtClean="0"/>
              <a:t>すてる</a:t>
            </a:r>
            <a:endParaRPr kumimoji="0" lang="en-US" altLang="ja-JP" sz="28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343A1B"/>
              </a:buClr>
              <a:buSzPct val="90000"/>
              <a:buFont typeface="Arial"/>
              <a:buChar char="•"/>
            </a:pPr>
            <a:r>
              <a:rPr kumimoji="0" lang="ja-JP" altLang="en-US" sz="2800" dirty="0" smtClean="0"/>
              <a:t>いじめる</a:t>
            </a:r>
            <a:endParaRPr kumimoji="0" lang="en-US" altLang="ja-JP" sz="28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343A1B"/>
              </a:buClr>
              <a:buSzPct val="90000"/>
              <a:buFont typeface="Arial"/>
              <a:buChar char="•"/>
            </a:pPr>
            <a:r>
              <a:rPr kumimoji="0" lang="ja-JP" altLang="en-US" sz="2800" dirty="0" smtClean="0"/>
              <a:t>うる</a:t>
            </a:r>
            <a:endParaRPr kumimoji="0" lang="en-US" altLang="ja-JP" sz="28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43A1B"/>
              </a:buClr>
              <a:buSzPct val="90000"/>
            </a:pPr>
            <a:endParaRPr kumimoji="0" lang="ja-JP" altLang="en-US" sz="2800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Passive form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540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Autofit/>
          </a:bodyPr>
          <a:lstStyle/>
          <a:p>
            <a:pPr eaLnBrk="1" hangingPunct="1"/>
            <a:r>
              <a:rPr lang="ja-JP" altLang="en-US" sz="3200" dirty="0">
                <a:solidFill>
                  <a:srgbClr val="FF1206"/>
                </a:solidFill>
              </a:rPr>
              <a:t>お母さん</a:t>
            </a:r>
            <a:r>
              <a:rPr lang="ja-JP" altLang="en-US" sz="3200" dirty="0"/>
              <a:t>は　</a:t>
            </a:r>
            <a:r>
              <a:rPr lang="ja-JP" altLang="en-US" sz="3200" dirty="0">
                <a:solidFill>
                  <a:srgbClr val="0812FF"/>
                </a:solidFill>
              </a:rPr>
              <a:t>子供</a:t>
            </a:r>
            <a:r>
              <a:rPr lang="ja-JP" altLang="en-US" sz="3200" dirty="0"/>
              <a:t>を　ほめた。</a:t>
            </a:r>
          </a:p>
          <a:p>
            <a:pPr eaLnBrk="1" hangingPunct="1">
              <a:buFont typeface="Wingdings" charset="2"/>
              <a:buNone/>
            </a:pPr>
            <a:endParaRPr lang="ja-JP" altLang="en-US" sz="3200" dirty="0"/>
          </a:p>
          <a:p>
            <a:pPr eaLnBrk="1" hangingPunct="1"/>
            <a:r>
              <a:rPr lang="ja-JP" altLang="en-US" sz="3200" dirty="0">
                <a:solidFill>
                  <a:srgbClr val="0812FF"/>
                </a:solidFill>
              </a:rPr>
              <a:t>子供</a:t>
            </a:r>
            <a:r>
              <a:rPr lang="ja-JP" altLang="en-US" sz="3200" dirty="0"/>
              <a:t>は　</a:t>
            </a:r>
            <a:r>
              <a:rPr lang="ja-JP" altLang="en-US" sz="3200" dirty="0">
                <a:solidFill>
                  <a:srgbClr val="FF1206"/>
                </a:solidFill>
              </a:rPr>
              <a:t>お母さん</a:t>
            </a:r>
            <a:r>
              <a:rPr lang="ja-JP" altLang="en-US" sz="3200" dirty="0"/>
              <a:t>に　</a:t>
            </a:r>
            <a:r>
              <a:rPr lang="ja-JP" altLang="en-US" sz="3200" dirty="0">
                <a:solidFill>
                  <a:srgbClr val="0EB807"/>
                </a:solidFill>
              </a:rPr>
              <a:t>ほめられた</a:t>
            </a:r>
            <a:r>
              <a:rPr lang="ja-JP" altLang="en-US" sz="3200" dirty="0"/>
              <a:t>。</a:t>
            </a:r>
          </a:p>
          <a:p>
            <a:pPr eaLnBrk="1" hangingPunct="1"/>
            <a:endParaRPr lang="ja-JP" altLang="en-US" sz="3200" dirty="0"/>
          </a:p>
          <a:p>
            <a:pPr eaLnBrk="1" hangingPunct="1"/>
            <a:r>
              <a:rPr lang="ja-JP" altLang="en-US" sz="3200" dirty="0">
                <a:solidFill>
                  <a:srgbClr val="FF1206"/>
                </a:solidFill>
              </a:rPr>
              <a:t>友達</a:t>
            </a:r>
            <a:r>
              <a:rPr lang="ja-JP" altLang="en-US" sz="3200" dirty="0"/>
              <a:t>は　</a:t>
            </a:r>
            <a:r>
              <a:rPr lang="ja-JP" altLang="en-US" sz="3200" dirty="0">
                <a:solidFill>
                  <a:srgbClr val="0812FF"/>
                </a:solidFill>
              </a:rPr>
              <a:t>私</a:t>
            </a:r>
            <a:r>
              <a:rPr lang="ja-JP" altLang="en-US" sz="3200" dirty="0"/>
              <a:t>に　メアリーさんを</a:t>
            </a:r>
            <a:r>
              <a:rPr lang="ja-JP" altLang="en-US" sz="3200" dirty="0" smtClean="0"/>
              <a:t>　</a:t>
            </a:r>
            <a:r>
              <a:rPr lang="ja-JP" altLang="en-US" dirty="0" smtClean="0"/>
              <a:t>しょうかい</a:t>
            </a:r>
            <a:r>
              <a:rPr lang="ja-JP" altLang="en-US" sz="3200" dirty="0" smtClean="0"/>
              <a:t>した</a:t>
            </a:r>
            <a:r>
              <a:rPr lang="ja-JP" altLang="en-US" sz="3200" dirty="0"/>
              <a:t>。</a:t>
            </a:r>
          </a:p>
          <a:p>
            <a:pPr eaLnBrk="1" hangingPunct="1"/>
            <a:endParaRPr lang="ja-JP" altLang="en-US" sz="3200" dirty="0"/>
          </a:p>
          <a:p>
            <a:pPr eaLnBrk="1" hangingPunct="1"/>
            <a:r>
              <a:rPr lang="ja-JP" altLang="en-US" sz="3200" dirty="0">
                <a:solidFill>
                  <a:srgbClr val="0812FF"/>
                </a:solidFill>
              </a:rPr>
              <a:t>私</a:t>
            </a:r>
            <a:r>
              <a:rPr lang="ja-JP" altLang="en-US" sz="3200" dirty="0"/>
              <a:t>は　</a:t>
            </a:r>
            <a:r>
              <a:rPr lang="ja-JP" altLang="en-US" sz="3200" dirty="0">
                <a:solidFill>
                  <a:srgbClr val="FF1206"/>
                </a:solidFill>
              </a:rPr>
              <a:t>友達</a:t>
            </a:r>
            <a:r>
              <a:rPr lang="ja-JP" altLang="en-US" sz="3200" dirty="0"/>
              <a:t>に　メアリーさん</a:t>
            </a:r>
            <a:r>
              <a:rPr lang="ja-JP" altLang="en-US" sz="3200" dirty="0" smtClean="0"/>
              <a:t>を　</a:t>
            </a:r>
            <a:r>
              <a:rPr lang="ja-JP" altLang="en-US" dirty="0" smtClean="0">
                <a:solidFill>
                  <a:srgbClr val="0EB807"/>
                </a:solidFill>
              </a:rPr>
              <a:t>しょうかい</a:t>
            </a:r>
            <a:r>
              <a:rPr lang="ja-JP" altLang="en-US" sz="3200" dirty="0" smtClean="0">
                <a:solidFill>
                  <a:srgbClr val="0EB807"/>
                </a:solidFill>
              </a:rPr>
              <a:t>された</a:t>
            </a:r>
            <a:r>
              <a:rPr lang="ja-JP" altLang="en-US" sz="3200" dirty="0"/>
              <a:t>。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1371600" y="2209800"/>
            <a:ext cx="1828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371600" y="2209800"/>
            <a:ext cx="1752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4495800" y="22098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581400" y="2895600"/>
            <a:ext cx="4572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143000" y="4572000"/>
            <a:ext cx="1143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990600" y="4572000"/>
            <a:ext cx="1447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6324600" y="45720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590800" y="5257800"/>
            <a:ext cx="4572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Passive structure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066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ja-JP" altLang="en-US" sz="2800" dirty="0"/>
              <a:t>部長は　私を　よびました。</a:t>
            </a:r>
          </a:p>
          <a:p>
            <a:pPr eaLnBrk="1" hangingPunct="1">
              <a:buNone/>
            </a:pPr>
            <a:r>
              <a:rPr lang="ja-JP" altLang="en-US" sz="2800" dirty="0"/>
              <a:t>→私は　部長</a:t>
            </a:r>
            <a:r>
              <a:rPr lang="ja-JP" altLang="en-US" sz="2800" dirty="0">
                <a:solidFill>
                  <a:srgbClr val="FF0000"/>
                </a:solidFill>
              </a:rPr>
              <a:t>に</a:t>
            </a:r>
            <a:r>
              <a:rPr lang="ja-JP" altLang="en-US" sz="2800" dirty="0"/>
              <a:t>　</a:t>
            </a:r>
            <a:r>
              <a:rPr lang="ja-JP" altLang="en-US" sz="2800" dirty="0">
                <a:solidFill>
                  <a:srgbClr val="FF0000"/>
                </a:solidFill>
              </a:rPr>
              <a:t>よばれました</a:t>
            </a:r>
            <a:r>
              <a:rPr lang="ja-JP" altLang="en-US" sz="2800" dirty="0"/>
              <a:t>。</a:t>
            </a:r>
          </a:p>
        </p:txBody>
      </p:sp>
      <p:pic>
        <p:nvPicPr>
          <p:cNvPr id="15364" name="Picture 4" descr="iu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438400" y="3581400"/>
            <a:ext cx="1655763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5" descr="kiku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4724400" y="3657600"/>
            <a:ext cx="1579563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8" name="Picture 9" descr="shikaru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6705600" y="3657600"/>
            <a:ext cx="1774825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9" name="Picture 13" descr="yobu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 bwMode="auto">
          <a:xfrm>
            <a:off x="304800" y="3581400"/>
            <a:ext cx="169227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Passive structure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38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新しい言葉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marL="609600" indent="-609600" eaLnBrk="1" hangingPunct="1">
              <a:buFont typeface="Wingdings" charset="2"/>
              <a:buNone/>
            </a:pPr>
            <a:r>
              <a:rPr lang="en-US" altLang="ja-JP" sz="2800" dirty="0"/>
              <a:t>Q</a:t>
            </a:r>
            <a:r>
              <a:rPr lang="ja-JP" altLang="en-US" sz="2800" dirty="0"/>
              <a:t>：世界で一番よく</a:t>
            </a:r>
            <a:r>
              <a:rPr lang="ja-JP" altLang="en-US" sz="2800" dirty="0">
                <a:solidFill>
                  <a:srgbClr val="FF1206"/>
                </a:solidFill>
              </a:rPr>
              <a:t>知られている</a:t>
            </a:r>
            <a:r>
              <a:rPr lang="ja-JP" altLang="en-US" sz="2800" dirty="0"/>
              <a:t>アメリカ人は　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marL="609600" indent="-609600" eaLnBrk="1" hangingPunct="1">
              <a:buFont typeface="Wingdings" charset="2"/>
              <a:buNone/>
            </a:pPr>
            <a:r>
              <a:rPr lang="ja-JP" altLang="ja-JP" sz="2800" dirty="0" smtClean="0"/>
              <a:t>　</a:t>
            </a:r>
            <a:r>
              <a:rPr lang="ja-JP" altLang="en-US" sz="2800" dirty="0" smtClean="0"/>
              <a:t>　だれ</a:t>
            </a:r>
            <a:r>
              <a:rPr lang="ja-JP" altLang="en-US" sz="2800" dirty="0"/>
              <a:t>だと思いますか。</a:t>
            </a:r>
          </a:p>
          <a:p>
            <a:pPr marL="609600" indent="-609600" eaLnBrk="1" hangingPunct="1">
              <a:buFont typeface="Wingdings" charset="2"/>
              <a:buNone/>
            </a:pPr>
            <a:r>
              <a:rPr lang="en-US" altLang="ja-JP" sz="2800" dirty="0"/>
              <a:t>A: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オバマだと</a:t>
            </a:r>
            <a:r>
              <a:rPr lang="ja-JP" altLang="en-US" sz="2800" dirty="0"/>
              <a:t>思います。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ja-JP" sz="2800" dirty="0"/>
              <a:t>Well-known American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ja-JP" sz="2800" dirty="0"/>
              <a:t>Well-known Japanese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ja-JP" sz="2800" dirty="0"/>
              <a:t>Frequently read book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ja-JP" sz="2800" dirty="0" smtClean="0"/>
              <a:t>Frequently spoken language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ja-JP" sz="2800" dirty="0" smtClean="0"/>
              <a:t>Frequently consumed drink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ja-JP" sz="2800" dirty="0" smtClean="0"/>
              <a:t>Frequently eaten food</a:t>
            </a:r>
          </a:p>
          <a:p>
            <a:pPr marL="609600" indent="-609600" eaLnBrk="1" hangingPunct="1">
              <a:buFont typeface="Arial" charset="0"/>
              <a:buAutoNum type="arabicPeriod"/>
            </a:pPr>
            <a:endParaRPr lang="en-US" altLang="ja-JP" sz="2800" dirty="0" smtClean="0"/>
          </a:p>
          <a:p>
            <a:pPr marL="609600" indent="-609600" eaLnBrk="1" hangingPunct="1">
              <a:buFont typeface="Arial" charset="0"/>
              <a:buAutoNum type="arabicPeriod"/>
            </a:pPr>
            <a:endParaRPr lang="en-US" altLang="ja-JP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世界で一番！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168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/>
              <a:t>There are two types of passive sentences in Japanese, the direct and the indirect passive.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/>
              <a:t>The direct passive is similar to the English passive.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/>
              <a:t>The verb in the direct passive </a:t>
            </a:r>
            <a:r>
              <a:rPr lang="en-US" altLang="ja-JP" sz="2800" dirty="0">
                <a:solidFill>
                  <a:srgbClr val="FF1206"/>
                </a:solidFill>
              </a:rPr>
              <a:t>must be a transitive verb</a:t>
            </a:r>
            <a:r>
              <a:rPr lang="en-US" altLang="ja-JP" sz="28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/>
              <a:t>The subject of the direct passive </a:t>
            </a:r>
            <a:r>
              <a:rPr lang="en-US" altLang="ja-JP" sz="2800" dirty="0">
                <a:solidFill>
                  <a:srgbClr val="FF1206"/>
                </a:solidFill>
              </a:rPr>
              <a:t>can be inanimate</a:t>
            </a:r>
            <a:r>
              <a:rPr lang="en-US" altLang="ja-JP" sz="2800" dirty="0"/>
              <a:t>. In that case, the agent is often marked with </a:t>
            </a:r>
            <a:r>
              <a:rPr lang="ja-JP" altLang="en-US" sz="2800" dirty="0">
                <a:solidFill>
                  <a:srgbClr val="FF1206"/>
                </a:solidFill>
              </a:rPr>
              <a:t>によって</a:t>
            </a:r>
            <a:r>
              <a:rPr lang="ja-JP" altLang="en-US" sz="2800" dirty="0"/>
              <a:t> </a:t>
            </a:r>
            <a:r>
              <a:rPr lang="en-US" altLang="ja-JP" sz="2800" dirty="0"/>
              <a:t>instead of </a:t>
            </a:r>
            <a:r>
              <a:rPr lang="ja-JP" altLang="en-US" sz="2800" dirty="0"/>
              <a:t>に。</a:t>
            </a:r>
            <a:r>
              <a:rPr lang="en-US" altLang="ja-JP" sz="2800" dirty="0"/>
              <a:t>Or, the agent </a:t>
            </a:r>
            <a:r>
              <a:rPr lang="en-US" altLang="ja-JP" sz="2800" dirty="0">
                <a:solidFill>
                  <a:srgbClr val="FF1206"/>
                </a:solidFill>
              </a:rPr>
              <a:t>may be omitted</a:t>
            </a:r>
            <a:r>
              <a:rPr lang="en-US" altLang="ja-JP" sz="28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/>
              <a:t>この本は</a:t>
            </a:r>
            <a:r>
              <a:rPr lang="ja-JP" altLang="en-US" sz="2800" dirty="0" smtClean="0"/>
              <a:t>色々（いろいろ）な</a:t>
            </a:r>
            <a:r>
              <a:rPr lang="ja-JP" altLang="en-US" sz="2800" dirty="0"/>
              <a:t>人</a:t>
            </a:r>
            <a:r>
              <a:rPr lang="ja-JP" altLang="en-US" sz="2800" dirty="0">
                <a:solidFill>
                  <a:srgbClr val="FF1206"/>
                </a:solidFill>
              </a:rPr>
              <a:t>によって</a:t>
            </a:r>
            <a:r>
              <a:rPr lang="ja-JP" altLang="en-US" sz="2800" dirty="0"/>
              <a:t>読まれています。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/>
              <a:t>まきの先生は日本</a:t>
            </a:r>
            <a:r>
              <a:rPr lang="ja-JP" altLang="en-US" sz="2800" dirty="0" smtClean="0"/>
              <a:t>で</a:t>
            </a:r>
            <a:r>
              <a:rPr lang="en-US" altLang="ja-JP" sz="2800" dirty="0" smtClean="0"/>
              <a:t>(</a:t>
            </a:r>
            <a:r>
              <a:rPr lang="ja-JP" altLang="en-US" sz="2800" strike="sngStrike" dirty="0" smtClean="0"/>
              <a:t>日本人に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よく</a:t>
            </a:r>
            <a:r>
              <a:rPr lang="ja-JP" altLang="en-US" sz="2800" dirty="0"/>
              <a:t>知られています。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Direct passive &amp; Indirect passive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699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/>
              <a:t>The crucial difference between the direct and indirect passive is that the indirect passive tends to have </a:t>
            </a:r>
            <a:r>
              <a:rPr lang="en-US" altLang="ja-JP" sz="2800" dirty="0">
                <a:solidFill>
                  <a:srgbClr val="FF1206"/>
                </a:solidFill>
              </a:rPr>
              <a:t>a negative connotation</a:t>
            </a:r>
            <a:r>
              <a:rPr lang="en-US" altLang="ja-JP" sz="2800" dirty="0"/>
              <a:t>, but direct passives can have either a negative or a positive </a:t>
            </a:r>
            <a:r>
              <a:rPr lang="en-US" altLang="ja-JP" sz="2800" dirty="0" smtClean="0"/>
              <a:t>connotation.</a:t>
            </a:r>
            <a:endParaRPr lang="en-US" altLang="ja-JP" sz="2800" dirty="0"/>
          </a:p>
          <a:p>
            <a:pPr>
              <a:buFont typeface="Wingdings" charset="2"/>
              <a:buNone/>
            </a:pPr>
            <a:endParaRPr lang="ja-JP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Direct passive &amp; Indirect passive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384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smtClean="0"/>
              <a:t>In </a:t>
            </a:r>
            <a:r>
              <a:rPr lang="en-US" altLang="ja-JP" sz="2400" dirty="0"/>
              <a:t>an indirect passive, someone does something or something happens, and the subject is </a:t>
            </a:r>
            <a:r>
              <a:rPr lang="en-US" altLang="ja-JP" sz="2400" dirty="0">
                <a:solidFill>
                  <a:srgbClr val="FF1206"/>
                </a:solidFill>
              </a:rPr>
              <a:t>adversely</a:t>
            </a:r>
            <a:r>
              <a:rPr lang="en-US" altLang="ja-JP" sz="2400" dirty="0" smtClean="0">
                <a:solidFill>
                  <a:srgbClr val="FF1206"/>
                </a:solidFill>
              </a:rPr>
              <a:t> (</a:t>
            </a:r>
            <a:r>
              <a:rPr lang="ja-JP" altLang="en-US" sz="2400" dirty="0" smtClean="0">
                <a:solidFill>
                  <a:srgbClr val="FF1206"/>
                </a:solidFill>
              </a:rPr>
              <a:t>困る！</a:t>
            </a:r>
            <a:r>
              <a:rPr lang="en-US" altLang="ja-JP" sz="2400" dirty="0" smtClean="0">
                <a:solidFill>
                  <a:srgbClr val="FF1206"/>
                </a:solidFill>
              </a:rPr>
              <a:t>)affected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by it or troubled by the action or event.</a:t>
            </a:r>
            <a:r>
              <a:rPr lang="en-US" altLang="ja-JP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/>
              <a:t>The </a:t>
            </a:r>
            <a:r>
              <a:rPr lang="en-US" altLang="ja-JP" sz="2400" dirty="0"/>
              <a:t>subject has </a:t>
            </a:r>
            <a:r>
              <a:rPr lang="en-US" altLang="ja-JP" sz="2400" dirty="0">
                <a:solidFill>
                  <a:srgbClr val="FF0000"/>
                </a:solidFill>
              </a:rPr>
              <a:t>no direct involvement in the actual act or occurrence or </a:t>
            </a:r>
            <a:r>
              <a:rPr lang="en-US" altLang="ja-JP" sz="2400" dirty="0" smtClean="0">
                <a:solidFill>
                  <a:srgbClr val="FF0000"/>
                </a:solidFill>
              </a:rPr>
              <a:t>event </a:t>
            </a:r>
            <a:r>
              <a:rPr lang="en-US" altLang="ja-JP" sz="2400" dirty="0" smtClean="0"/>
              <a:t>(=the </a:t>
            </a:r>
            <a:r>
              <a:rPr lang="en-US" altLang="ja-JP" sz="2400" dirty="0"/>
              <a:t>subject is not a direct object of the verb).</a:t>
            </a:r>
            <a:r>
              <a:rPr lang="en-US" altLang="ja-JP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/>
              <a:t>The </a:t>
            </a:r>
            <a:r>
              <a:rPr lang="en-US" altLang="ja-JP" sz="2400" dirty="0"/>
              <a:t>indirect passive sentence allows the subject to </a:t>
            </a:r>
            <a:r>
              <a:rPr lang="en-US" altLang="ja-JP" sz="2400" u="sng" dirty="0"/>
              <a:t>express his or her upset feeling</a:t>
            </a:r>
            <a:r>
              <a:rPr lang="en-US" altLang="ja-JP" sz="2400" dirty="0"/>
              <a:t> caused by the event. </a:t>
            </a:r>
          </a:p>
          <a:p>
            <a:pPr>
              <a:lnSpc>
                <a:spcPct val="90000"/>
              </a:lnSpc>
            </a:pPr>
            <a:r>
              <a:rPr lang="en-US" altLang="ja-JP" sz="2400" dirty="0"/>
              <a:t>The action may be </a:t>
            </a:r>
            <a:r>
              <a:rPr lang="en-US" altLang="ja-JP" sz="2400" u="sng" dirty="0"/>
              <a:t>a natural occurrence</a:t>
            </a:r>
            <a:r>
              <a:rPr lang="en-US" altLang="ja-JP" sz="2400" u="sng" dirty="0" smtClean="0"/>
              <a:t> (e.g.</a:t>
            </a:r>
            <a:r>
              <a:rPr lang="ja-JP" altLang="en-US" sz="2400" u="sng" dirty="0" smtClean="0"/>
              <a:t>雨</a:t>
            </a:r>
            <a:r>
              <a:rPr lang="en-US" altLang="ja-JP" sz="2400" u="sng" dirty="0" smtClean="0"/>
              <a:t>) or </a:t>
            </a:r>
            <a:r>
              <a:rPr lang="en-US" altLang="ja-JP" sz="2400" u="sng" dirty="0"/>
              <a:t>an accident.</a:t>
            </a:r>
            <a:endParaRPr lang="en-US" altLang="ja-JP" sz="2400" dirty="0"/>
          </a:p>
          <a:p>
            <a:pPr>
              <a:lnSpc>
                <a:spcPct val="90000"/>
              </a:lnSpc>
            </a:pPr>
            <a:r>
              <a:rPr lang="en-US" altLang="ja-JP" sz="2400" dirty="0"/>
              <a:t>The verb in the indirect passive </a:t>
            </a:r>
            <a:r>
              <a:rPr lang="en-US" altLang="ja-JP" sz="2400" dirty="0">
                <a:solidFill>
                  <a:srgbClr val="FF1206"/>
                </a:solidFill>
              </a:rPr>
              <a:t>can be an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1206"/>
                </a:solidFill>
              </a:rPr>
              <a:t>intransitive </a:t>
            </a:r>
            <a:r>
              <a:rPr lang="en-US" altLang="ja-JP" sz="2400" dirty="0" smtClean="0">
                <a:solidFill>
                  <a:srgbClr val="FF1206"/>
                </a:solidFill>
              </a:rPr>
              <a:t>verb (e.g.</a:t>
            </a:r>
            <a:r>
              <a:rPr lang="ja-JP" altLang="en-US" sz="2400" dirty="0" smtClean="0">
                <a:solidFill>
                  <a:srgbClr val="FF1206"/>
                </a:solidFill>
              </a:rPr>
              <a:t>ふる、なく</a:t>
            </a:r>
            <a:r>
              <a:rPr lang="en-US" altLang="ja-JP" sz="2400" dirty="0" smtClean="0">
                <a:solidFill>
                  <a:srgbClr val="FF1206"/>
                </a:solidFill>
              </a:rPr>
              <a:t>)</a:t>
            </a:r>
            <a:r>
              <a:rPr lang="en-US" altLang="ja-JP" sz="2400" dirty="0" smtClean="0"/>
              <a:t>.</a:t>
            </a:r>
            <a:endParaRPr lang="en-US" altLang="ja-JP" sz="2400" dirty="0"/>
          </a:p>
          <a:p>
            <a:pPr>
              <a:lnSpc>
                <a:spcPct val="90000"/>
              </a:lnSpc>
            </a:pPr>
            <a:r>
              <a:rPr lang="en-US" altLang="ja-JP" sz="2400" dirty="0"/>
              <a:t>The subject in the indirect passive </a:t>
            </a:r>
            <a:r>
              <a:rPr lang="en-US" altLang="ja-JP" sz="2400" dirty="0">
                <a:solidFill>
                  <a:srgbClr val="FF1206"/>
                </a:solidFill>
              </a:rPr>
              <a:t>must be animate</a:t>
            </a:r>
            <a:r>
              <a:rPr lang="en-US" altLang="ja-JP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solidFill>
                  <a:srgbClr val="FF1206"/>
                </a:solidFill>
              </a:rPr>
              <a:t>The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1206"/>
                </a:solidFill>
              </a:rPr>
              <a:t>agent </a:t>
            </a:r>
            <a:r>
              <a:rPr lang="en-US" altLang="ja-JP" sz="2400" dirty="0"/>
              <a:t>of indirect passive is usually </a:t>
            </a:r>
            <a:r>
              <a:rPr lang="en-US" altLang="ja-JP" sz="2400" dirty="0">
                <a:solidFill>
                  <a:srgbClr val="FF1206"/>
                </a:solidFill>
              </a:rPr>
              <a:t>specific </a:t>
            </a:r>
            <a:r>
              <a:rPr lang="en-US" altLang="ja-JP" sz="2400" dirty="0"/>
              <a:t>and is rarely omitted.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Indirect passives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372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209800" y="1371600"/>
            <a:ext cx="6934200" cy="58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ja-JP" altLang="en-US" sz="2800" dirty="0">
                <a:latin typeface="+mn-ea"/>
              </a:rPr>
              <a:t>　　</a:t>
            </a:r>
            <a:r>
              <a:rPr kumimoji="0" lang="en-US" altLang="ja-JP" sz="2800" dirty="0" smtClean="0">
                <a:latin typeface="+mn-ea"/>
              </a:rPr>
              <a:t>    </a:t>
            </a:r>
            <a:r>
              <a:rPr kumimoji="0" lang="ja-JP" altLang="en-US" sz="2800" smtClean="0">
                <a:solidFill>
                  <a:srgbClr val="FF1206"/>
                </a:solidFill>
                <a:latin typeface="+mn-ea"/>
              </a:rPr>
              <a:t>雨</a:t>
            </a:r>
            <a:r>
              <a:rPr kumimoji="0" lang="ja-JP" altLang="en-US" sz="2800" dirty="0">
                <a:latin typeface="+mn-ea"/>
              </a:rPr>
              <a:t>が　ふりました。</a:t>
            </a:r>
            <a:endParaRPr kumimoji="0" lang="en-US" altLang="ja-JP" sz="2800" dirty="0">
              <a:latin typeface="+mn-ea"/>
            </a:endParaRPr>
          </a:p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endParaRPr kumimoji="0" lang="ja-JP" altLang="en-US" sz="2800" dirty="0">
              <a:latin typeface="+mn-ea"/>
            </a:endParaRPr>
          </a:p>
        </p:txBody>
      </p:sp>
      <p:graphicFrame>
        <p:nvGraphicFramePr>
          <p:cNvPr id="43031" name="Group 2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1352014"/>
              </p:ext>
            </p:extLst>
          </p:nvPr>
        </p:nvGraphicFramePr>
        <p:xfrm>
          <a:off x="2209800" y="1959169"/>
          <a:ext cx="5105400" cy="609600"/>
        </p:xfrm>
        <a:graphic>
          <a:graphicData uri="http://schemas.openxmlformats.org/drawingml/2006/table">
            <a:tbl>
              <a:tblPr/>
              <a:tblGrid>
                <a:gridCol w="5105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12FF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私は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　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1206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雨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に　ふられました。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209800" y="4572000"/>
            <a:ext cx="6763575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ja-JP" altLang="en-US" sz="2800" dirty="0"/>
              <a:t>　</a:t>
            </a:r>
            <a:r>
              <a:rPr kumimoji="0" lang="ja-JP" altLang="en-US" sz="2800"/>
              <a:t>　</a:t>
            </a:r>
            <a:r>
              <a:rPr kumimoji="0" lang="ja-JP" altLang="en-US" sz="2800" smtClean="0"/>
              <a:t>       </a:t>
            </a:r>
            <a:r>
              <a:rPr kumimoji="0" lang="ja-JP" altLang="en-US" sz="2800" smtClean="0">
                <a:solidFill>
                  <a:srgbClr val="FF1206"/>
                </a:solidFill>
              </a:rPr>
              <a:t>赤</a:t>
            </a:r>
            <a:r>
              <a:rPr kumimoji="0" lang="ja-JP" altLang="en-US" sz="2800" dirty="0" smtClean="0">
                <a:solidFill>
                  <a:srgbClr val="FF1206"/>
                </a:solidFill>
              </a:rPr>
              <a:t>ちゃん</a:t>
            </a:r>
            <a:r>
              <a:rPr kumimoji="0" lang="ja-JP" altLang="en-US" sz="2800" dirty="0"/>
              <a:t>が　なきました。</a:t>
            </a:r>
            <a:endParaRPr kumimoji="0" lang="en-US" altLang="ja-JP" sz="2800" dirty="0"/>
          </a:p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endParaRPr kumimoji="0" lang="ja-JP" altLang="en-US" sz="2800" dirty="0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581400" y="2057400"/>
            <a:ext cx="4572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3023" name="Picture 15" descr="na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1792288" cy="2514600"/>
          </a:xfrm>
          <a:prstGeom prst="rect">
            <a:avLst/>
          </a:prstGeom>
          <a:noFill/>
        </p:spPr>
      </p:pic>
      <p:pic>
        <p:nvPicPr>
          <p:cNvPr id="43033" name="Picture 25" descr="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1770063" cy="2514600"/>
          </a:xfrm>
          <a:prstGeom prst="rect">
            <a:avLst/>
          </a:prstGeom>
          <a:noFill/>
        </p:spPr>
      </p:pic>
      <p:graphicFrame>
        <p:nvGraphicFramePr>
          <p:cNvPr id="43045" name="Group 3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763262927"/>
              </p:ext>
            </p:extLst>
          </p:nvPr>
        </p:nvGraphicFramePr>
        <p:xfrm>
          <a:off x="2362200" y="5181600"/>
          <a:ext cx="5981700" cy="685800"/>
        </p:xfrm>
        <a:graphic>
          <a:graphicData uri="http://schemas.openxmlformats.org/drawingml/2006/table">
            <a:tbl>
              <a:tblPr/>
              <a:tblGrid>
                <a:gridCol w="59817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12FF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私は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　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1206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赤ちゃん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に　なかれました。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724400" y="5257800"/>
            <a:ext cx="4572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Indirect passives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115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45" name="Group 3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91041625"/>
              </p:ext>
            </p:extLst>
          </p:nvPr>
        </p:nvGraphicFramePr>
        <p:xfrm>
          <a:off x="2438400" y="5410200"/>
          <a:ext cx="6705600" cy="518159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12FF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私は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　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206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友達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に　足を　ふまれました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031" name="Group 2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24541794"/>
              </p:ext>
            </p:extLst>
          </p:nvPr>
        </p:nvGraphicFramePr>
        <p:xfrm>
          <a:off x="2209800" y="2057400"/>
          <a:ext cx="6781800" cy="609600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12FF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私は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　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206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どろぼう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に　さいふを　ぬすまれました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ＭＳ Ｐゴシック" charset="-128"/>
                        </a:rPr>
                        <a:t>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209800" y="1371600"/>
            <a:ext cx="6781800" cy="5513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ja-JP" altLang="en-US" sz="2800"/>
              <a:t>　</a:t>
            </a:r>
            <a:r>
              <a:rPr kumimoji="0" lang="ja-JP" altLang="en-US" sz="2800" smtClean="0"/>
              <a:t>         </a:t>
            </a:r>
            <a:r>
              <a:rPr kumimoji="0" lang="ja-JP" altLang="en-US" sz="2800" smtClean="0">
                <a:solidFill>
                  <a:srgbClr val="FF1206"/>
                </a:solidFill>
              </a:rPr>
              <a:t>ど</a:t>
            </a:r>
            <a:r>
              <a:rPr kumimoji="0" lang="ja-JP" altLang="en-US" sz="2800" dirty="0" smtClean="0">
                <a:solidFill>
                  <a:srgbClr val="FF1206"/>
                </a:solidFill>
              </a:rPr>
              <a:t>ろぼう</a:t>
            </a:r>
            <a:r>
              <a:rPr kumimoji="0" lang="ja-JP" altLang="en-US" sz="2800" dirty="0" smtClean="0"/>
              <a:t>が　さいふを　ぬすみました。</a:t>
            </a:r>
            <a:endParaRPr kumimoji="0" lang="en-US" altLang="ja-JP" sz="2800" dirty="0"/>
          </a:p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endParaRPr kumimoji="0" lang="ja-JP" altLang="en-US" sz="2800" dirty="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209800" y="4572000"/>
            <a:ext cx="6553200" cy="6152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r>
              <a:rPr kumimoji="0" lang="ja-JP" altLang="en-US" sz="2800" dirty="0"/>
              <a:t>　　</a:t>
            </a:r>
            <a:r>
              <a:rPr kumimoji="0" lang="ja-JP" altLang="en-US" sz="2800"/>
              <a:t>　</a:t>
            </a:r>
            <a:r>
              <a:rPr kumimoji="0" lang="ja-JP" altLang="en-US" sz="2800" smtClean="0"/>
              <a:t>     </a:t>
            </a:r>
            <a:r>
              <a:rPr kumimoji="0" lang="ja-JP" altLang="en-US" sz="2800" smtClean="0">
                <a:solidFill>
                  <a:srgbClr val="FF1206"/>
                </a:solidFill>
              </a:rPr>
              <a:t>友</a:t>
            </a:r>
            <a:r>
              <a:rPr kumimoji="0" lang="ja-JP" altLang="en-US" sz="2800" dirty="0" smtClean="0">
                <a:solidFill>
                  <a:srgbClr val="FF1206"/>
                </a:solidFill>
              </a:rPr>
              <a:t>達</a:t>
            </a:r>
            <a:r>
              <a:rPr kumimoji="0" lang="ja-JP" altLang="en-US" sz="2800" dirty="0" smtClean="0"/>
              <a:t>が　足を　ふみました</a:t>
            </a:r>
            <a:r>
              <a:rPr kumimoji="0" lang="ja-JP" altLang="en-US" sz="2800" dirty="0"/>
              <a:t>。</a:t>
            </a:r>
            <a:endParaRPr kumimoji="0" lang="en-US" altLang="ja-JP" sz="2800" dirty="0"/>
          </a:p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None/>
            </a:pPr>
            <a:endParaRPr kumimoji="0" lang="ja-JP" altLang="en-US" sz="2800" dirty="0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4419600" y="2133600"/>
            <a:ext cx="4572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191000" y="54864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" name="Picture 5" descr="nusu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1758950" cy="2514600"/>
          </a:xfrm>
          <a:prstGeom prst="rect">
            <a:avLst/>
          </a:prstGeom>
          <a:noFill/>
        </p:spPr>
      </p:pic>
      <p:pic>
        <p:nvPicPr>
          <p:cNvPr id="14" name="Picture 20" descr="hu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1665288" cy="251460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Indirect passives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864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_A2_p362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054347" cy="45596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976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ja-JP" sz="2400" dirty="0" smtClean="0"/>
              <a:t>Your partner looks upset. Ask what the problem is.</a:t>
            </a:r>
          </a:p>
          <a:p>
            <a:pPr>
              <a:buNone/>
            </a:pPr>
            <a:r>
              <a:rPr lang="en-US" altLang="ja-JP" sz="2400" dirty="0" smtClean="0"/>
              <a:t>Ex. X</a:t>
            </a:r>
            <a:r>
              <a:rPr lang="ja-JP" altLang="en-US" sz="2400" dirty="0" smtClean="0"/>
              <a:t>：どうしたんですか。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</a:t>
            </a:r>
            <a:r>
              <a:rPr lang="en-US" altLang="ja-JP" sz="2400" dirty="0" smtClean="0"/>
              <a:t> Y</a:t>
            </a:r>
            <a:r>
              <a:rPr lang="ja-JP" altLang="en-US" sz="2400" dirty="0" smtClean="0"/>
              <a:t>：すり</a:t>
            </a:r>
            <a:r>
              <a:rPr lang="en-US" altLang="ja-JP" sz="2400" dirty="0"/>
              <a:t>(</a:t>
            </a:r>
            <a:r>
              <a:rPr lang="en-US" altLang="ja-JP" sz="2400" dirty="0" smtClean="0"/>
              <a:t>pickpocket)</a:t>
            </a:r>
            <a:r>
              <a:rPr lang="ja-JP" altLang="en-US" sz="2400" dirty="0" smtClean="0">
                <a:solidFill>
                  <a:srgbClr val="FF0000"/>
                </a:solidFill>
              </a:rPr>
              <a:t>に</a:t>
            </a:r>
            <a:r>
              <a:rPr lang="ja-JP" altLang="en-US" sz="2400" dirty="0" smtClean="0"/>
              <a:t>さいふを</a:t>
            </a:r>
            <a:r>
              <a:rPr lang="ja-JP" altLang="en-US" sz="2400" dirty="0" smtClean="0">
                <a:solidFill>
                  <a:srgbClr val="FF0000"/>
                </a:solidFill>
              </a:rPr>
              <a:t>ぬすまれた</a:t>
            </a:r>
            <a:r>
              <a:rPr lang="ja-JP" altLang="en-US" sz="2400" dirty="0" smtClean="0"/>
              <a:t>んです。</a:t>
            </a:r>
            <a:endParaRPr lang="en-US" altLang="ja-JP" sz="2400" dirty="0" smtClean="0"/>
          </a:p>
          <a:p>
            <a:pPr>
              <a:buNone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 X</a:t>
            </a:r>
            <a:r>
              <a:rPr lang="ja-JP" altLang="en-US" sz="2400" dirty="0" smtClean="0"/>
              <a:t>：それは大変ですね。けいさつ</a:t>
            </a:r>
            <a:r>
              <a:rPr lang="en-US" altLang="ja-JP" sz="2400" dirty="0" smtClean="0"/>
              <a:t>(police)</a:t>
            </a:r>
            <a:r>
              <a:rPr lang="ja-JP" altLang="en-US" sz="2400" dirty="0" smtClean="0"/>
              <a:t>に行きまし</a:t>
            </a:r>
            <a:endParaRPr lang="en-US" altLang="ja-JP" sz="2400" dirty="0" smtClean="0"/>
          </a:p>
          <a:p>
            <a:pPr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　　　たか。</a:t>
            </a:r>
            <a:endParaRPr lang="en-US" altLang="ja-JP" sz="2400" dirty="0" smtClean="0"/>
          </a:p>
          <a:p>
            <a:pPr>
              <a:buNone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 Y</a:t>
            </a:r>
            <a:r>
              <a:rPr lang="ja-JP" altLang="en-US" sz="2400" dirty="0" smtClean="0"/>
              <a:t>：ええ、今行って来ました。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A burglar broke into your room and took your computer.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Your mother read your email.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Your younger brother has been bullied by his classmates all the time.</a:t>
            </a:r>
            <a:endParaRPr lang="ja-JP" alt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話しましょう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839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文法２</a:t>
            </a:r>
            <a:r>
              <a:rPr lang="en-US" altLang="ja-JP" dirty="0" smtClean="0"/>
              <a:t>-A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ja-JP" dirty="0" smtClean="0"/>
              <a:t>Expressing conjecture based on indirect evidence using </a:t>
            </a:r>
            <a:r>
              <a:rPr lang="ja-JP" altLang="en-US" dirty="0" smtClean="0"/>
              <a:t>～らしい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864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1933" name="Group 1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47225828"/>
              </p:ext>
            </p:extLst>
          </p:nvPr>
        </p:nvGraphicFramePr>
        <p:xfrm>
          <a:off x="685800" y="5562600"/>
          <a:ext cx="8001000" cy="944879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55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神戸</a:t>
                      </a: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こうべ</a:t>
                      </a: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で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大きな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地震</a:t>
                      </a: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じしん</a:t>
                      </a: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が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起きて、大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きい被害</a:t>
                      </a: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ひがい</a:t>
                      </a: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が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出た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らしい</a:t>
                      </a: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よ。</a:t>
                      </a:r>
                      <a:endParaRPr kumimoji="0" lang="ja-JP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らしい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I understand that~; I hear that~; the word is that~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A. </a:t>
            </a:r>
            <a:r>
              <a:rPr lang="ja-JP" altLang="en-US" smtClean="0"/>
              <a:t>いやな経験</a:t>
            </a:r>
            <a:endParaRPr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Picture 4" descr="vocab_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1703836"/>
            <a:ext cx="9144000" cy="353034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925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/>
              <a:t>Expressing conjecture based on indirect evidence using 〜</a:t>
            </a:r>
            <a:r>
              <a:rPr lang="ja-JP" altLang="en-US" sz="4000" dirty="0"/>
              <a:t>らしい</a:t>
            </a:r>
            <a:endParaRPr kumimoji="1" lang="ja-JP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/>
              <a:t>〜</a:t>
            </a:r>
            <a:r>
              <a:rPr kumimoji="1" lang="ja-JP" altLang="en-US" sz="2800" dirty="0" smtClean="0"/>
              <a:t>らしい</a:t>
            </a:r>
            <a:r>
              <a:rPr kumimoji="1" lang="en-US" altLang="ja-JP" sz="2800" dirty="0" smtClean="0"/>
              <a:t> is used to express conjectures made by the speaker on the basis of information obtained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indirectly (e.g., print or word of mouth)</a:t>
            </a:r>
            <a:r>
              <a:rPr kumimoji="1" lang="en-US" altLang="ja-JP" sz="2800" dirty="0" smtClean="0"/>
              <a:t>.</a:t>
            </a:r>
          </a:p>
          <a:p>
            <a:r>
              <a:rPr lang="ja-JP" altLang="en-US" sz="2800" dirty="0" smtClean="0"/>
              <a:t>そうだ</a:t>
            </a:r>
            <a:r>
              <a:rPr lang="en-US" altLang="ja-JP" sz="2800" dirty="0" smtClean="0"/>
              <a:t>(it looks like~) vs.</a:t>
            </a:r>
            <a:r>
              <a:rPr lang="ja-JP" altLang="en-US" sz="2800" dirty="0" smtClean="0"/>
              <a:t>らしい</a:t>
            </a:r>
            <a:endParaRPr lang="en-US" altLang="ja-JP" sz="2800" dirty="0" smtClean="0"/>
          </a:p>
          <a:p>
            <a:pPr lvl="1"/>
            <a:r>
              <a:rPr kumimoji="1" lang="ja-JP" altLang="en-US" dirty="0" smtClean="0"/>
              <a:t>そうだ</a:t>
            </a:r>
            <a:r>
              <a:rPr kumimoji="1" lang="en-US" altLang="ja-JP" dirty="0" smtClean="0"/>
              <a:t>(it looks like~) →a guess based on what the speaker has seen</a:t>
            </a:r>
          </a:p>
          <a:p>
            <a:pPr lvl="1"/>
            <a:r>
              <a:rPr lang="ja-JP" altLang="en-US" dirty="0" smtClean="0"/>
              <a:t>らしい</a:t>
            </a:r>
            <a:r>
              <a:rPr lang="en-US" altLang="ja-JP" dirty="0" smtClean="0"/>
              <a:t>→a conjecture based on a more careful observation</a:t>
            </a:r>
          </a:p>
          <a:p>
            <a:r>
              <a:rPr kumimoji="1" lang="en-US" altLang="ja-JP" sz="2800" dirty="0" smtClean="0"/>
              <a:t>Plain form + </a:t>
            </a:r>
            <a:r>
              <a:rPr kumimoji="1" lang="ja-JP" altLang="en-US" sz="2800" dirty="0" smtClean="0"/>
              <a:t>らしい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ハリケーンが</a:t>
            </a:r>
            <a:r>
              <a:rPr lang="ja-JP" altLang="en-US" sz="2800" u="sng" dirty="0" smtClean="0"/>
              <a:t>ふえている</a:t>
            </a:r>
            <a:r>
              <a:rPr lang="ja-JP" altLang="en-US" sz="2800" dirty="0" smtClean="0">
                <a:solidFill>
                  <a:srgbClr val="FF0000"/>
                </a:solidFill>
              </a:rPr>
              <a:t>らしい</a:t>
            </a:r>
            <a:r>
              <a:rPr lang="ja-JP" altLang="en-US" sz="2800" dirty="0" smtClean="0"/>
              <a:t>。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noun and </a:t>
            </a:r>
            <a:r>
              <a:rPr kumimoji="1" lang="ja-JP" altLang="en-US" sz="2800" dirty="0" smtClean="0"/>
              <a:t>な</a:t>
            </a:r>
            <a:r>
              <a:rPr kumimoji="1" lang="en-US" altLang="ja-JP" sz="2800" dirty="0" smtClean="0"/>
              <a:t>adj.→</a:t>
            </a:r>
            <a:r>
              <a:rPr kumimoji="1" lang="ja-JP" altLang="en-US" sz="2800" dirty="0" smtClean="0"/>
              <a:t>大雪の後、まだ電気がつかなくて</a:t>
            </a:r>
            <a:r>
              <a:rPr kumimoji="1" lang="ja-JP" altLang="en-US" sz="2800" u="sng" dirty="0" smtClean="0"/>
              <a:t>不便</a:t>
            </a:r>
            <a:r>
              <a:rPr kumimoji="1" lang="en-US" altLang="ja-JP" sz="2800" u="sng" dirty="0" smtClean="0"/>
              <a:t>(</a:t>
            </a:r>
            <a:r>
              <a:rPr kumimoji="1" lang="ja-JP" altLang="en-US" sz="2800" u="sng" dirty="0" smtClean="0"/>
              <a:t>ふべん</a:t>
            </a:r>
            <a:r>
              <a:rPr kumimoji="1" lang="en-US" altLang="ja-JP" sz="2800" u="sng" dirty="0" smtClean="0"/>
              <a:t>)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らしい</a:t>
            </a:r>
            <a:r>
              <a:rPr kumimoji="1" lang="ja-JP" altLang="en-US" sz="2800" dirty="0" smtClean="0"/>
              <a:t>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34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Expressing conjecture based on indirect evidence using 〜</a:t>
            </a:r>
            <a:r>
              <a:rPr lang="ja-JP" altLang="en-US" smtClean="0"/>
              <a:t>らしい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When the speaker’s conjecture is not strong, </a:t>
            </a:r>
            <a:r>
              <a:rPr lang="ja-JP" altLang="en-US" sz="2800" dirty="0" smtClean="0"/>
              <a:t>らし</a:t>
            </a:r>
            <a:r>
              <a:rPr lang="ja-JP" sz="2800" dirty="0" smtClean="0"/>
              <a:t>い</a:t>
            </a:r>
            <a:r>
              <a:rPr lang="en-US" altLang="ja-JP" sz="2800" dirty="0" smtClean="0"/>
              <a:t> is almost the same as the hearsay </a:t>
            </a:r>
            <a:r>
              <a:rPr lang="ja-JP" altLang="en-US" sz="2800" dirty="0" smtClean="0"/>
              <a:t>そうだ</a:t>
            </a:r>
            <a:r>
              <a:rPr lang="en-US" altLang="ja-JP" sz="2800" dirty="0" smtClean="0"/>
              <a:t> (I heard~).</a:t>
            </a:r>
          </a:p>
          <a:p>
            <a:pPr lvl="1"/>
            <a:r>
              <a:rPr lang="ja-JP" altLang="en-US" sz="2400" dirty="0" smtClean="0"/>
              <a:t>ニュースによると、今年は大きい災害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さいがい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があったらしい／そうだ。</a:t>
            </a:r>
            <a:endParaRPr lang="en-US" altLang="ja-JP" sz="2400" dirty="0" smtClean="0"/>
          </a:p>
          <a:p>
            <a:r>
              <a:rPr lang="en-US" altLang="ja-JP" sz="2800" dirty="0" smtClean="0"/>
              <a:t>A negative conjecture is expressed by </a:t>
            </a:r>
            <a:r>
              <a:rPr lang="ja-JP" altLang="en-US" sz="2800" dirty="0" smtClean="0"/>
              <a:t>ない／なかったらしい</a:t>
            </a:r>
            <a:r>
              <a:rPr lang="en-US" altLang="ja-JP" sz="2800" dirty="0" smtClean="0"/>
              <a:t>.</a:t>
            </a:r>
          </a:p>
          <a:p>
            <a:pPr lvl="1"/>
            <a:r>
              <a:rPr lang="ja-JP" altLang="en-US" sz="2400" dirty="0" smtClean="0"/>
              <a:t>ハリケーンはこちらに来ないらしい。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大きい台風じゃなかったらしい。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Expressing conjecture based on indirect evidence using 〜</a:t>
            </a:r>
            <a:r>
              <a:rPr lang="ja-JP" altLang="en-US" smtClean="0"/>
              <a:t>らしい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さんは毎日勉強する。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→ conjecture</a:t>
            </a:r>
          </a:p>
          <a:p>
            <a:pPr>
              <a:buNone/>
            </a:pPr>
            <a:r>
              <a:rPr lang="en-US" altLang="ja-JP" dirty="0" smtClean="0"/>
              <a:t>	 →〜</a:t>
            </a:r>
            <a:r>
              <a:rPr lang="ja-JP" altLang="en-US" dirty="0" smtClean="0"/>
              <a:t>さんは、いい学生らしい。</a:t>
            </a:r>
            <a:endParaRPr lang="en-US" altLang="ja-JP" dirty="0" smtClean="0"/>
          </a:p>
          <a:p>
            <a:r>
              <a:rPr lang="en-US" altLang="ja-JP" dirty="0" smtClean="0"/>
              <a:t>〜</a:t>
            </a:r>
            <a:r>
              <a:rPr lang="ja-JP" altLang="en-US" dirty="0" smtClean="0"/>
              <a:t>さんは毎日スポーツをする。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→ conjecture </a:t>
            </a:r>
          </a:p>
          <a:p>
            <a:pPr>
              <a:buNone/>
            </a:pPr>
            <a:r>
              <a:rPr lang="en-US" altLang="ja-JP" dirty="0" smtClean="0"/>
              <a:t>	→〜</a:t>
            </a:r>
            <a:r>
              <a:rPr lang="ja-JP" altLang="en-US" dirty="0" smtClean="0"/>
              <a:t>さんは、スポーツが大好きらしい。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らしい」を使いましょう</a:t>
            </a:r>
            <a:endParaRPr lang="ja-JP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029200"/>
          </a:xfrm>
          <a:noFill/>
        </p:spPr>
        <p:txBody>
          <a:bodyPr/>
          <a:lstStyle/>
          <a:p>
            <a:pPr>
              <a:buNone/>
            </a:pPr>
            <a:r>
              <a:rPr lang="en-US" altLang="ja-JP" sz="2400" b="1" dirty="0" smtClean="0"/>
              <a:t>	</a:t>
            </a:r>
            <a:r>
              <a:rPr lang="ja-JP" altLang="en-US" sz="2400" b="1" dirty="0" smtClean="0"/>
              <a:t>「スターウォーズ」のレイア姫</a:t>
            </a:r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ひめ</a:t>
            </a:r>
            <a:r>
              <a:rPr lang="en-US" altLang="ja-JP" sz="2400" b="1" dirty="0" smtClean="0"/>
              <a:t>princess)</a:t>
            </a:r>
            <a:r>
              <a:rPr lang="ja-JP" altLang="en-US" sz="2400" b="1" dirty="0" smtClean="0"/>
              <a:t>、今ではダイエットの「顔」に。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2090261" cy="316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5562600"/>
            <a:ext cx="5109091" cy="830997"/>
          </a:xfrm>
          <a:prstGeom prst="rect">
            <a:avLst/>
          </a:prstGeom>
          <a:solidFill>
            <a:srgbClr val="FFFCB6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日本各地で大雪、東海道新幹線は</a:t>
            </a:r>
          </a:p>
          <a:p>
            <a:r>
              <a:rPr lang="ja-JP" altLang="en-US" sz="2400" b="1" dirty="0" smtClean="0"/>
              <a:t>最大１１３分の遅れとなっている。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743200"/>
            <a:ext cx="25400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2590800"/>
            <a:ext cx="2540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文法２</a:t>
            </a:r>
            <a:r>
              <a:rPr lang="en-US" altLang="ja-JP" dirty="0" smtClean="0"/>
              <a:t>-B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Expressing conjecture based on direct evidence </a:t>
            </a:r>
          </a:p>
          <a:p>
            <a:r>
              <a:rPr lang="en-US" dirty="0" smtClean="0"/>
              <a:t>using </a:t>
            </a:r>
            <a:r>
              <a:rPr lang="ja-JP" altLang="en-US" smtClean="0"/>
              <a:t>～ようだ／みたいだ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Expressing conjecture based on direct evidence using </a:t>
            </a:r>
            <a:r>
              <a:rPr lang="ja-JP" altLang="en-US" smtClean="0"/>
              <a:t>ようだ／みたいだ</a:t>
            </a:r>
            <a:endParaRPr lang="en-US" dirty="0"/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道が水でぬれています</a:t>
            </a:r>
            <a:r>
              <a:rPr lang="en-US" altLang="ja-JP" dirty="0" smtClean="0"/>
              <a:t>(wet)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→ conjecture </a:t>
            </a:r>
          </a:p>
          <a:p>
            <a:pPr>
              <a:buNone/>
            </a:pPr>
            <a:r>
              <a:rPr lang="en-US" altLang="ja-JP" dirty="0" smtClean="0"/>
              <a:t>	→</a:t>
            </a:r>
            <a:r>
              <a:rPr lang="ja-JP" altLang="en-US" dirty="0" smtClean="0"/>
              <a:t>雨がふったようですね。</a:t>
            </a:r>
            <a:endParaRPr lang="en-US" altLang="ja-JP" dirty="0" smtClean="0"/>
          </a:p>
        </p:txBody>
      </p:sp>
      <p:pic>
        <p:nvPicPr>
          <p:cNvPr id="13314" name="Picture 2" descr="http://image.space.rakuten.co.jp/lg01/17/0000221017/25/imgb95e7684zikdz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743200"/>
            <a:ext cx="257175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Expressing conjecture based on direct evidence using </a:t>
            </a:r>
            <a:r>
              <a:rPr lang="ja-JP" altLang="en-US" smtClean="0"/>
              <a:t>ようだ／みたいだ</a:t>
            </a:r>
            <a:endParaRPr lang="en-US" dirty="0"/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X</a:t>
            </a:r>
            <a:r>
              <a:rPr lang="ja-JP" altLang="en-US" dirty="0" smtClean="0"/>
              <a:t>さんと</a:t>
            </a:r>
            <a:r>
              <a:rPr lang="en-US" altLang="ja-JP" dirty="0" smtClean="0"/>
              <a:t>Y</a:t>
            </a:r>
            <a:r>
              <a:rPr lang="ja-JP" altLang="en-US" dirty="0" smtClean="0"/>
              <a:t>さんは、はんざいについてのニュースを見ています。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X:</a:t>
            </a:r>
            <a:r>
              <a:rPr lang="ja-JP" altLang="en-US" dirty="0" smtClean="0"/>
              <a:t>日本は最近</a:t>
            </a:r>
            <a:r>
              <a:rPr lang="en-US" altLang="ja-JP" dirty="0" smtClean="0"/>
              <a:t>(</a:t>
            </a:r>
            <a:r>
              <a:rPr lang="ja-JP" altLang="en-US" dirty="0" smtClean="0"/>
              <a:t>さいきん</a:t>
            </a:r>
            <a:r>
              <a:rPr lang="en-US" altLang="ja-JP" dirty="0" smtClean="0"/>
              <a:t>)</a:t>
            </a:r>
            <a:r>
              <a:rPr lang="ja-JP" altLang="en-US" dirty="0" smtClean="0"/>
              <a:t>はんざいが増</a:t>
            </a:r>
            <a:r>
              <a:rPr lang="en-US" altLang="ja-JP" dirty="0" smtClean="0"/>
              <a:t>(</a:t>
            </a:r>
            <a:r>
              <a:rPr lang="ja-JP" altLang="en-US" dirty="0" smtClean="0"/>
              <a:t>ふ</a:t>
            </a:r>
            <a:r>
              <a:rPr lang="en-US" altLang="ja-JP" dirty="0" smtClean="0"/>
              <a:t>)</a:t>
            </a:r>
            <a:r>
              <a:rPr lang="ja-JP" altLang="en-US" dirty="0" smtClean="0"/>
              <a:t>えているようだね。</a:t>
            </a:r>
            <a:endParaRPr lang="en-US" altLang="ja-JP" dirty="0" smtClean="0"/>
          </a:p>
          <a:p>
            <a:r>
              <a:rPr lang="en-US" altLang="ja-JP" dirty="0" smtClean="0"/>
              <a:t>Y:</a:t>
            </a:r>
            <a:r>
              <a:rPr lang="ja-JP" altLang="en-US" dirty="0" smtClean="0"/>
              <a:t>そうだね。今はあまり安全</a:t>
            </a:r>
            <a:r>
              <a:rPr lang="en-US" altLang="ja-JP" dirty="0" smtClean="0"/>
              <a:t>(</a:t>
            </a:r>
            <a:r>
              <a:rPr lang="ja-JP" altLang="en-US" dirty="0" smtClean="0"/>
              <a:t>あんぜん</a:t>
            </a:r>
            <a:r>
              <a:rPr lang="en-US" altLang="ja-JP" dirty="0" smtClean="0"/>
              <a:t>)</a:t>
            </a:r>
            <a:r>
              <a:rPr lang="ja-JP" altLang="en-US" dirty="0" smtClean="0"/>
              <a:t>じゃないみたいだね。</a:t>
            </a:r>
            <a:endParaRPr lang="en-US" altLang="ja-JP" dirty="0" smtClean="0"/>
          </a:p>
        </p:txBody>
      </p:sp>
      <p:pic>
        <p:nvPicPr>
          <p:cNvPr id="20484" name="Picture 4" descr="3.jpg"/>
          <p:cNvPicPr>
            <a:picLocks noChangeAspect="1"/>
          </p:cNvPicPr>
          <p:nvPr/>
        </p:nvPicPr>
        <p:blipFill>
          <a:blip r:embed="rId2" cstate="print">
            <a:lum bright="-16000" contrast="34000"/>
          </a:blip>
          <a:srcRect/>
          <a:stretch>
            <a:fillRect/>
          </a:stretch>
        </p:blipFill>
        <p:spPr bwMode="auto">
          <a:xfrm>
            <a:off x="3048000" y="2133600"/>
            <a:ext cx="3810000" cy="221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Expressing conjecture based on direct evidence using </a:t>
            </a:r>
            <a:r>
              <a:rPr lang="ja-JP" altLang="en-US" smtClean="0"/>
              <a:t>ようだ／みたいだ</a:t>
            </a:r>
            <a:endParaRPr lang="en-US" dirty="0"/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X</a:t>
            </a:r>
            <a:r>
              <a:rPr lang="ja-JP" altLang="en-US" smtClean="0"/>
              <a:t>：しみず先生は有名な先生のようだよ。</a:t>
            </a:r>
            <a:endParaRPr lang="en-US" altLang="ja-JP" smtClean="0"/>
          </a:p>
          <a:p>
            <a:r>
              <a:rPr lang="en-US" altLang="ja-JP" smtClean="0"/>
              <a:t>Y</a:t>
            </a:r>
            <a:r>
              <a:rPr lang="ja-JP" altLang="en-US" smtClean="0"/>
              <a:t>：そうなの？あの先生、小さくてかわいくて、学生みたいだけど。</a:t>
            </a:r>
            <a:endParaRPr lang="en-US" altLang="ja-JP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322985"/>
            <a:ext cx="4992688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8987" y="6127503"/>
            <a:ext cx="150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しみず先生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Expressing conjecture based on direct evidence using </a:t>
            </a:r>
            <a:r>
              <a:rPr lang="ja-JP" altLang="en-US" smtClean="0"/>
              <a:t>ようだ／みたいだ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mtClean="0"/>
              <a:t>The auxiliary adjective 〜</a:t>
            </a:r>
            <a:r>
              <a:rPr lang="ja-JP" altLang="en-US" smtClean="0"/>
              <a:t>ようだ</a:t>
            </a:r>
            <a:r>
              <a:rPr lang="en-US" altLang="ja-JP" smtClean="0"/>
              <a:t> expressed a conjecture base on firsthand, reliable information (usually visual information) and the speaker’s reasonable knowledge.</a:t>
            </a:r>
          </a:p>
          <a:p>
            <a:r>
              <a:rPr lang="en-US" altLang="ja-JP" smtClean="0"/>
              <a:t>Use of this form indicates that the speaker is virtually certain that an action or event will take place.</a:t>
            </a:r>
          </a:p>
          <a:p>
            <a:r>
              <a:rPr lang="ja-JP" altLang="en-US" smtClean="0"/>
              <a:t>そうだ</a:t>
            </a:r>
            <a:r>
              <a:rPr lang="en-US" altLang="ja-JP" smtClean="0"/>
              <a:t> (it looks like) indicates a guess based on the speaker’s sensory input (what the speaker sees or feels), so the reliability will vary.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Expressing conjecture based on direct evidence using </a:t>
            </a:r>
            <a:r>
              <a:rPr lang="ja-JP" altLang="en-US" smtClean="0"/>
              <a:t>ようだ／みたいだ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ようだ</a:t>
            </a:r>
            <a:r>
              <a:rPr lang="en-US" altLang="ja-JP" dirty="0" smtClean="0"/>
              <a:t> is different from 〜</a:t>
            </a:r>
            <a:r>
              <a:rPr lang="ja-JP" altLang="en-US" dirty="0" smtClean="0"/>
              <a:t>らしい</a:t>
            </a:r>
            <a:r>
              <a:rPr lang="en-US" altLang="ja-JP" dirty="0" smtClean="0"/>
              <a:t> in that 〜</a:t>
            </a:r>
            <a:r>
              <a:rPr lang="ja-JP" altLang="en-US" dirty="0" smtClean="0"/>
              <a:t>らしい</a:t>
            </a:r>
            <a:r>
              <a:rPr lang="en-US" altLang="ja-JP" dirty="0" smtClean="0"/>
              <a:t> usually expresses a conjecture based on secondhand information obtained from reading or hearsay.</a:t>
            </a:r>
          </a:p>
          <a:p>
            <a:r>
              <a:rPr lang="en-US" altLang="ja-JP" dirty="0" smtClean="0"/>
              <a:t>〜</a:t>
            </a:r>
            <a:r>
              <a:rPr lang="ja-JP" altLang="en-US" dirty="0" smtClean="0"/>
              <a:t>ようだ</a:t>
            </a:r>
            <a:r>
              <a:rPr lang="en-US" altLang="ja-JP" dirty="0" smtClean="0"/>
              <a:t> is different from 〜</a:t>
            </a:r>
            <a:r>
              <a:rPr lang="ja-JP" altLang="en-US" dirty="0" smtClean="0"/>
              <a:t>でしょう／だろう</a:t>
            </a:r>
            <a:r>
              <a:rPr lang="en-US" altLang="ja-JP" dirty="0" smtClean="0"/>
              <a:t>, which expresses a conjecture that is NOT necessarily based on any information and often is a mere guess.</a:t>
            </a:r>
          </a:p>
          <a:p>
            <a:r>
              <a:rPr lang="en-US" altLang="ja-JP" dirty="0" smtClean="0"/>
              <a:t>〜</a:t>
            </a:r>
            <a:r>
              <a:rPr lang="ja-JP" altLang="en-US" dirty="0" smtClean="0"/>
              <a:t>みたいだ</a:t>
            </a:r>
            <a:r>
              <a:rPr lang="en-US" altLang="ja-JP" dirty="0" smtClean="0"/>
              <a:t> is a more colloquial version of 〜</a:t>
            </a:r>
            <a:r>
              <a:rPr lang="ja-JP" altLang="en-US" dirty="0" smtClean="0"/>
              <a:t>ようだ</a:t>
            </a:r>
            <a:r>
              <a:rPr lang="en-US" altLang="ja-JP" dirty="0" smtClean="0"/>
              <a:t> and shows a lower degree of confidence regarding the conjecture than 〜</a:t>
            </a:r>
            <a:r>
              <a:rPr lang="ja-JP" altLang="en-US" dirty="0" smtClean="0"/>
              <a:t>ようだ</a:t>
            </a:r>
            <a:r>
              <a:rPr lang="en-US" altLang="ja-JP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A. </a:t>
            </a:r>
            <a:r>
              <a:rPr kumimoji="1" lang="ja-JP" altLang="en-US" dirty="0" smtClean="0"/>
              <a:t>いやな経験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絵を見て、</a:t>
            </a:r>
            <a:r>
              <a:rPr kumimoji="1" lang="en-US" altLang="ja-JP" dirty="0" smtClean="0"/>
              <a:t>p.346</a:t>
            </a:r>
            <a:r>
              <a:rPr kumimoji="1" lang="ja-JP" altLang="en-US" dirty="0" smtClean="0"/>
              <a:t>から言葉を選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えら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んで下さい。</a:t>
            </a:r>
            <a:endParaRPr kumimoji="1" lang="en-US" altLang="ja-JP" dirty="0" smtClean="0"/>
          </a:p>
        </p:txBody>
      </p:sp>
      <p:pic>
        <p:nvPicPr>
          <p:cNvPr id="4" name="Picture 3" descr="la_08_0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2276" y="2514600"/>
            <a:ext cx="1687715" cy="1575649"/>
          </a:xfrm>
          <a:prstGeom prst="rect">
            <a:avLst/>
          </a:prstGeom>
        </p:spPr>
      </p:pic>
      <p:pic>
        <p:nvPicPr>
          <p:cNvPr id="5" name="Picture 4" descr="la_08_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667067" y="2590628"/>
            <a:ext cx="1791780" cy="1533397"/>
          </a:xfrm>
          <a:prstGeom prst="rect">
            <a:avLst/>
          </a:prstGeom>
        </p:spPr>
      </p:pic>
      <p:pic>
        <p:nvPicPr>
          <p:cNvPr id="6" name="Picture 5" descr="la_08_0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324624" y="2697702"/>
            <a:ext cx="1937210" cy="1426323"/>
          </a:xfrm>
          <a:prstGeom prst="rect">
            <a:avLst/>
          </a:prstGeom>
        </p:spPr>
      </p:pic>
      <p:pic>
        <p:nvPicPr>
          <p:cNvPr id="7" name="Picture 6" descr="la_08_0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089344" y="2548376"/>
            <a:ext cx="1791217" cy="1575649"/>
          </a:xfrm>
          <a:prstGeom prst="rect">
            <a:avLst/>
          </a:prstGeom>
        </p:spPr>
      </p:pic>
      <p:pic>
        <p:nvPicPr>
          <p:cNvPr id="8" name="Picture 7" descr="la_08_0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371825" y="2514600"/>
            <a:ext cx="1744911" cy="1591992"/>
          </a:xfrm>
          <a:prstGeom prst="rect">
            <a:avLst/>
          </a:prstGeom>
        </p:spPr>
      </p:pic>
      <p:pic>
        <p:nvPicPr>
          <p:cNvPr id="9" name="Picture 8" descr="la_08_06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8176"/>
          <a:stretch/>
        </p:blipFill>
        <p:spPr>
          <a:xfrm>
            <a:off x="72276" y="4882373"/>
            <a:ext cx="2087344" cy="1476670"/>
          </a:xfrm>
          <a:prstGeom prst="rect">
            <a:avLst/>
          </a:prstGeom>
        </p:spPr>
      </p:pic>
      <p:pic>
        <p:nvPicPr>
          <p:cNvPr id="10" name="Picture 9" descr="la_08_07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19951" r="-4429"/>
          <a:stretch/>
        </p:blipFill>
        <p:spPr>
          <a:xfrm>
            <a:off x="2240507" y="4882373"/>
            <a:ext cx="1772346" cy="1478730"/>
          </a:xfrm>
          <a:prstGeom prst="rect">
            <a:avLst/>
          </a:prstGeom>
        </p:spPr>
      </p:pic>
      <p:pic>
        <p:nvPicPr>
          <p:cNvPr id="11" name="Picture 10" descr="la_08_08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15074"/>
          <a:stretch/>
        </p:blipFill>
        <p:spPr>
          <a:xfrm>
            <a:off x="3799569" y="4635507"/>
            <a:ext cx="1572256" cy="1725596"/>
          </a:xfrm>
          <a:prstGeom prst="rect">
            <a:avLst/>
          </a:prstGeom>
        </p:spPr>
      </p:pic>
      <p:pic>
        <p:nvPicPr>
          <p:cNvPr id="12" name="Picture 11" descr="la_08_0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152134" y="4799267"/>
            <a:ext cx="2153088" cy="1631128"/>
          </a:xfrm>
          <a:prstGeom prst="rect">
            <a:avLst/>
          </a:prstGeom>
        </p:spPr>
      </p:pic>
      <p:pic>
        <p:nvPicPr>
          <p:cNvPr id="13" name="Picture 12" descr="la_08_11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9360"/>
          <a:stretch/>
        </p:blipFill>
        <p:spPr>
          <a:xfrm>
            <a:off x="7206789" y="5040473"/>
            <a:ext cx="1937211" cy="13185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4114800"/>
            <a:ext cx="804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		2		3		4		5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804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6</a:t>
            </a:r>
            <a:r>
              <a:rPr kumimoji="1" lang="en-US" altLang="ja-JP" dirty="0" smtClean="0"/>
              <a:t>		7		8		9		10</a:t>
            </a:r>
            <a:endParaRPr kumimoji="1"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05127" y="38921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Irene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27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そうだ</a:t>
            </a:r>
            <a:r>
              <a:rPr lang="en-US" altLang="ja-JP" smtClean="0"/>
              <a:t>(looks like)</a:t>
            </a:r>
            <a:r>
              <a:rPr lang="ja-JP" altLang="en-US" smtClean="0"/>
              <a:t>、ようだ、らしい</a:t>
            </a:r>
            <a:endParaRPr lang="en-US" dirty="0"/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mtClean="0"/>
              <a:t>この本は高いそうだ。</a:t>
            </a:r>
            <a:endParaRPr lang="en-US" altLang="ja-JP" smtClean="0"/>
          </a:p>
          <a:p>
            <a:r>
              <a:rPr lang="en-US" altLang="ja-JP" smtClean="0"/>
              <a:t>(I heard this book is expensive.)</a:t>
            </a:r>
          </a:p>
          <a:p>
            <a:r>
              <a:rPr lang="ja-JP" altLang="en-US" smtClean="0"/>
              <a:t>この本は高そうだ。</a:t>
            </a:r>
            <a:endParaRPr lang="en-US" altLang="ja-JP" smtClean="0"/>
          </a:p>
          <a:p>
            <a:r>
              <a:rPr lang="en-US" altLang="ja-JP" smtClean="0"/>
              <a:t>(Because of this nice cover and thickness, this book seems to be expensive.) </a:t>
            </a:r>
          </a:p>
          <a:p>
            <a:r>
              <a:rPr lang="ja-JP" altLang="en-US" smtClean="0"/>
              <a:t>この本は高いらしい。</a:t>
            </a:r>
            <a:endParaRPr lang="en-US" altLang="ja-JP" smtClean="0"/>
          </a:p>
          <a:p>
            <a:r>
              <a:rPr lang="en-US" altLang="ja-JP" smtClean="0"/>
              <a:t>(From what I heard, this book seems to be expensive.)</a:t>
            </a:r>
          </a:p>
          <a:p>
            <a:r>
              <a:rPr lang="ja-JP" altLang="en-US" smtClean="0"/>
              <a:t>この本は高いようだ。</a:t>
            </a:r>
            <a:endParaRPr lang="en-US" altLang="ja-JP" smtClean="0"/>
          </a:p>
          <a:p>
            <a:r>
              <a:rPr lang="en-US" altLang="ja-JP" smtClean="0"/>
              <a:t>(Considering the price of similar books, this book seems to be expensive.)</a:t>
            </a:r>
          </a:p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らしい／ようだ／みたいだ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formation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うそだ＋らしい／ようだ／みたい</a:t>
            </a:r>
            <a:endParaRPr lang="en-US" altLang="ja-JP" dirty="0" smtClean="0"/>
          </a:p>
          <a:p>
            <a:r>
              <a:rPr lang="ja-JP" altLang="en-US" dirty="0" smtClean="0"/>
              <a:t>うそらしい、うそのようだ、うそみたいだ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不便</a:t>
            </a:r>
            <a:r>
              <a:rPr lang="en-US" altLang="ja-JP" dirty="0" smtClean="0"/>
              <a:t>(</a:t>
            </a:r>
            <a:r>
              <a:rPr lang="ja-JP" altLang="en-US" dirty="0" smtClean="0"/>
              <a:t>ふべん</a:t>
            </a:r>
            <a:r>
              <a:rPr lang="en-US" altLang="ja-JP" dirty="0" smtClean="0"/>
              <a:t>)</a:t>
            </a:r>
            <a:r>
              <a:rPr lang="ja-JP" altLang="en-US" dirty="0" smtClean="0"/>
              <a:t>だ＋らしい／ようだ／みたいだ</a:t>
            </a:r>
            <a:endParaRPr lang="en-US" altLang="ja-JP" dirty="0" smtClean="0"/>
          </a:p>
          <a:p>
            <a:r>
              <a:rPr lang="ja-JP" altLang="en-US" dirty="0" smtClean="0"/>
              <a:t>不便らしい、不便なようだ、不便みたいだ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The negative forms: </a:t>
            </a:r>
            <a:r>
              <a:rPr lang="ja-JP" altLang="en-US" dirty="0" smtClean="0"/>
              <a:t>ないようだ／ないみたいだ／なかったようだ／なかったみたいだ</a:t>
            </a:r>
            <a:r>
              <a:rPr lang="en-US" altLang="ja-JP" dirty="0" smtClean="0"/>
              <a:t> </a:t>
            </a:r>
            <a:endParaRPr lang="ja-JP" altLang="en-US" dirty="0" smtClean="0"/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Verb or adjective + </a:t>
            </a:r>
            <a:r>
              <a:rPr lang="ja-JP" altLang="en-US" smtClean="0"/>
              <a:t>ようだ／みたい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Picture 3" descr="mitai 2.jpg"/>
          <p:cNvPicPr>
            <a:picLocks noChangeAspect="1"/>
          </p:cNvPicPr>
          <p:nvPr/>
        </p:nvPicPr>
        <p:blipFill>
          <a:blip r:embed="rId2" cstate="print">
            <a:lum bright="-46000" contrast="70000"/>
          </a:blip>
          <a:srcRect/>
          <a:stretch>
            <a:fillRect/>
          </a:stretch>
        </p:blipFill>
        <p:spPr bwMode="auto">
          <a:xfrm>
            <a:off x="1981200" y="1812949"/>
            <a:ext cx="5463357" cy="504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文法３</a:t>
            </a:r>
            <a:r>
              <a:rPr lang="en-US" altLang="ja-JP" dirty="0" smtClean="0"/>
              <a:t>-A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ja-JP" altLang="en-US" smtClean="0"/>
              <a:t>Ｎのような／みたいな</a:t>
            </a:r>
            <a:r>
              <a:rPr lang="en-US" altLang="ja-JP" dirty="0" smtClean="0"/>
              <a:t> (like</a:t>
            </a:r>
            <a:r>
              <a:rPr lang="ja-JP" altLang="en-US" smtClean="0"/>
              <a:t>～</a:t>
            </a:r>
            <a:r>
              <a:rPr lang="en-US" altLang="ja-JP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</a:t>
            </a:r>
            <a:r>
              <a:rPr kumimoji="1" lang="ja-JP" altLang="en-US" dirty="0" smtClean="0"/>
              <a:t>のような／みたいな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X that looks like N</a:t>
            </a:r>
            <a:endParaRPr kumimoji="1"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新聞で</a:t>
            </a:r>
            <a:r>
              <a:rPr kumimoji="1" lang="ja-JP" altLang="en-US" sz="2800" u="sng" dirty="0" smtClean="0"/>
              <a:t>ネコのような</a:t>
            </a:r>
            <a:r>
              <a:rPr kumimoji="1" lang="ja-JP" altLang="en-US" sz="2800" dirty="0" smtClean="0"/>
              <a:t>電車を見ました。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新聞で</a:t>
            </a:r>
            <a:r>
              <a:rPr lang="ja-JP" altLang="en-US" sz="2800" u="sng" dirty="0" smtClean="0"/>
              <a:t>ネコみたいな</a:t>
            </a:r>
            <a:r>
              <a:rPr lang="ja-JP" altLang="en-US" sz="2800" dirty="0" smtClean="0"/>
              <a:t>電車を見ました。</a:t>
            </a:r>
            <a:endParaRPr kumimoji="1" lang="ja-JP" altLang="en-US" sz="2800" dirty="0"/>
          </a:p>
        </p:txBody>
      </p:sp>
      <p:pic>
        <p:nvPicPr>
          <p:cNvPr id="1026" name="Picture 2" descr="G:\Ch8_scan\nekomi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308085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010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</a:t>
            </a:r>
            <a:r>
              <a:rPr lang="ja-JP" altLang="en-US" dirty="0"/>
              <a:t>のような／みたい</a:t>
            </a:r>
            <a:r>
              <a:rPr lang="ja-JP" altLang="en-US" dirty="0" smtClean="0"/>
              <a:t>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N</a:t>
            </a:r>
            <a:r>
              <a:rPr lang="ja-JP" altLang="en-US" dirty="0" smtClean="0"/>
              <a:t>のような </a:t>
            </a:r>
            <a:r>
              <a:rPr lang="en-US" altLang="ja-JP" dirty="0" smtClean="0"/>
              <a:t>and N</a:t>
            </a:r>
            <a:r>
              <a:rPr lang="ja-JP" altLang="en-US" dirty="0" smtClean="0"/>
              <a:t>みたいな</a:t>
            </a:r>
            <a:r>
              <a:rPr lang="en-US" altLang="ja-JP" dirty="0" smtClean="0"/>
              <a:t> describe something or someone based on resemblance to something else.</a:t>
            </a:r>
            <a:endParaRPr lang="en-US" dirty="0"/>
          </a:p>
          <a:p>
            <a:r>
              <a:rPr lang="ja-JP" altLang="en-US" dirty="0" smtClean="0"/>
              <a:t>誕生日に彼</a:t>
            </a:r>
            <a:r>
              <a:rPr lang="en-US" altLang="ja-JP" dirty="0" smtClean="0"/>
              <a:t>(</a:t>
            </a:r>
            <a:r>
              <a:rPr lang="ja-JP" altLang="en-US" dirty="0" smtClean="0"/>
              <a:t>かれ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</a:t>
            </a:r>
            <a:r>
              <a:rPr lang="ja-JP" altLang="en-US" dirty="0" smtClean="0">
                <a:solidFill>
                  <a:srgbClr val="FF0000"/>
                </a:solidFill>
              </a:rPr>
              <a:t>花のような</a:t>
            </a:r>
            <a:r>
              <a:rPr lang="ja-JP" altLang="en-US" u="sng" dirty="0" smtClean="0"/>
              <a:t>ケーキ</a:t>
            </a:r>
            <a:r>
              <a:rPr lang="ja-JP" altLang="en-US" dirty="0" smtClean="0"/>
              <a:t>をもらった。</a:t>
            </a:r>
            <a:endParaRPr lang="en-US" altLang="ja-JP" dirty="0" smtClean="0"/>
          </a:p>
          <a:p>
            <a:r>
              <a:rPr lang="ja-JP" altLang="en-US" dirty="0" smtClean="0"/>
              <a:t>あの</a:t>
            </a:r>
            <a:r>
              <a:rPr lang="ja-JP" altLang="en-US" dirty="0" smtClean="0">
                <a:solidFill>
                  <a:srgbClr val="FF0000"/>
                </a:solidFill>
              </a:rPr>
              <a:t>ドラゴンボールのゴクウみ</a:t>
            </a:r>
            <a:r>
              <a:rPr lang="ja-JP" altLang="en-US" dirty="0">
                <a:solidFill>
                  <a:srgbClr val="FF0000"/>
                </a:solidFill>
              </a:rPr>
              <a:t>たい</a:t>
            </a:r>
            <a:r>
              <a:rPr lang="ja-JP" altLang="en-US" dirty="0" smtClean="0">
                <a:solidFill>
                  <a:srgbClr val="FF0000"/>
                </a:solidFill>
              </a:rPr>
              <a:t>な</a:t>
            </a:r>
            <a:r>
              <a:rPr lang="ja-JP" altLang="en-US" u="sng" dirty="0" smtClean="0"/>
              <a:t>頭</a:t>
            </a:r>
            <a:r>
              <a:rPr lang="en-US" altLang="ja-JP" u="sng" dirty="0" smtClean="0"/>
              <a:t>(</a:t>
            </a:r>
            <a:r>
              <a:rPr lang="ja-JP" altLang="en-US" u="sng" dirty="0" smtClean="0"/>
              <a:t>あたま</a:t>
            </a:r>
            <a:r>
              <a:rPr lang="en-US" altLang="ja-JP" u="sng" dirty="0" smtClean="0"/>
              <a:t>)</a:t>
            </a:r>
            <a:r>
              <a:rPr lang="ja-JP" altLang="en-US" u="sng" dirty="0" smtClean="0"/>
              <a:t>の</a:t>
            </a:r>
            <a:r>
              <a:rPr lang="ja-JP" altLang="en-US" dirty="0" smtClean="0"/>
              <a:t>男の子は、友達のＢＦだ。</a:t>
            </a:r>
            <a:endParaRPr lang="en-US" dirty="0"/>
          </a:p>
        </p:txBody>
      </p:sp>
      <p:pic>
        <p:nvPicPr>
          <p:cNvPr id="1026" name="Picture 2" descr="C:\Users\tshibata\Desktop\awaji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76098"/>
            <a:ext cx="1881902" cy="188190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hibata\Desktop\dragon-ball-revenge-of-king-piccolo-20090602052421447_64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1907501" cy="143062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ok_li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114800" y="4800600"/>
            <a:ext cx="1767334" cy="164628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752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</a:t>
            </a:r>
            <a:r>
              <a:rPr lang="ja-JP" altLang="en-US" dirty="0"/>
              <a:t>のような／みたい</a:t>
            </a:r>
            <a:r>
              <a:rPr lang="ja-JP" altLang="en-US" dirty="0" smtClean="0"/>
              <a:t>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/>
              <a:t>Ｘ：日本には色々なおもしろい物が売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う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ってるよ。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Ｙ</a:t>
            </a:r>
            <a:r>
              <a:rPr lang="ja-JP" altLang="en-US" sz="2800" dirty="0" smtClean="0"/>
              <a:t>：へえ、たとえば？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Ｘ</a:t>
            </a:r>
            <a:r>
              <a:rPr lang="ja-JP" altLang="en-US" sz="2800" dirty="0" smtClean="0"/>
              <a:t>：＿＿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のような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みたいな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＿＿とか、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＿＿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(</a:t>
            </a:r>
            <a:r>
              <a:rPr lang="ja-JP" altLang="en-US" sz="2800" dirty="0"/>
              <a:t>のような</a:t>
            </a:r>
            <a:r>
              <a:rPr lang="en-US" altLang="ja-JP" sz="2800" dirty="0"/>
              <a:t>/</a:t>
            </a:r>
            <a:r>
              <a:rPr lang="ja-JP" altLang="en-US" sz="2800" dirty="0"/>
              <a:t>みたいな</a:t>
            </a:r>
            <a:r>
              <a:rPr lang="en-US" altLang="ja-JP" sz="2800" dirty="0"/>
              <a:t>) </a:t>
            </a:r>
            <a:r>
              <a:rPr lang="ja-JP" altLang="en-US" sz="2800" dirty="0" smtClean="0"/>
              <a:t>＿＿とか。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Ｙ</a:t>
            </a:r>
            <a:r>
              <a:rPr lang="ja-JP" altLang="en-US" sz="2800" dirty="0" smtClean="0"/>
              <a:t>：へえ。それはおもしろいね！クリスマスプレゼント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    </a:t>
            </a:r>
            <a:r>
              <a:rPr lang="ja-JP" altLang="en-US" dirty="0" smtClean="0"/>
              <a:t>にしたいな。</a:t>
            </a:r>
            <a:endParaRPr lang="en-US" dirty="0"/>
          </a:p>
        </p:txBody>
      </p:sp>
      <p:pic>
        <p:nvPicPr>
          <p:cNvPr id="2050" name="Picture 2" descr="C:\Users\tshibata\Desktop\41xc1KI2jOL__SL500_AA3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shibata\Desktop\img7e382452zik2z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30272"/>
            <a:ext cx="1827728" cy="182772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shibata\Desktop\imagesCA0CTIW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54880"/>
            <a:ext cx="1718482" cy="230312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3889" y="61478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ペン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206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</a:t>
            </a:r>
            <a:r>
              <a:rPr lang="ja-JP" altLang="en-US" dirty="0"/>
              <a:t>のよ</a:t>
            </a:r>
            <a:r>
              <a:rPr lang="ja-JP" altLang="en-US" dirty="0" smtClean="0"/>
              <a:t>うに／</a:t>
            </a:r>
            <a:r>
              <a:rPr lang="ja-JP" altLang="en-US" dirty="0"/>
              <a:t>みた</a:t>
            </a:r>
            <a:r>
              <a:rPr lang="ja-JP" altLang="en-US" dirty="0" smtClean="0"/>
              <a:t>いに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</a:t>
            </a:r>
            <a:r>
              <a:rPr lang="ja-JP" altLang="en-US" dirty="0" smtClean="0"/>
              <a:t>のように </a:t>
            </a:r>
            <a:r>
              <a:rPr lang="en-US" altLang="ja-JP" dirty="0" smtClean="0"/>
              <a:t>and N</a:t>
            </a:r>
            <a:r>
              <a:rPr lang="ja-JP" altLang="en-US" dirty="0" smtClean="0"/>
              <a:t>みたいに</a:t>
            </a:r>
            <a:r>
              <a:rPr lang="en-US" altLang="ja-JP" dirty="0" smtClean="0"/>
              <a:t> are adverbial forms.</a:t>
            </a:r>
          </a:p>
          <a:p>
            <a:endParaRPr lang="en-US" dirty="0"/>
          </a:p>
          <a:p>
            <a:r>
              <a:rPr lang="ja-JP" altLang="en-US" dirty="0" smtClean="0"/>
              <a:t>誕生日に彼</a:t>
            </a:r>
            <a:r>
              <a:rPr lang="en-US" altLang="ja-JP" dirty="0" smtClean="0"/>
              <a:t>(</a:t>
            </a:r>
            <a:r>
              <a:rPr lang="ja-JP" altLang="en-US" dirty="0" smtClean="0"/>
              <a:t>かれ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</a:t>
            </a:r>
            <a:r>
              <a:rPr lang="ja-JP" altLang="en-US" dirty="0" smtClean="0">
                <a:solidFill>
                  <a:srgbClr val="FF0000"/>
                </a:solidFill>
              </a:rPr>
              <a:t>花の</a:t>
            </a:r>
            <a:r>
              <a:rPr lang="ja-JP" altLang="en-US" dirty="0">
                <a:solidFill>
                  <a:srgbClr val="FF0000"/>
                </a:solidFill>
              </a:rPr>
              <a:t>よう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u="sng" dirty="0" smtClean="0">
                <a:solidFill>
                  <a:schemeClr val="tx1"/>
                </a:solidFill>
              </a:rPr>
              <a:t>きれいな</a:t>
            </a:r>
            <a:r>
              <a:rPr lang="ja-JP" altLang="en-US" dirty="0" smtClean="0"/>
              <a:t>ケーキをもらった。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ドラゴンボールのゴクウ</a:t>
            </a:r>
            <a:r>
              <a:rPr lang="ja-JP" altLang="en-US" dirty="0">
                <a:solidFill>
                  <a:srgbClr val="FF0000"/>
                </a:solidFill>
              </a:rPr>
              <a:t>みたい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u="sng" dirty="0" smtClean="0">
                <a:solidFill>
                  <a:schemeClr val="tx1"/>
                </a:solidFill>
              </a:rPr>
              <a:t>強く</a:t>
            </a:r>
            <a:r>
              <a:rPr lang="ja-JP" altLang="en-US" dirty="0" smtClean="0">
                <a:solidFill>
                  <a:schemeClr val="tx1"/>
                </a:solidFill>
              </a:rPr>
              <a:t>なりたい</a:t>
            </a:r>
            <a:r>
              <a:rPr lang="ja-JP" altLang="en-US" dirty="0" smtClean="0"/>
              <a:t>。</a:t>
            </a:r>
            <a:endParaRPr lang="en-US" dirty="0"/>
          </a:p>
        </p:txBody>
      </p:sp>
      <p:pic>
        <p:nvPicPr>
          <p:cNvPr id="1026" name="Picture 2" descr="C:\Users\tshibata\Desktop\awaji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666575" y="4682837"/>
            <a:ext cx="1906540" cy="190654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hibata\Desktop\dragon-ball-revenge-of-king-piccolo-20090602052421447_64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121393" y="4682836"/>
            <a:ext cx="2365710" cy="177428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709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</a:t>
            </a:r>
            <a:r>
              <a:rPr lang="ja-JP" altLang="en-US" smtClean="0"/>
              <a:t>のように／みたいに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Ｘ：Ｙさんは将来</a:t>
            </a:r>
            <a:r>
              <a:rPr lang="en-US" altLang="ja-JP" smtClean="0"/>
              <a:t>(</a:t>
            </a:r>
            <a:r>
              <a:rPr lang="ja-JP" altLang="en-US" smtClean="0"/>
              <a:t>しょうらい</a:t>
            </a:r>
            <a:r>
              <a:rPr lang="en-US" altLang="ja-JP" smtClean="0"/>
              <a:t>)</a:t>
            </a:r>
            <a:r>
              <a:rPr lang="ja-JP" altLang="en-US" smtClean="0"/>
              <a:t>どんな人と結婚したい？</a:t>
            </a:r>
            <a:endParaRPr lang="en-US" altLang="ja-JP" smtClean="0"/>
          </a:p>
          <a:p>
            <a:r>
              <a:rPr lang="ja-JP" altLang="en-US" smtClean="0"/>
              <a:t>Ｙ：そうだねぇ。ジャック・スパロウのように</a:t>
            </a:r>
            <a:r>
              <a:rPr lang="en-US" altLang="ja-JP" smtClean="0"/>
              <a:t>/</a:t>
            </a:r>
            <a:r>
              <a:rPr lang="ja-JP" altLang="en-US" smtClean="0"/>
              <a:t>みたいに強くてかっこいい人と結婚したいな。</a:t>
            </a:r>
            <a:endParaRPr lang="en-US" altLang="ja-JP" smtClean="0"/>
          </a:p>
          <a:p>
            <a:r>
              <a:rPr lang="ja-JP" altLang="en-US" smtClean="0"/>
              <a:t>Ｘ：いいね。私</a:t>
            </a:r>
            <a:r>
              <a:rPr lang="en-US" altLang="ja-JP" smtClean="0"/>
              <a:t>/</a:t>
            </a:r>
            <a:r>
              <a:rPr lang="ja-JP" altLang="en-US" smtClean="0"/>
              <a:t>ぼくは・・・</a:t>
            </a:r>
            <a:endParaRPr lang="en-US" dirty="0"/>
          </a:p>
        </p:txBody>
      </p:sp>
      <p:pic>
        <p:nvPicPr>
          <p:cNvPr id="3074" name="Picture 2" descr="C:\Users\tshibata\Desktop\imagesCAWHA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86831" y="4417781"/>
            <a:ext cx="1356002" cy="185037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shibata\Desktop\imagesCANHRV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150457" y="4417781"/>
            <a:ext cx="1329454" cy="197872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shibata\Desktop\photo1478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r="32731"/>
          <a:stretch/>
        </p:blipFill>
        <p:spPr bwMode="auto">
          <a:xfrm>
            <a:off x="3603424" y="4417781"/>
            <a:ext cx="1375574" cy="155070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shibata\Desktop\201052219220f0Wk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102536" y="4454851"/>
            <a:ext cx="1513632" cy="151363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shibata\Desktop\img_1431124_51234877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46967" y="4454851"/>
            <a:ext cx="1845753" cy="185037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855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文法３</a:t>
            </a:r>
            <a:r>
              <a:rPr lang="en-US" altLang="ja-JP" dirty="0" smtClean="0"/>
              <a:t>-B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Noun + </a:t>
            </a:r>
            <a:r>
              <a:rPr lang="ja-JP" altLang="en-US" smtClean="0"/>
              <a:t>らしい</a:t>
            </a:r>
            <a:r>
              <a:rPr lang="en-US" dirty="0" smtClean="0"/>
              <a:t>(typical)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A. </a:t>
            </a:r>
            <a:r>
              <a:rPr lang="ja-JP" altLang="en-US" dirty="0" smtClean="0"/>
              <a:t>いやな</a:t>
            </a:r>
            <a:r>
              <a:rPr lang="ja-JP" altLang="en-US" smtClean="0"/>
              <a:t>経験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Activity 2</a:t>
            </a:r>
            <a:endParaRPr kumimoji="1" lang="ja-JP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あなたはどんな災害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さいがい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、事故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じこ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、犯罪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はんざい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を見たことがありますか。経験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けいけん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をしたことがありますか。となりの人と話して下さい。</a:t>
            </a:r>
            <a:endParaRPr kumimoji="1" lang="en-US" altLang="ja-JP" dirty="0" smtClean="0"/>
          </a:p>
        </p:txBody>
      </p:sp>
      <p:pic>
        <p:nvPicPr>
          <p:cNvPr id="4" name="Picture 3" descr="Ch8_p348_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143000" y="3810000"/>
            <a:ext cx="6699277" cy="270527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490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</a:t>
            </a:r>
            <a:r>
              <a:rPr lang="ja-JP" altLang="en-US" dirty="0" smtClean="0"/>
              <a:t>らしい</a:t>
            </a:r>
            <a:r>
              <a:rPr lang="en-US" altLang="ja-JP" dirty="0" smtClean="0"/>
              <a:t>(typical)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X</a:t>
            </a:r>
            <a:r>
              <a:rPr kumimoji="1" lang="ja-JP" altLang="en-US" sz="2800" dirty="0" smtClean="0"/>
              <a:t>：</a:t>
            </a:r>
            <a:r>
              <a:rPr kumimoji="1" lang="ja-JP" altLang="en-US" sz="2800" u="sng" dirty="0" smtClean="0">
                <a:solidFill>
                  <a:schemeClr val="tx1"/>
                </a:solidFill>
              </a:rPr>
              <a:t>アメリカ人</a:t>
            </a:r>
            <a:r>
              <a:rPr kumimoji="1" lang="ja-JP" altLang="en-US" sz="2800" u="sng" dirty="0" smtClean="0">
                <a:solidFill>
                  <a:srgbClr val="FF0000"/>
                </a:solidFill>
              </a:rPr>
              <a:t>らしい</a:t>
            </a:r>
            <a:r>
              <a:rPr kumimoji="1" lang="ja-JP" altLang="en-US" sz="2800" u="sng" dirty="0" smtClean="0">
                <a:solidFill>
                  <a:schemeClr val="tx1"/>
                </a:solidFill>
              </a:rPr>
              <a:t>アメリカ人</a:t>
            </a:r>
            <a:r>
              <a:rPr kumimoji="1" lang="ja-JP" altLang="en-US" sz="2800" dirty="0" smtClean="0"/>
              <a:t>って、どんな人だと思う？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Y</a:t>
            </a:r>
            <a:r>
              <a:rPr lang="ja-JP" altLang="en-US" sz="2800" dirty="0" smtClean="0"/>
              <a:t>：うーん、たとえば、</a:t>
            </a:r>
            <a:r>
              <a:rPr lang="en-US" altLang="ja-JP" sz="2800" dirty="0" smtClean="0"/>
              <a:t>J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F</a:t>
            </a:r>
            <a:r>
              <a:rPr lang="ja-JP" altLang="en-US" sz="2800" dirty="0" smtClean="0"/>
              <a:t>・ケネディみたいな人かなあ。じゃあ、</a:t>
            </a:r>
            <a:r>
              <a:rPr lang="ja-JP" altLang="en-US" sz="2800" u="sng" dirty="0" smtClean="0"/>
              <a:t>日本人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らしい</a:t>
            </a:r>
            <a:r>
              <a:rPr lang="ja-JP" altLang="en-US" sz="2800" u="sng" dirty="0" smtClean="0"/>
              <a:t>日本人</a:t>
            </a:r>
            <a:r>
              <a:rPr lang="ja-JP" altLang="en-US" sz="2800" dirty="0" smtClean="0"/>
              <a:t>ってどんな人だと思う？</a:t>
            </a:r>
            <a:endParaRPr lang="en-US" altLang="ja-JP" sz="2800" dirty="0" smtClean="0"/>
          </a:p>
          <a:p>
            <a:r>
              <a:rPr lang="en-US" altLang="ja-JP" sz="2800" dirty="0" smtClean="0"/>
              <a:t>X</a:t>
            </a:r>
            <a:r>
              <a:rPr lang="ja-JP" altLang="en-US" sz="2800" dirty="0" smtClean="0"/>
              <a:t>：日本人らしい日本人ねぇ。たとえば、吉永小百合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よしながさゆり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みたいに着物が似合う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にあう</a:t>
            </a:r>
            <a:r>
              <a:rPr lang="en-US" altLang="ja-JP" sz="2800" dirty="0" smtClean="0"/>
              <a:t>look good in)</a:t>
            </a:r>
            <a:r>
              <a:rPr lang="ja-JP" altLang="en-US" sz="2800" dirty="0" smtClean="0"/>
              <a:t>人かな。</a:t>
            </a:r>
            <a:endParaRPr lang="en-US" altLang="ja-JP" sz="2800" dirty="0" smtClean="0"/>
          </a:p>
        </p:txBody>
      </p:sp>
      <p:pic>
        <p:nvPicPr>
          <p:cNvPr id="4" name="Picture 3" descr="JFKenned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962400" y="4419600"/>
            <a:ext cx="1689947" cy="2148430"/>
          </a:xfrm>
          <a:prstGeom prst="rect">
            <a:avLst/>
          </a:prstGeom>
        </p:spPr>
      </p:pic>
      <p:pic>
        <p:nvPicPr>
          <p:cNvPr id="5" name="Picture 4" descr="Sayuri_Yoshinag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172201" y="4495800"/>
            <a:ext cx="1390474" cy="198216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7100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</a:t>
            </a:r>
            <a:r>
              <a:rPr kumimoji="1" lang="ja-JP" altLang="en-US" dirty="0" smtClean="0"/>
              <a:t>らしい</a:t>
            </a:r>
            <a:r>
              <a:rPr kumimoji="1" lang="en-US" altLang="ja-JP" dirty="0" smtClean="0"/>
              <a:t>(typical)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子供らしい子供</a:t>
            </a:r>
            <a:endParaRPr kumimoji="1" lang="en-US" altLang="ja-JP" dirty="0" smtClean="0"/>
          </a:p>
          <a:p>
            <a:r>
              <a:rPr lang="ja-JP" altLang="en-US" dirty="0" smtClean="0"/>
              <a:t>女らしい人</a:t>
            </a:r>
            <a:endParaRPr lang="en-US" altLang="ja-JP" dirty="0" smtClean="0"/>
          </a:p>
          <a:p>
            <a:r>
              <a:rPr kumimoji="1" lang="ja-JP" altLang="en-US" dirty="0" smtClean="0"/>
              <a:t>男らしい人</a:t>
            </a:r>
            <a:endParaRPr kumimoji="1" lang="en-US" altLang="ja-JP" dirty="0" smtClean="0"/>
          </a:p>
          <a:p>
            <a:r>
              <a:rPr lang="ja-JP" altLang="en-US" dirty="0" smtClean="0"/>
              <a:t>女らしい女　　</a:t>
            </a:r>
            <a:r>
              <a:rPr lang="en-US" altLang="ja-JP" dirty="0" smtClean="0"/>
              <a:t>vs.</a:t>
            </a:r>
            <a:r>
              <a:rPr lang="ja-JP" altLang="en-US" dirty="0" smtClean="0"/>
              <a:t>　女のような男</a:t>
            </a:r>
            <a:endParaRPr lang="en-US" altLang="ja-JP" dirty="0" smtClean="0"/>
          </a:p>
          <a:p>
            <a:r>
              <a:rPr kumimoji="1" lang="ja-JP" altLang="en-US" dirty="0" smtClean="0"/>
              <a:t>男らしい男　　</a:t>
            </a:r>
            <a:r>
              <a:rPr kumimoji="1" lang="en-US" altLang="ja-JP" dirty="0" smtClean="0"/>
              <a:t>vs.</a:t>
            </a:r>
            <a:r>
              <a:rPr kumimoji="1" lang="ja-JP" altLang="en-US" dirty="0" smtClean="0"/>
              <a:t>　男のような女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345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</a:t>
            </a:r>
            <a:r>
              <a:rPr kumimoji="1" lang="ja-JP" altLang="en-US" dirty="0" smtClean="0"/>
              <a:t>ら</a:t>
            </a:r>
            <a:r>
              <a:rPr kumimoji="1" lang="ja-JP" altLang="en-US" smtClean="0"/>
              <a:t>しい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例：冬らしい日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A: </a:t>
            </a:r>
            <a:r>
              <a:rPr lang="ja-JP" altLang="en-US" dirty="0" smtClean="0"/>
              <a:t>冬らしい日って、どんな日だと思う？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B: </a:t>
            </a:r>
            <a:r>
              <a:rPr kumimoji="1" lang="ja-JP" altLang="en-US" dirty="0" smtClean="0"/>
              <a:t>冬らしい日？たとえば、雪がたくさんふって、すっごく寒い日とか？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プリンストン大学の学生</a:t>
            </a:r>
            <a:r>
              <a:rPr kumimoji="1" lang="ja-JP" altLang="en-US" dirty="0" smtClean="0"/>
              <a:t>らしい学生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イタリアらしいデザイン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フランス料理らしい料</a:t>
            </a:r>
            <a:r>
              <a:rPr lang="ja-JP" altLang="en-US" dirty="0" smtClean="0"/>
              <a:t>理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535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</a:t>
            </a:r>
            <a:r>
              <a:rPr lang="ja-JP" altLang="en-US" smtClean="0"/>
              <a:t>らしい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mtClean="0"/>
              <a:t>例：男らしい</a:t>
            </a:r>
            <a:endParaRPr lang="en-US" altLang="ja-JP" smtClean="0"/>
          </a:p>
          <a:p>
            <a:r>
              <a:rPr lang="en-US" altLang="ja-JP" smtClean="0"/>
              <a:t>A: </a:t>
            </a:r>
            <a:r>
              <a:rPr lang="ja-JP" altLang="en-US" smtClean="0"/>
              <a:t>どんな時、その人を男らしいって思う？</a:t>
            </a:r>
            <a:endParaRPr lang="en-US" altLang="ja-JP" smtClean="0"/>
          </a:p>
          <a:p>
            <a:r>
              <a:rPr lang="en-US" altLang="ja-JP" smtClean="0"/>
              <a:t>B: </a:t>
            </a:r>
            <a:r>
              <a:rPr lang="ja-JP" altLang="en-US" smtClean="0"/>
              <a:t>うーん、たとえば、その人がスポーツしている時に男らしいって思うかなぁ。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男らしいと思う</a:t>
            </a:r>
            <a:endParaRPr lang="en-US" altLang="ja-JP" smtClean="0"/>
          </a:p>
          <a:p>
            <a:r>
              <a:rPr lang="ja-JP" altLang="en-US" smtClean="0"/>
              <a:t>女らしい</a:t>
            </a:r>
            <a:endParaRPr lang="en-US" altLang="ja-JP" smtClean="0"/>
          </a:p>
          <a:p>
            <a:r>
              <a:rPr lang="ja-JP" altLang="en-US" smtClean="0"/>
              <a:t>日本人らしい</a:t>
            </a:r>
            <a:endParaRPr lang="en-US" altLang="ja-JP" smtClean="0"/>
          </a:p>
          <a:p>
            <a:r>
              <a:rPr lang="ja-JP" altLang="en-US" smtClean="0"/>
              <a:t>アメリカ人らしい</a:t>
            </a:r>
            <a:endParaRPr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979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文法４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Expressing limited degree </a:t>
            </a:r>
          </a:p>
          <a:p>
            <a:pPr marL="342900" indent="-342900"/>
            <a:r>
              <a:rPr lang="en-US" dirty="0" smtClean="0"/>
              <a:t>using </a:t>
            </a:r>
            <a:r>
              <a:rPr lang="ja-JP" altLang="en-US" dirty="0" smtClean="0"/>
              <a:t>だけ～</a:t>
            </a:r>
            <a:r>
              <a:rPr lang="en-US" altLang="ja-JP" dirty="0" smtClean="0"/>
              <a:t> </a:t>
            </a:r>
            <a:r>
              <a:rPr lang="en-US" dirty="0" smtClean="0"/>
              <a:t>affirmative and </a:t>
            </a:r>
            <a:r>
              <a:rPr lang="ja-JP" altLang="en-US" dirty="0" smtClean="0"/>
              <a:t>しか～</a:t>
            </a:r>
            <a:r>
              <a:rPr lang="en-US" dirty="0" smtClean="0"/>
              <a:t> 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altLang="ja-JP" dirty="0">
                <a:solidFill>
                  <a:schemeClr val="tx2"/>
                </a:solidFill>
              </a:rPr>
              <a:t>“Only” = N</a:t>
            </a:r>
            <a:r>
              <a:rPr kumimoji="0" lang="ja-JP" altLang="en-US" dirty="0">
                <a:solidFill>
                  <a:schemeClr val="tx2"/>
                </a:solidFill>
              </a:rPr>
              <a:t>だけ</a:t>
            </a:r>
            <a:r>
              <a:rPr kumimoji="0" lang="en-US" altLang="ja-JP" dirty="0">
                <a:solidFill>
                  <a:schemeClr val="tx2"/>
                </a:solidFill>
              </a:rPr>
              <a:t>+affirmative</a:t>
            </a:r>
            <a:br>
              <a:rPr kumimoji="0" lang="en-US" altLang="ja-JP" dirty="0">
                <a:solidFill>
                  <a:schemeClr val="tx2"/>
                </a:solidFill>
              </a:rPr>
            </a:br>
            <a:r>
              <a:rPr kumimoji="0" lang="en-US" altLang="ja-JP" dirty="0">
                <a:solidFill>
                  <a:schemeClr val="tx2"/>
                </a:solidFill>
              </a:rPr>
              <a:t>          N</a:t>
            </a:r>
            <a:r>
              <a:rPr kumimoji="0" lang="ja-JP" altLang="en-US" dirty="0">
                <a:solidFill>
                  <a:schemeClr val="tx2"/>
                </a:solidFill>
              </a:rPr>
              <a:t>しか</a:t>
            </a:r>
            <a:r>
              <a:rPr kumimoji="0" lang="en-US" altLang="ja-JP" dirty="0">
                <a:solidFill>
                  <a:schemeClr val="tx2"/>
                </a:solidFill>
              </a:rPr>
              <a:t>+</a:t>
            </a:r>
            <a:r>
              <a:rPr kumimoji="0" lang="en-US" altLang="ja-JP" dirty="0" smtClean="0">
                <a:solidFill>
                  <a:schemeClr val="tx2"/>
                </a:solidFill>
              </a:rPr>
              <a:t>negative</a:t>
            </a:r>
            <a:endParaRPr lang="en-US" dirty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23622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124200" y="2133600"/>
            <a:ext cx="5791200" cy="18288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eaLnBrk="1" hangingPunct="1">
              <a:buFont typeface="Wingdings" pitchFamily="-111" charset="2"/>
              <a:buNone/>
            </a:pPr>
            <a:r>
              <a:rPr lang="en-US" altLang="ja-JP" sz="2800" dirty="0"/>
              <a:t>X</a:t>
            </a:r>
            <a:r>
              <a:rPr lang="ja-JP" altLang="en-US" sz="2800" dirty="0"/>
              <a:t>：</a:t>
            </a:r>
            <a:r>
              <a:rPr lang="en-US" altLang="ja-JP" sz="2800" dirty="0"/>
              <a:t>Y</a:t>
            </a:r>
            <a:r>
              <a:rPr lang="ja-JP" altLang="en-US" sz="2800" dirty="0"/>
              <a:t>さん</a:t>
            </a:r>
            <a:r>
              <a:rPr lang="ja-JP" altLang="en-US" sz="2800" dirty="0" smtClean="0"/>
              <a:t>、朝、</a:t>
            </a:r>
            <a:r>
              <a:rPr lang="ja-JP" altLang="en-US" sz="2800" dirty="0"/>
              <a:t>何を食べましたか。</a:t>
            </a:r>
            <a:endParaRPr lang="en-US" altLang="ja-JP" sz="2800" dirty="0"/>
          </a:p>
          <a:p>
            <a:pPr eaLnBrk="1" hangingPunct="1">
              <a:buFont typeface="Wingdings" pitchFamily="-111" charset="2"/>
              <a:buNone/>
            </a:pPr>
            <a:r>
              <a:rPr lang="en-US" altLang="ja-JP" sz="2800" dirty="0"/>
              <a:t>Y</a:t>
            </a:r>
            <a:r>
              <a:rPr lang="ja-JP" altLang="en-US" sz="2800" dirty="0"/>
              <a:t>：私はダイエットをしていますから、リンゴ</a:t>
            </a:r>
            <a:r>
              <a:rPr lang="ja-JP" altLang="en-US" sz="2800" dirty="0">
                <a:solidFill>
                  <a:srgbClr val="FF0609"/>
                </a:solidFill>
              </a:rPr>
              <a:t>だけ</a:t>
            </a:r>
            <a:r>
              <a:rPr lang="ja-JP" altLang="en-US" sz="2800" dirty="0"/>
              <a:t>食べました。</a:t>
            </a:r>
            <a:endParaRPr lang="ja-JP" altLang="en-US" sz="2400" dirty="0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124200" y="4419600"/>
            <a:ext cx="5715000" cy="202919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None/>
            </a:pPr>
            <a:r>
              <a:rPr kumimoji="0" lang="en-US" altLang="ja-JP" sz="2800" dirty="0"/>
              <a:t>X</a:t>
            </a:r>
            <a:r>
              <a:rPr kumimoji="0" lang="ja-JP" altLang="en-US" sz="2800" dirty="0"/>
              <a:t>：</a:t>
            </a:r>
            <a:r>
              <a:rPr kumimoji="0" lang="en-US" altLang="ja-JP" sz="2800" dirty="0"/>
              <a:t>Y</a:t>
            </a:r>
            <a:r>
              <a:rPr kumimoji="0" lang="ja-JP" altLang="en-US" sz="2800" dirty="0"/>
              <a:t>さん</a:t>
            </a:r>
            <a:r>
              <a:rPr kumimoji="0" lang="ja-JP" altLang="en-US" sz="2800" dirty="0" smtClean="0"/>
              <a:t>、</a:t>
            </a:r>
            <a:r>
              <a:rPr lang="ja-JP" altLang="en-US" sz="2800" dirty="0" smtClean="0"/>
              <a:t>朝</a:t>
            </a:r>
            <a:r>
              <a:rPr kumimoji="0" lang="ja-JP" altLang="en-US" sz="2800" dirty="0" smtClean="0"/>
              <a:t>、</a:t>
            </a:r>
            <a:r>
              <a:rPr kumimoji="0" lang="ja-JP" altLang="en-US" sz="2800" dirty="0"/>
              <a:t>何を食べましたか。</a:t>
            </a:r>
            <a:endParaRPr kumimoji="0" lang="en-US" altLang="ja-JP" sz="2800" dirty="0"/>
          </a:p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None/>
            </a:pPr>
            <a:r>
              <a:rPr kumimoji="0" lang="en-US" altLang="ja-JP" sz="2800" dirty="0"/>
              <a:t>Y</a:t>
            </a:r>
            <a:r>
              <a:rPr kumimoji="0" lang="ja-JP" altLang="en-US" sz="2800" dirty="0"/>
              <a:t>：私</a:t>
            </a:r>
            <a:r>
              <a:rPr kumimoji="0" lang="ja-JP" altLang="en-US" sz="2800" dirty="0" smtClean="0"/>
              <a:t>は</a:t>
            </a:r>
            <a:r>
              <a:rPr lang="ja-JP" altLang="en-US" sz="2800" dirty="0" smtClean="0"/>
              <a:t>朝</a:t>
            </a:r>
            <a:r>
              <a:rPr kumimoji="0" lang="ja-JP" altLang="en-US" sz="2800" dirty="0" smtClean="0"/>
              <a:t>、</a:t>
            </a:r>
            <a:r>
              <a:rPr kumimoji="0" lang="ja-JP" altLang="en-US" sz="2800" dirty="0"/>
              <a:t>とても忙しかったですから、リンゴ</a:t>
            </a:r>
            <a:r>
              <a:rPr kumimoji="0" lang="ja-JP" altLang="en-US" sz="2800" dirty="0">
                <a:solidFill>
                  <a:srgbClr val="FF0609"/>
                </a:solidFill>
              </a:rPr>
              <a:t>しか</a:t>
            </a:r>
            <a:r>
              <a:rPr kumimoji="0" lang="ja-JP" altLang="en-US" sz="2800" dirty="0"/>
              <a:t>食べ</a:t>
            </a:r>
            <a:r>
              <a:rPr kumimoji="0" lang="ja-JP" altLang="en-US" sz="2800" dirty="0">
                <a:solidFill>
                  <a:srgbClr val="FF0609"/>
                </a:solidFill>
              </a:rPr>
              <a:t>ません</a:t>
            </a:r>
            <a:r>
              <a:rPr kumimoji="0" lang="ja-JP" altLang="en-US" sz="2800" dirty="0"/>
              <a:t>でした。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〜</a:t>
            </a:r>
            <a:r>
              <a:rPr lang="ja-JP" altLang="en-US" smtClean="0"/>
              <a:t>だけ</a:t>
            </a:r>
            <a:r>
              <a:rPr lang="en-US" altLang="ja-JP" smtClean="0"/>
              <a:t> + affirmative</a:t>
            </a:r>
            <a:endParaRPr lang="en-US" altLang="ja-JP" dirty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</a:t>
            </a:r>
            <a:r>
              <a:rPr lang="ja-JP" altLang="en-US" dirty="0" smtClean="0"/>
              <a:t>だけ（が）</a:t>
            </a:r>
            <a:r>
              <a:rPr lang="en-US" altLang="ja-JP" dirty="0" smtClean="0"/>
              <a:t>〜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</a:t>
            </a:r>
            <a:r>
              <a:rPr lang="ja-JP" altLang="en-US" dirty="0" smtClean="0"/>
              <a:t>だけ（を）</a:t>
            </a:r>
            <a:r>
              <a:rPr lang="en-US" altLang="ja-JP" dirty="0" smtClean="0"/>
              <a:t>〜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</a:t>
            </a:r>
            <a:r>
              <a:rPr lang="ja-JP" altLang="en-US" dirty="0" smtClean="0"/>
              <a:t>だけに／</a:t>
            </a:r>
            <a:r>
              <a:rPr lang="en-US" altLang="ja-JP" dirty="0" smtClean="0"/>
              <a:t>N</a:t>
            </a:r>
            <a:r>
              <a:rPr lang="ja-JP" altLang="en-US" dirty="0" smtClean="0"/>
              <a:t>にだけ</a:t>
            </a:r>
            <a:r>
              <a:rPr lang="en-US" altLang="ja-JP" dirty="0" smtClean="0"/>
              <a:t>〜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</a:t>
            </a:r>
            <a:r>
              <a:rPr lang="ja-JP" altLang="en-US" dirty="0" smtClean="0"/>
              <a:t>だけで／</a:t>
            </a:r>
            <a:r>
              <a:rPr lang="en-US" altLang="ja-JP" dirty="0" smtClean="0"/>
              <a:t>N</a:t>
            </a:r>
            <a:r>
              <a:rPr lang="ja-JP" altLang="en-US" dirty="0" smtClean="0"/>
              <a:t>でだけ</a:t>
            </a:r>
            <a:r>
              <a:rPr lang="en-US" altLang="ja-JP" dirty="0" smtClean="0"/>
              <a:t>〜</a:t>
            </a:r>
            <a:endParaRPr lang="en-US" altLang="ja-JP" dirty="0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447800" y="2209800"/>
            <a:ext cx="6032421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400" dirty="0"/>
              <a:t>パーティーにトム</a:t>
            </a:r>
            <a:r>
              <a:rPr lang="ja-JP" altLang="en-US" sz="2400" dirty="0">
                <a:solidFill>
                  <a:srgbClr val="FF0000"/>
                </a:solidFill>
              </a:rPr>
              <a:t>だけ（が）</a:t>
            </a:r>
            <a:r>
              <a:rPr lang="ja-JP" altLang="en-US" sz="2400" dirty="0"/>
              <a:t>行きました。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452642" y="3313856"/>
            <a:ext cx="541686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/>
              <a:t>宿題</a:t>
            </a:r>
            <a:r>
              <a:rPr lang="ja-JP" altLang="en-US" sz="2400" dirty="0" smtClean="0">
                <a:solidFill>
                  <a:srgbClr val="FF0000"/>
                </a:solidFill>
              </a:rPr>
              <a:t>だけ</a:t>
            </a:r>
            <a:r>
              <a:rPr lang="ja-JP" altLang="en-US" sz="2400" dirty="0">
                <a:solidFill>
                  <a:srgbClr val="FF0000"/>
                </a:solidFill>
              </a:rPr>
              <a:t>（</a:t>
            </a:r>
            <a:r>
              <a:rPr lang="ja-JP" altLang="en-US" sz="2400" dirty="0" smtClean="0">
                <a:solidFill>
                  <a:srgbClr val="FF0000"/>
                </a:solidFill>
              </a:rPr>
              <a:t>を）</a:t>
            </a:r>
            <a:r>
              <a:rPr lang="ja-JP" altLang="en-US" sz="2400" dirty="0" smtClean="0"/>
              <a:t>して、すぐ寝ました。</a:t>
            </a:r>
            <a:endParaRPr lang="ja-JP" altLang="en-US" sz="2400" dirty="0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447800" y="4495800"/>
            <a:ext cx="6032421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400" dirty="0"/>
              <a:t>図書館</a:t>
            </a:r>
            <a:r>
              <a:rPr lang="ja-JP" altLang="en-US" sz="2400" dirty="0">
                <a:solidFill>
                  <a:srgbClr val="FF0000"/>
                </a:solidFill>
              </a:rPr>
              <a:t>だけに</a:t>
            </a:r>
            <a:r>
              <a:rPr lang="ja-JP" altLang="en-US" sz="2400" dirty="0"/>
              <a:t>／図書館</a:t>
            </a:r>
            <a:r>
              <a:rPr lang="ja-JP" altLang="en-US" sz="2400" dirty="0">
                <a:solidFill>
                  <a:srgbClr val="FF0000"/>
                </a:solidFill>
              </a:rPr>
              <a:t>にだけ</a:t>
            </a:r>
            <a:r>
              <a:rPr lang="ja-JP" altLang="en-US" sz="2400" dirty="0"/>
              <a:t>行きました。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1447800" y="5791200"/>
            <a:ext cx="6032421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400" dirty="0"/>
              <a:t>図書館</a:t>
            </a:r>
            <a:r>
              <a:rPr lang="ja-JP" altLang="en-US" sz="2400" dirty="0">
                <a:solidFill>
                  <a:srgbClr val="FF0000"/>
                </a:solidFill>
              </a:rPr>
              <a:t>だけで</a:t>
            </a:r>
            <a:r>
              <a:rPr lang="ja-JP" altLang="en-US" sz="2400" dirty="0"/>
              <a:t>／図書館</a:t>
            </a:r>
            <a:r>
              <a:rPr lang="ja-JP" altLang="en-US" sz="2400" dirty="0">
                <a:solidFill>
                  <a:srgbClr val="FF0000"/>
                </a:solidFill>
              </a:rPr>
              <a:t>でだけ</a:t>
            </a:r>
            <a:r>
              <a:rPr lang="ja-JP" altLang="en-US" sz="2400" dirty="0"/>
              <a:t>勉強します。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〜</a:t>
            </a:r>
            <a:r>
              <a:rPr lang="ja-JP" altLang="en-US" smtClean="0"/>
              <a:t>しか</a:t>
            </a:r>
            <a:r>
              <a:rPr lang="en-US" altLang="ja-JP" smtClean="0"/>
              <a:t> + negative</a:t>
            </a:r>
            <a:endParaRPr lang="en-US" altLang="ja-JP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が／を</a:t>
            </a:r>
            <a:r>
              <a:rPr lang="en-US" altLang="ja-JP" smtClean="0"/>
              <a:t>drop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r>
              <a:rPr lang="en-US" altLang="ja-JP" smtClean="0"/>
              <a:t>Other particles stay</a:t>
            </a:r>
          </a:p>
          <a:p>
            <a:endParaRPr lang="en-US" altLang="ja-JP" smtClean="0"/>
          </a:p>
          <a:p>
            <a:r>
              <a:rPr lang="ja-JP" altLang="en-US" smtClean="0"/>
              <a:t>に</a:t>
            </a:r>
            <a:r>
              <a:rPr lang="en-US" altLang="ja-JP" smtClean="0"/>
              <a:t> (location) optional</a:t>
            </a:r>
            <a:endParaRPr lang="en-US" altLang="ja-JP" dirty="0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04800" y="2283767"/>
            <a:ext cx="4801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400" dirty="0"/>
              <a:t>パーティーにトムが行きました。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4700356" y="2209800"/>
            <a:ext cx="4443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トム</a:t>
            </a:r>
            <a:r>
              <a:rPr lang="ja-JP" altLang="en-US" sz="2400" dirty="0">
                <a:solidFill>
                  <a:srgbClr val="FF0000"/>
                </a:solidFill>
              </a:rPr>
              <a:t>しか</a:t>
            </a:r>
            <a:r>
              <a:rPr lang="ja-JP" altLang="en-US" sz="2400" dirty="0"/>
              <a:t>行きませんでした。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304800" y="2757427"/>
            <a:ext cx="3262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400" dirty="0"/>
              <a:t>リンゴを食べました。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4724401" y="2743201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→</a:t>
            </a:r>
            <a:r>
              <a:rPr lang="ja-JP" altLang="en-US" sz="2400" dirty="0"/>
              <a:t>リンゴ</a:t>
            </a:r>
            <a:r>
              <a:rPr lang="ja-JP" altLang="en-US" sz="2400" dirty="0">
                <a:solidFill>
                  <a:srgbClr val="FF0000"/>
                </a:solidFill>
              </a:rPr>
              <a:t>しか</a:t>
            </a:r>
            <a:r>
              <a:rPr lang="ja-JP" altLang="en-US" sz="2400" dirty="0"/>
              <a:t>食べませんでした。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533400" y="3886200"/>
            <a:ext cx="3262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400" dirty="0"/>
              <a:t>図書館で勉強します。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4700356" y="3886200"/>
            <a:ext cx="4443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→</a:t>
            </a:r>
            <a:r>
              <a:rPr lang="ja-JP" altLang="en-US" sz="2400" dirty="0"/>
              <a:t>図書館</a:t>
            </a:r>
            <a:r>
              <a:rPr lang="ja-JP" altLang="en-US" sz="2400" dirty="0">
                <a:solidFill>
                  <a:srgbClr val="FF0000"/>
                </a:solidFill>
              </a:rPr>
              <a:t>でしか</a:t>
            </a:r>
            <a:r>
              <a:rPr lang="ja-JP" altLang="en-US" sz="2400" dirty="0"/>
              <a:t>勉強しません。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457200" y="525780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400" dirty="0"/>
              <a:t>図書館にあります。</a:t>
            </a: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4800601" y="5181601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→</a:t>
            </a:r>
            <a:r>
              <a:rPr lang="ja-JP" altLang="en-US" sz="2400" dirty="0"/>
              <a:t>図書館</a:t>
            </a:r>
            <a:r>
              <a:rPr lang="ja-JP" altLang="en-US" sz="2400" dirty="0">
                <a:solidFill>
                  <a:srgbClr val="FF0000"/>
                </a:solidFill>
              </a:rPr>
              <a:t>（に）しか</a:t>
            </a:r>
            <a:r>
              <a:rPr lang="ja-JP" altLang="en-US" sz="2400" dirty="0"/>
              <a:t>ありません。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だけ　</a:t>
            </a:r>
            <a:r>
              <a:rPr lang="en-US" altLang="ja-JP" smtClean="0"/>
              <a:t>vs</a:t>
            </a:r>
            <a:r>
              <a:rPr lang="ja-JP" altLang="en-US" smtClean="0"/>
              <a:t>　しか</a:t>
            </a:r>
            <a:endParaRPr lang="ja-JP" alt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しか</a:t>
            </a:r>
            <a:r>
              <a:rPr lang="en-US" altLang="ja-JP" smtClean="0"/>
              <a:t> implies only ~ and nothing else, and sounds more emphatic than </a:t>
            </a:r>
            <a:r>
              <a:rPr lang="ja-JP" altLang="en-US" smtClean="0"/>
              <a:t>だけ</a:t>
            </a:r>
            <a:r>
              <a:rPr lang="en-US" altLang="ja-JP" smtClean="0"/>
              <a:t>.</a:t>
            </a:r>
          </a:p>
          <a:p>
            <a:r>
              <a:rPr lang="ja-JP" altLang="en-US" smtClean="0"/>
              <a:t>しか</a:t>
            </a:r>
            <a:r>
              <a:rPr lang="en-US" altLang="ja-JP" smtClean="0"/>
              <a:t> is often used when the speaker finds less than expected.</a:t>
            </a:r>
          </a:p>
          <a:p>
            <a:r>
              <a:rPr lang="ja-JP" altLang="en-US" smtClean="0"/>
              <a:t>一万円しかありません。</a:t>
            </a:r>
            <a:r>
              <a:rPr lang="en-US" altLang="ja-JP" smtClean="0"/>
              <a:t>(I have only 10,000 yen, and that is all. --- I should have more.)</a:t>
            </a:r>
          </a:p>
          <a:p>
            <a:r>
              <a:rPr lang="ja-JP" altLang="en-US" smtClean="0"/>
              <a:t>一万円だけあります。</a:t>
            </a:r>
            <a:r>
              <a:rPr lang="en-US" altLang="ja-JP" smtClean="0"/>
              <a:t>(I have only 10, 000 yen.)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ake_shi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3962400" cy="324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39" name="Picture 5" descr="dake_shik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"/>
            <a:ext cx="2695575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38200" y="4056376"/>
            <a:ext cx="7467600" cy="2362200"/>
          </a:xfrm>
          <a:noFill/>
        </p:spPr>
        <p:txBody>
          <a:bodyPr/>
          <a:lstStyle/>
          <a:p>
            <a:pPr marL="609600" indent="-609600" eaLnBrk="1" hangingPunct="1">
              <a:buFont typeface="Arial" pitchFamily="-111" charset="0"/>
              <a:buNone/>
            </a:pPr>
            <a:r>
              <a:rPr lang="en-US" altLang="ja-JP"/>
              <a:t>1. </a:t>
            </a:r>
            <a:r>
              <a:rPr lang="ja-JP" altLang="en-US"/>
              <a:t>だれがパーティーに来ましたか。</a:t>
            </a:r>
            <a:endParaRPr lang="en-US" altLang="ja-JP"/>
          </a:p>
          <a:p>
            <a:pPr marL="609600" indent="-609600" eaLnBrk="1" hangingPunct="1">
              <a:buFont typeface="Arial" pitchFamily="-111" charset="0"/>
              <a:buNone/>
            </a:pPr>
            <a:endParaRPr lang="en-US" altLang="ja-JP"/>
          </a:p>
          <a:p>
            <a:pPr marL="609600" indent="-609600" eaLnBrk="1" hangingPunct="1">
              <a:buFont typeface="Arial" pitchFamily="-111" charset="0"/>
              <a:buNone/>
            </a:pPr>
            <a:r>
              <a:rPr lang="en-US" altLang="ja-JP"/>
              <a:t>2. </a:t>
            </a:r>
            <a:r>
              <a:rPr lang="ja-JP" altLang="en-US"/>
              <a:t>だれが東京大学に入りましたか。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914400" y="4553843"/>
            <a:ext cx="3151188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トムだけ（が）来ました。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191000" y="4572000"/>
            <a:ext cx="3382963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トムしか来ませんでした。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838200" y="6019800"/>
            <a:ext cx="3639377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dirty="0"/>
              <a:t>山田さんだけ（が）入りました。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77602" y="6019800"/>
            <a:ext cx="3628198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山田さんしか入りませんでした。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67833"/>
            <a:ext cx="8041440" cy="988208"/>
          </a:xfrm>
        </p:spPr>
        <p:txBody>
          <a:bodyPr/>
          <a:lstStyle/>
          <a:p>
            <a:r>
              <a:rPr kumimoji="1" lang="en-US" altLang="ja-JP" dirty="0" smtClean="0"/>
              <a:t>B. </a:t>
            </a:r>
            <a:r>
              <a:rPr kumimoji="1" lang="ja-JP" altLang="en-US" dirty="0" smtClean="0"/>
              <a:t>うわさ</a:t>
            </a:r>
            <a:endParaRPr kumimoji="1" lang="ja-JP" altLang="en-US" dirty="0"/>
          </a:p>
        </p:txBody>
      </p:sp>
      <p:pic>
        <p:nvPicPr>
          <p:cNvPr id="5" name="Picture 4" descr="Vocab_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1793764"/>
            <a:ext cx="9144000" cy="322659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365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だけ？しか？</a:t>
            </a:r>
            <a:endParaRPr lang="ja-JP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Q1</a:t>
            </a:r>
            <a:r>
              <a:rPr lang="ja-JP" altLang="en-US" dirty="0" smtClean="0"/>
              <a:t>：外国語がいくつ話せますか。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A1: </a:t>
            </a:r>
            <a:r>
              <a:rPr lang="ja-JP" altLang="en-US" dirty="0" smtClean="0"/>
              <a:t>スペイン語と日本語が少しだけ話せます。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A2: </a:t>
            </a:r>
            <a:r>
              <a:rPr lang="ja-JP" altLang="en-US" dirty="0" smtClean="0"/>
              <a:t>スペイン語と日本語が少ししか話せません。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A1</a:t>
            </a:r>
            <a:r>
              <a:rPr lang="ja-JP" altLang="en-US" dirty="0" smtClean="0"/>
              <a:t>と</a:t>
            </a:r>
            <a:r>
              <a:rPr lang="en-US" altLang="ja-JP" dirty="0" smtClean="0"/>
              <a:t>A2</a:t>
            </a:r>
            <a:r>
              <a:rPr lang="ja-JP" altLang="en-US" dirty="0" smtClean="0"/>
              <a:t>の答えは、ニュアンスがどう違いますか。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Q2: </a:t>
            </a:r>
            <a:r>
              <a:rPr lang="ja-JP" altLang="en-US" dirty="0" smtClean="0"/>
              <a:t>何メートルぐらいおよげますか。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Q3: </a:t>
            </a:r>
            <a:r>
              <a:rPr lang="ja-JP" altLang="en-US" dirty="0" smtClean="0"/>
              <a:t>今日はお金をいくら持っていますか。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だけ／しか</a:t>
            </a:r>
            <a:endParaRPr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EX. </a:t>
            </a:r>
            <a:r>
              <a:rPr lang="ja-JP" altLang="en-US" dirty="0" smtClean="0"/>
              <a:t>きのう、パーティーにたくさんが人が来ていた？</a:t>
            </a:r>
            <a:r>
              <a:rPr lang="en-US" altLang="ja-JP" dirty="0" smtClean="0"/>
              <a:t>(only Mr. Tanaka)</a:t>
            </a:r>
          </a:p>
          <a:p>
            <a:pPr>
              <a:buNone/>
            </a:pPr>
            <a:r>
              <a:rPr lang="en-US" altLang="ja-JP" dirty="0" smtClean="0"/>
              <a:t>	→</a:t>
            </a:r>
            <a:r>
              <a:rPr lang="ja-JP" altLang="en-US" dirty="0" smtClean="0"/>
              <a:t>　ううん、田中さんだけ来ていたよ。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→</a:t>
            </a:r>
            <a:r>
              <a:rPr lang="ja-JP" altLang="en-US" dirty="0" smtClean="0"/>
              <a:t>　ううん、田中さんしか来ていなかったよ。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その話、だれが知ってるの？</a:t>
            </a:r>
            <a:r>
              <a:rPr lang="en-US" altLang="ja-JP" dirty="0" smtClean="0"/>
              <a:t>(only Mr. Suzuki)</a:t>
            </a:r>
          </a:p>
          <a:p>
            <a:r>
              <a:rPr lang="ja-JP" altLang="en-US" dirty="0" smtClean="0"/>
              <a:t>どろぼうは何人いたの？</a:t>
            </a:r>
            <a:r>
              <a:rPr lang="en-US" altLang="ja-JP" dirty="0" smtClean="0"/>
              <a:t>(only 1)</a:t>
            </a:r>
          </a:p>
          <a:p>
            <a:r>
              <a:rPr lang="ja-JP" altLang="en-US" dirty="0" smtClean="0"/>
              <a:t>えんぴつを貸してくれない？</a:t>
            </a:r>
            <a:r>
              <a:rPr lang="en-US" altLang="ja-JP" dirty="0" smtClean="0"/>
              <a:t>(Sorry, I have only one pencil.)</a:t>
            </a:r>
          </a:p>
          <a:p>
            <a:r>
              <a:rPr lang="ja-JP" altLang="en-US" dirty="0" smtClean="0"/>
              <a:t>交通事故</a:t>
            </a:r>
            <a:r>
              <a:rPr lang="en-US" altLang="ja-JP" dirty="0" smtClean="0"/>
              <a:t>(</a:t>
            </a:r>
            <a:r>
              <a:rPr lang="ja-JP" altLang="en-US" dirty="0" smtClean="0"/>
              <a:t>こうつうじこ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にあったこと、ある？</a:t>
            </a:r>
            <a:r>
              <a:rPr lang="en-US" altLang="ja-JP" dirty="0" smtClean="0"/>
              <a:t>(once)</a:t>
            </a:r>
          </a:p>
          <a:p>
            <a:r>
              <a:rPr lang="ja-JP" altLang="en-US" dirty="0" smtClean="0"/>
              <a:t>今週は、ずっと休みなの？</a:t>
            </a:r>
            <a:r>
              <a:rPr lang="en-US" altLang="ja-JP" dirty="0" smtClean="0"/>
              <a:t>(No way! I have a break only on Saturday!)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だけ／しか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次のトピックについて「だけ」「しか」の文をたくさん作ってみて下さい。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例：ライオン</a:t>
            </a:r>
            <a:r>
              <a:rPr lang="en-US" altLang="ja-JP" dirty="0" smtClean="0"/>
              <a:t>→</a:t>
            </a:r>
            <a:r>
              <a:rPr lang="ja-JP" altLang="en-US" dirty="0" smtClean="0"/>
              <a:t>ライオンは肉しか食べない。アフリカだけに住んでいる。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動物園のさる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大きい地震</a:t>
            </a:r>
            <a:r>
              <a:rPr lang="en-US" altLang="ja-JP" dirty="0" smtClean="0"/>
              <a:t>(</a:t>
            </a:r>
            <a:r>
              <a:rPr lang="ja-JP" altLang="en-US" dirty="0" smtClean="0"/>
              <a:t>じしん</a:t>
            </a:r>
            <a:r>
              <a:rPr lang="en-US" altLang="ja-JP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ハリケーン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日本語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プリンストン大学の学生</a:t>
            </a:r>
            <a:endParaRPr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960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文法５</a:t>
            </a:r>
            <a:endParaRPr lang="ja-JP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Expressing opinions indirectly </a:t>
            </a:r>
          </a:p>
          <a:p>
            <a:r>
              <a:rPr lang="en-US" altLang="ja-JP" dirty="0" smtClean="0"/>
              <a:t>using 〜</a:t>
            </a:r>
            <a:r>
              <a:rPr lang="ja-JP" altLang="en-US" dirty="0" smtClean="0"/>
              <a:t>んじゃない（かと思う）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Expressing opinions</a:t>
            </a:r>
            <a:endParaRPr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sz="4000" dirty="0" smtClean="0"/>
              <a:t>Certain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ja-JP" altLang="en-US" sz="3600" dirty="0" smtClean="0"/>
              <a:t>ニュースは本当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ほんとう</a:t>
            </a:r>
            <a:r>
              <a:rPr lang="en-US" altLang="ja-JP" sz="3600" dirty="0" smtClean="0"/>
              <a:t>)</a:t>
            </a:r>
            <a:r>
              <a:rPr lang="ja-JP" altLang="en-US" sz="3600" u="sng" dirty="0" smtClean="0"/>
              <a:t>だと思う</a:t>
            </a:r>
            <a:r>
              <a:rPr lang="ja-JP" altLang="en-US" sz="3600" dirty="0" smtClean="0"/>
              <a:t>。</a:t>
            </a:r>
            <a:endParaRPr lang="en-US" altLang="ja-JP" sz="3600" dirty="0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ja-JP" altLang="en-US" dirty="0" smtClean="0"/>
              <a:t>（</a:t>
            </a:r>
            <a:r>
              <a:rPr lang="en-US" altLang="ja-JP" u="sng" dirty="0" smtClean="0"/>
              <a:t>I think</a:t>
            </a:r>
            <a:r>
              <a:rPr lang="en-US" altLang="ja-JP" dirty="0" smtClean="0"/>
              <a:t> the news </a:t>
            </a:r>
            <a:r>
              <a:rPr lang="en-US" altLang="ja-JP" u="sng" dirty="0" smtClean="0"/>
              <a:t>is</a:t>
            </a:r>
            <a:r>
              <a:rPr lang="en-US" altLang="ja-JP" dirty="0" smtClean="0"/>
              <a:t> true.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en-US" altLang="ja-JP" sz="3600" dirty="0" smtClean="0"/>
              <a:t>Less certain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3600" dirty="0" smtClean="0"/>
              <a:t>ニュースは本当</a:t>
            </a:r>
            <a:r>
              <a:rPr lang="ja-JP" altLang="en-US" sz="3600" u="sng" dirty="0" smtClean="0"/>
              <a:t>だろうと思う</a:t>
            </a:r>
            <a:r>
              <a:rPr lang="ja-JP" altLang="en-US" sz="3600" dirty="0" smtClean="0"/>
              <a:t>。</a:t>
            </a:r>
            <a:endParaRPr lang="en-US" altLang="ja-JP" sz="3600" dirty="0" smtClean="0"/>
          </a:p>
          <a:p>
            <a:pPr>
              <a:lnSpc>
                <a:spcPct val="90000"/>
              </a:lnSpc>
              <a:buNone/>
            </a:pPr>
            <a:r>
              <a:rPr lang="ja-JP" altLang="en-US" dirty="0" smtClean="0"/>
              <a:t>（</a:t>
            </a:r>
            <a:r>
              <a:rPr lang="en-US" altLang="ja-JP" u="sng" dirty="0" smtClean="0"/>
              <a:t>I think</a:t>
            </a:r>
            <a:r>
              <a:rPr lang="en-US" altLang="ja-JP" dirty="0" smtClean="0"/>
              <a:t> the news </a:t>
            </a:r>
            <a:r>
              <a:rPr lang="en-US" altLang="ja-JP" u="sng" dirty="0" smtClean="0"/>
              <a:t>is probably</a:t>
            </a:r>
            <a:r>
              <a:rPr lang="en-US" altLang="ja-JP" dirty="0" smtClean="0"/>
              <a:t> true.</a:t>
            </a:r>
            <a:r>
              <a:rPr lang="ja-JP" altLang="en-US" dirty="0" smtClean="0"/>
              <a:t>）</a:t>
            </a:r>
            <a:endParaRPr lang="en-US" altLang="ja-JP" sz="4000" dirty="0" smtClean="0"/>
          </a:p>
          <a:p>
            <a:pPr>
              <a:lnSpc>
                <a:spcPct val="90000"/>
              </a:lnSpc>
            </a:pPr>
            <a:r>
              <a:rPr lang="en-US" altLang="ja-JP" sz="4000" dirty="0" smtClean="0">
                <a:solidFill>
                  <a:srgbClr val="FF0000"/>
                </a:solidFill>
              </a:rPr>
              <a:t>Least certain</a:t>
            </a:r>
            <a:endParaRPr lang="en-US" altLang="ja-JP" sz="4000" dirty="0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ja-JP" altLang="en-US" sz="4000" dirty="0" smtClean="0"/>
              <a:t>ニュースは本当な</a:t>
            </a:r>
            <a:r>
              <a:rPr lang="ja-JP" altLang="en-US" sz="4000" dirty="0" smtClean="0">
                <a:solidFill>
                  <a:srgbClr val="FF0000"/>
                </a:solidFill>
              </a:rPr>
              <a:t>んじゃないかと思う。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ja-JP" altLang="en-US" dirty="0" smtClean="0"/>
              <a:t>（</a:t>
            </a:r>
            <a:r>
              <a:rPr lang="en-US" altLang="ja-JP" dirty="0" smtClean="0">
                <a:solidFill>
                  <a:srgbClr val="FF0000"/>
                </a:solidFill>
              </a:rPr>
              <a:t>I think</a:t>
            </a:r>
            <a:r>
              <a:rPr lang="en-US" altLang="ja-JP" dirty="0" smtClean="0"/>
              <a:t> the news </a:t>
            </a:r>
            <a:r>
              <a:rPr lang="en-US" altLang="ja-JP" dirty="0" smtClean="0">
                <a:solidFill>
                  <a:srgbClr val="FF0000"/>
                </a:solidFill>
              </a:rPr>
              <a:t>might be</a:t>
            </a:r>
            <a:r>
              <a:rPr lang="en-US" altLang="ja-JP" dirty="0" smtClean="0"/>
              <a:t> true.</a:t>
            </a:r>
            <a:r>
              <a:rPr lang="ja-JP" altLang="en-US" dirty="0" smtClean="0"/>
              <a:t>）</a:t>
            </a:r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んじゃないかと思う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Expressing opinions indirectly</a:t>
            </a:r>
            <a:endParaRPr lang="ja-JP" alt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mtClean="0"/>
              <a:t>〜</a:t>
            </a:r>
            <a:r>
              <a:rPr lang="ja-JP" altLang="en-US" smtClean="0"/>
              <a:t>んじゃないかと思う</a:t>
            </a:r>
            <a:r>
              <a:rPr lang="en-US" altLang="ja-JP" smtClean="0"/>
              <a:t> = the speaker’s opinion, (with some uncertainty) </a:t>
            </a:r>
          </a:p>
          <a:p>
            <a:r>
              <a:rPr lang="en-US" altLang="ja-JP" smtClean="0"/>
              <a:t>similar to 〜</a:t>
            </a:r>
            <a:r>
              <a:rPr lang="ja-JP" altLang="en-US" smtClean="0"/>
              <a:t>だろうと思う</a:t>
            </a:r>
            <a:r>
              <a:rPr lang="en-US" altLang="ja-JP" smtClean="0"/>
              <a:t> (but it is less certain)</a:t>
            </a:r>
          </a:p>
          <a:p>
            <a:r>
              <a:rPr lang="en-US" altLang="ja-JP" smtClean="0"/>
              <a:t>〜</a:t>
            </a:r>
            <a:r>
              <a:rPr lang="ja-JP" altLang="en-US" smtClean="0"/>
              <a:t>んじゃないか</a:t>
            </a:r>
            <a:r>
              <a:rPr lang="en-US" altLang="ja-JP" smtClean="0"/>
              <a:t> = not indicate a negative (emphasizes the uncertainty)</a:t>
            </a:r>
          </a:p>
          <a:p>
            <a:r>
              <a:rPr lang="en-US" altLang="ja-JP" smtClean="0"/>
              <a:t>Negative + </a:t>
            </a:r>
            <a:r>
              <a:rPr lang="ja-JP" altLang="en-US" smtClean="0"/>
              <a:t>んじゃないか</a:t>
            </a:r>
            <a:endParaRPr lang="en-US" altLang="ja-JP" smtClean="0"/>
          </a:p>
          <a:p>
            <a:pPr lvl="1"/>
            <a:r>
              <a:rPr lang="ja-JP" altLang="en-US" smtClean="0"/>
              <a:t>れい）この森には大きい動物はいないんじゃないかと思う。</a:t>
            </a:r>
            <a:r>
              <a:rPr lang="en-US" altLang="ja-JP" smtClean="0"/>
              <a:t>I don’t think there are any big animals in these woods.</a:t>
            </a:r>
          </a:p>
          <a:p>
            <a:pPr lvl="1"/>
            <a:r>
              <a:rPr lang="ja-JP" altLang="en-US" smtClean="0"/>
              <a:t>雨はふらないんじゃないかと思う。</a:t>
            </a:r>
            <a:r>
              <a:rPr lang="en-US" altLang="ja-JP" smtClean="0"/>
              <a:t>I don’t think it will rain.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Expressing opinions indirectly</a:t>
            </a:r>
            <a:endParaRPr lang="ja-JP" alt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〜</a:t>
            </a:r>
            <a:r>
              <a:rPr lang="ja-JP" altLang="en-US" smtClean="0"/>
              <a:t>んじゃないかと思います</a:t>
            </a:r>
            <a:endParaRPr lang="en-US" altLang="ja-JP" smtClean="0"/>
          </a:p>
          <a:p>
            <a:r>
              <a:rPr lang="en-US" altLang="ja-JP" smtClean="0"/>
              <a:t>〜</a:t>
            </a:r>
            <a:r>
              <a:rPr lang="ja-JP" altLang="en-US" smtClean="0"/>
              <a:t>んじゃないでしょうか</a:t>
            </a:r>
            <a:endParaRPr lang="en-US" altLang="ja-JP" smtClean="0"/>
          </a:p>
          <a:p>
            <a:r>
              <a:rPr lang="en-US" altLang="ja-JP" smtClean="0"/>
              <a:t>〜</a:t>
            </a:r>
            <a:r>
              <a:rPr lang="ja-JP" altLang="en-US" smtClean="0"/>
              <a:t>んじゃないですか</a:t>
            </a:r>
            <a:endParaRPr lang="en-US" altLang="ja-JP" smtClean="0"/>
          </a:p>
          <a:p>
            <a:r>
              <a:rPr lang="en-US" altLang="ja-JP" smtClean="0"/>
              <a:t>〜</a:t>
            </a:r>
            <a:r>
              <a:rPr lang="ja-JP" altLang="en-US" smtClean="0"/>
              <a:t>んじゃないかな</a:t>
            </a:r>
            <a:endParaRPr lang="en-US" altLang="ja-JP" smtClean="0"/>
          </a:p>
          <a:p>
            <a:r>
              <a:rPr lang="en-US" altLang="ja-JP" smtClean="0"/>
              <a:t>〜</a:t>
            </a:r>
            <a:r>
              <a:rPr lang="ja-JP" altLang="en-US" smtClean="0"/>
              <a:t>んじゃないかしら</a:t>
            </a:r>
            <a:endParaRPr lang="en-US" altLang="ja-JP" smtClean="0"/>
          </a:p>
          <a:p>
            <a:r>
              <a:rPr lang="en-US" altLang="ja-JP" smtClean="0"/>
              <a:t>〜</a:t>
            </a:r>
            <a:r>
              <a:rPr lang="ja-JP" altLang="en-US" smtClean="0"/>
              <a:t>んじゃない？</a:t>
            </a:r>
            <a:endParaRPr lang="en-US" altLang="ja-JP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14800" y="3276600"/>
            <a:ext cx="5029200" cy="224676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言ってみましょう！</a:t>
            </a:r>
            <a:endParaRPr kumimoji="1"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/>
              <a:t>ニュースは本当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ほんとう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だ</a:t>
            </a:r>
            <a:endParaRPr kumimoji="1"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変なうわさがある</a:t>
            </a:r>
            <a:endParaRPr kumimoji="1"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NY</a:t>
            </a:r>
            <a:r>
              <a:rPr kumimoji="1" lang="ja-JP" altLang="en-US" sz="2800" dirty="0" smtClean="0"/>
              <a:t>は安全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あんぜん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じゃない</a:t>
            </a:r>
            <a:endParaRPr kumimoji="1"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彼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かれ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は日本人じゃない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んじゃないかと思う</a:t>
            </a:r>
            <a:endParaRPr lang="ja-JP" alt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Answer the questions using 〜</a:t>
            </a:r>
            <a:r>
              <a:rPr lang="ja-JP" altLang="en-US" dirty="0" smtClean="0"/>
              <a:t>んじゃないかと思う。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例）</a:t>
            </a:r>
            <a:r>
              <a:rPr lang="en-US" altLang="ja-JP" dirty="0" smtClean="0"/>
              <a:t>Q</a:t>
            </a:r>
            <a:r>
              <a:rPr lang="ja-JP" altLang="en-US" dirty="0" smtClean="0"/>
              <a:t>：今日雨がふるでしょうか。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     A:</a:t>
            </a:r>
            <a:r>
              <a:rPr lang="ja-JP" altLang="en-US" dirty="0" smtClean="0"/>
              <a:t>さあ、よく分かりませんが、ふるんじゃないかと思います。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     or </a:t>
            </a:r>
            <a:r>
              <a:rPr lang="ja-JP" altLang="en-US" dirty="0" smtClean="0"/>
              <a:t>ふらないんじゃないかと思います。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地震</a:t>
            </a:r>
            <a:r>
              <a:rPr lang="en-US" altLang="ja-JP" dirty="0" smtClean="0"/>
              <a:t>(</a:t>
            </a:r>
            <a:r>
              <a:rPr lang="ja-JP" altLang="en-US" dirty="0" smtClean="0"/>
              <a:t>じしん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が起きた時、この建物</a:t>
            </a:r>
            <a:r>
              <a:rPr lang="en-US" altLang="ja-JP" dirty="0" smtClean="0"/>
              <a:t>(</a:t>
            </a:r>
            <a:r>
              <a:rPr lang="ja-JP" altLang="en-US" dirty="0" smtClean="0"/>
              <a:t>たてもの</a:t>
            </a:r>
            <a:r>
              <a:rPr lang="en-US" altLang="ja-JP" dirty="0" smtClean="0"/>
              <a:t>)</a:t>
            </a:r>
            <a:r>
              <a:rPr lang="ja-JP" altLang="en-US" dirty="0" smtClean="0"/>
              <a:t>は安全</a:t>
            </a:r>
            <a:r>
              <a:rPr lang="en-US" altLang="ja-JP" dirty="0" smtClean="0"/>
              <a:t>(</a:t>
            </a:r>
            <a:r>
              <a:rPr lang="ja-JP" altLang="en-US" dirty="0" smtClean="0"/>
              <a:t>あんぜん</a:t>
            </a:r>
            <a:r>
              <a:rPr lang="en-US" altLang="ja-JP" dirty="0" smtClean="0"/>
              <a:t>)</a:t>
            </a:r>
            <a:r>
              <a:rPr lang="ja-JP" altLang="en-US" dirty="0" smtClean="0"/>
              <a:t>だと思いますか。</a:t>
            </a:r>
            <a:endParaRPr lang="en-US" altLang="ja-JP" dirty="0" smtClean="0"/>
          </a:p>
          <a:p>
            <a:r>
              <a:rPr lang="ja-JP" altLang="en-US" dirty="0" smtClean="0"/>
              <a:t>火事の方が台風よりこわいと思いますか。</a:t>
            </a:r>
            <a:endParaRPr lang="en-US" altLang="ja-JP" dirty="0" smtClean="0"/>
          </a:p>
          <a:p>
            <a:r>
              <a:rPr lang="ja-JP" altLang="en-US" dirty="0" smtClean="0"/>
              <a:t>犬は頭がいいと思いますか。</a:t>
            </a:r>
            <a:endParaRPr lang="en-US" altLang="ja-JP" dirty="0" smtClean="0"/>
          </a:p>
          <a:p>
            <a:r>
              <a:rPr lang="ja-JP" altLang="en-US" dirty="0" smtClean="0"/>
              <a:t>日本にもくまがいると思いますか。</a:t>
            </a:r>
            <a:endParaRPr lang="en-US" altLang="ja-JP" dirty="0" smtClean="0"/>
          </a:p>
          <a:p>
            <a:r>
              <a:rPr lang="ja-JP" altLang="en-US" dirty="0" smtClean="0"/>
              <a:t>日本はたつまきが少ないと思いますか。</a:t>
            </a:r>
            <a:endParaRPr lang="en-US" altLang="ja-JP" dirty="0" smtClean="0"/>
          </a:p>
          <a:p>
            <a:r>
              <a:rPr lang="ja-JP" altLang="en-US" dirty="0" smtClean="0"/>
              <a:t>？？？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意見を言う</a:t>
            </a:r>
            <a:endParaRPr lang="ja-JP" altLang="en-US" dirty="0"/>
          </a:p>
        </p:txBody>
      </p:sp>
      <p:pic>
        <p:nvPicPr>
          <p:cNvPr id="4" name="Picture 3" descr="Ch8_G5_A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81000" y="1622376"/>
            <a:ext cx="8278091" cy="523562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986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んじゃないかと思う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クラスメートに聞いてみましょう。</a:t>
            </a:r>
            <a:endParaRPr kumimoji="1" lang="ja-JP" altLang="en-US" dirty="0"/>
          </a:p>
        </p:txBody>
      </p:sp>
      <p:pic>
        <p:nvPicPr>
          <p:cNvPr id="4" name="Picture 3" descr="Ch8_G5_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27690" y="2380401"/>
            <a:ext cx="7192310" cy="402732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B.</a:t>
            </a:r>
            <a:r>
              <a:rPr kumimoji="1" lang="ja-JP" altLang="en-US" dirty="0" smtClean="0"/>
              <a:t>う</a:t>
            </a:r>
            <a:r>
              <a:rPr kumimoji="1" lang="ja-JP" altLang="en-US" smtClean="0"/>
              <a:t>わさ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Activity 5</a:t>
            </a:r>
            <a:endParaRPr kumimoji="1" lang="ja-JP" altLang="en-US" sz="2800" dirty="0"/>
          </a:p>
        </p:txBody>
      </p:sp>
      <p:pic>
        <p:nvPicPr>
          <p:cNvPr id="5" name="Picture 4" descr="A5_p34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624884" cy="1880034"/>
          </a:xfrm>
          <a:prstGeom prst="rect">
            <a:avLst/>
          </a:prstGeom>
        </p:spPr>
      </p:pic>
      <p:pic>
        <p:nvPicPr>
          <p:cNvPr id="8" name="Picture 7" descr="A5_p3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447800" y="3310701"/>
            <a:ext cx="6401831" cy="354729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455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上手な聞き方</a:t>
            </a:r>
            <a:endParaRPr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850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Storytelling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Expressions in Oral narrative (storytelling)</a:t>
            </a:r>
          </a:p>
          <a:p>
            <a:r>
              <a:rPr lang="en-US" altLang="ja-JP" smtClean="0"/>
              <a:t>Starting: “getting the attention of your listener”</a:t>
            </a:r>
          </a:p>
          <a:p>
            <a:pPr lvl="1"/>
            <a:r>
              <a:rPr lang="en-US" altLang="ja-JP" smtClean="0"/>
              <a:t>V+past </a:t>
            </a:r>
            <a:r>
              <a:rPr lang="ja-JP" altLang="en-US" smtClean="0"/>
              <a:t>んです</a:t>
            </a:r>
            <a:r>
              <a:rPr lang="en-US" altLang="ja-JP" smtClean="0"/>
              <a:t>(</a:t>
            </a:r>
            <a:r>
              <a:rPr lang="ja-JP" altLang="en-US" smtClean="0"/>
              <a:t>昨日、変なことがあったんですよ）</a:t>
            </a:r>
            <a:endParaRPr lang="en-US" altLang="ja-JP" smtClean="0"/>
          </a:p>
          <a:p>
            <a:pPr lvl="1"/>
            <a:r>
              <a:rPr lang="ja-JP" altLang="en-US" smtClean="0"/>
              <a:t>ねえ、聞いて。昨日ね、・・・</a:t>
            </a:r>
            <a:endParaRPr lang="en-US" altLang="ja-JP" smtClean="0"/>
          </a:p>
          <a:p>
            <a:r>
              <a:rPr lang="en-US" altLang="ja-JP" smtClean="0"/>
              <a:t>Conjunctions (</a:t>
            </a:r>
            <a:r>
              <a:rPr lang="ja-JP" altLang="en-US" smtClean="0"/>
              <a:t>そして、それから、それで</a:t>
            </a:r>
            <a:r>
              <a:rPr lang="en-US" altLang="ja-JP" smtClean="0"/>
              <a:t>etc.)</a:t>
            </a:r>
          </a:p>
          <a:p>
            <a:r>
              <a:rPr lang="en-US" altLang="ja-JP" smtClean="0"/>
              <a:t>Reported speech (〜</a:t>
            </a:r>
            <a:r>
              <a:rPr lang="ja-JP" altLang="en-US" smtClean="0"/>
              <a:t>と言う</a:t>
            </a:r>
            <a:r>
              <a:rPr lang="en-US" altLang="ja-JP" smtClean="0"/>
              <a:t> etc.)</a:t>
            </a:r>
            <a:endParaRPr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957" y="5023640"/>
            <a:ext cx="8259844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練習</a:t>
            </a:r>
            <a:endParaRPr kumimoji="1" lang="en-US" altLang="ja-JP" sz="2400" dirty="0" smtClean="0"/>
          </a:p>
          <a:p>
            <a:pPr>
              <a:buFont typeface="Arial"/>
              <a:buChar char="•"/>
            </a:pPr>
            <a:r>
              <a:rPr lang="ja-JP" altLang="en-US" sz="2400" dirty="0" smtClean="0"/>
              <a:t>どんな話しをしていますか。</a:t>
            </a:r>
            <a:endParaRPr lang="en-US" altLang="ja-JP" sz="2400" dirty="0" smtClean="0"/>
          </a:p>
          <a:p>
            <a:pPr>
              <a:buFont typeface="Arial"/>
              <a:buChar char="•"/>
            </a:pPr>
            <a:r>
              <a:rPr lang="ja-JP" altLang="en-US" sz="2400" dirty="0" smtClean="0"/>
              <a:t>どんなひょうげん</a:t>
            </a:r>
            <a:r>
              <a:rPr lang="en-US" altLang="ja-JP" sz="2400" dirty="0" smtClean="0"/>
              <a:t>(expressions)</a:t>
            </a:r>
            <a:r>
              <a:rPr kumimoji="1" lang="ja-JP" altLang="en-US" sz="2400" dirty="0" smtClean="0"/>
              <a:t>が使われていますか。</a:t>
            </a:r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018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聞き上手話し上手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聞き上手話し上手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Telling a story well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More getting-attention phrases</a:t>
            </a:r>
          </a:p>
          <a:p>
            <a:pPr lvl="1"/>
            <a:r>
              <a:rPr lang="ja-JP" altLang="en-US" smtClean="0"/>
              <a:t>ねえねえ、聞いて。</a:t>
            </a:r>
            <a:r>
              <a:rPr lang="en-US" altLang="ja-JP" smtClean="0"/>
              <a:t>(female)</a:t>
            </a:r>
          </a:p>
          <a:p>
            <a:pPr lvl="1"/>
            <a:r>
              <a:rPr lang="ja-JP" altLang="en-US" smtClean="0"/>
              <a:t>ねえ、昨日、おもしろいことがあったんだ。</a:t>
            </a:r>
            <a:r>
              <a:rPr lang="en-US" altLang="ja-JP" smtClean="0"/>
              <a:t>(female/male?)</a:t>
            </a:r>
          </a:p>
          <a:p>
            <a:pPr lvl="1"/>
            <a:r>
              <a:rPr lang="ja-JP" altLang="en-US" smtClean="0"/>
              <a:t>なあ、昨日、おもしろいことがあったんだ。</a:t>
            </a:r>
            <a:r>
              <a:rPr lang="en-US" altLang="ja-JP" smtClean="0"/>
              <a:t>(male)</a:t>
            </a:r>
          </a:p>
          <a:p>
            <a:pPr lvl="1"/>
            <a:r>
              <a:rPr lang="ja-JP" altLang="en-US" smtClean="0"/>
              <a:t>あのう、昨日、ちょっとおもしろいことがあったんですけど。</a:t>
            </a:r>
            <a:endParaRPr lang="en-US" altLang="ja-JP" smtClean="0"/>
          </a:p>
          <a:p>
            <a:r>
              <a:rPr lang="ja-JP" altLang="en-US" smtClean="0"/>
              <a:t>ひどいこと、うれしいこと、かなしいこと、</a:t>
            </a:r>
            <a:r>
              <a:rPr lang="en-US" altLang="ja-JP" smtClean="0"/>
              <a:t> etc.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837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聞き上手話し上手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listening a story well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ja-JP" dirty="0" smtClean="0"/>
              <a:t>The listener plays a very important role in the successful telling of a story.</a:t>
            </a:r>
          </a:p>
          <a:p>
            <a:pPr lvl="1">
              <a:buNone/>
            </a:pPr>
            <a:r>
              <a:rPr lang="en-US" altLang="ja-JP" dirty="0" smtClean="0"/>
              <a:t>To remain attentive</a:t>
            </a:r>
          </a:p>
          <a:p>
            <a:pPr lvl="1">
              <a:buNone/>
            </a:pPr>
            <a:r>
              <a:rPr lang="en-US" altLang="ja-JP" dirty="0" smtClean="0"/>
              <a:t>To provide feedback</a:t>
            </a:r>
          </a:p>
          <a:p>
            <a:pPr>
              <a:buNone/>
            </a:pPr>
            <a:r>
              <a:rPr lang="ja-JP" altLang="en-US" dirty="0" smtClean="0"/>
              <a:t>あいづち</a:t>
            </a:r>
            <a:r>
              <a:rPr lang="en-US" altLang="ja-JP" dirty="0" smtClean="0"/>
              <a:t> (</a:t>
            </a:r>
            <a:r>
              <a:rPr lang="ja-JP" altLang="en-US" dirty="0" smtClean="0"/>
              <a:t>ええ、うん、あ、そう</a:t>
            </a:r>
            <a:r>
              <a:rPr lang="en-US" altLang="ja-JP" dirty="0" smtClean="0"/>
              <a:t>, etc.)</a:t>
            </a:r>
          </a:p>
          <a:p>
            <a:pPr>
              <a:buNone/>
            </a:pPr>
            <a:r>
              <a:rPr lang="en-US" altLang="ja-JP" dirty="0" smtClean="0"/>
              <a:t>More phrases for the listener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Indicating an interest in a conversation and maintaining the flow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ええ、ええ。へえ、そうですか。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2.     Eliciting more information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それで？その後、どうなったんですか。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3.     Offering a reaction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それは大変でしたね。それはお気のどくでしたね。それはよかった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ですね。それはうれしかったでしょうね。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4.    Showing a spontaneous reaction such as surprise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まさか。えーっ、本当ですか。うっそー！</a:t>
            </a:r>
            <a:r>
              <a:rPr lang="en-US" altLang="ja-JP" dirty="0" smtClean="0"/>
              <a:t>(very casual)</a:t>
            </a:r>
            <a:r>
              <a:rPr lang="ja-JP" altLang="en-US" dirty="0" smtClean="0"/>
              <a:t>まじー！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(very casual)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58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聞き上手話し上手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週末、どんなことがありましたか。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話す人</a:t>
            </a:r>
            <a:endParaRPr lang="en-US" altLang="ja-JP" smtClean="0"/>
          </a:p>
          <a:p>
            <a:pPr lvl="1"/>
            <a:r>
              <a:rPr lang="en-US" altLang="ja-JP" smtClean="0"/>
              <a:t>To get attention</a:t>
            </a:r>
          </a:p>
          <a:p>
            <a:r>
              <a:rPr lang="ja-JP" altLang="en-US" smtClean="0"/>
              <a:t>聞く人</a:t>
            </a:r>
            <a:endParaRPr lang="en-US" altLang="ja-JP" smtClean="0"/>
          </a:p>
          <a:p>
            <a:pPr lvl="1"/>
            <a:r>
              <a:rPr lang="en-US" altLang="ja-JP" smtClean="0"/>
              <a:t>To remain attentive</a:t>
            </a:r>
          </a:p>
          <a:p>
            <a:pPr lvl="1"/>
            <a:r>
              <a:rPr lang="en-US" altLang="ja-JP" smtClean="0"/>
              <a:t>To provide feedback</a:t>
            </a:r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漢字１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ja-JP" altLang="en-US" sz="3600" dirty="0" smtClean="0"/>
              <a:t>笑泣泳払売落助考決待遊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読んでみましょう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mtClean="0"/>
              <a:t>笑う</a:t>
            </a:r>
            <a:endParaRPr lang="en-US" altLang="ja-JP" smtClean="0"/>
          </a:p>
          <a:p>
            <a:r>
              <a:rPr lang="ja-JP" altLang="en-US" smtClean="0"/>
              <a:t>泣く</a:t>
            </a:r>
            <a:endParaRPr lang="en-US" altLang="ja-JP" smtClean="0"/>
          </a:p>
          <a:p>
            <a:r>
              <a:rPr lang="ja-JP" altLang="en-US" smtClean="0"/>
              <a:t>泳ぐ</a:t>
            </a:r>
            <a:endParaRPr lang="en-US" altLang="ja-JP" smtClean="0"/>
          </a:p>
          <a:p>
            <a:r>
              <a:rPr lang="ja-JP" altLang="en-US" smtClean="0"/>
              <a:t>払う</a:t>
            </a:r>
            <a:endParaRPr lang="en-US" altLang="ja-JP" smtClean="0"/>
          </a:p>
          <a:p>
            <a:r>
              <a:rPr lang="ja-JP" altLang="en-US" smtClean="0"/>
              <a:t>売る</a:t>
            </a:r>
            <a:endParaRPr lang="en-US" altLang="ja-JP" smtClean="0"/>
          </a:p>
          <a:p>
            <a:r>
              <a:rPr lang="ja-JP" altLang="en-US" smtClean="0"/>
              <a:t>～が落ちる・～を落とす</a:t>
            </a:r>
            <a:endParaRPr lang="en-US" altLang="ja-JP" smtClean="0"/>
          </a:p>
          <a:p>
            <a:r>
              <a:rPr lang="ja-JP" altLang="en-US" smtClean="0"/>
              <a:t>～が助かる・～を助ける</a:t>
            </a:r>
            <a:endParaRPr lang="en-US" altLang="ja-JP" smtClean="0"/>
          </a:p>
          <a:p>
            <a:r>
              <a:rPr lang="ja-JP" altLang="en-US" smtClean="0"/>
              <a:t>考える</a:t>
            </a:r>
            <a:endParaRPr lang="en-US" altLang="ja-JP" smtClean="0"/>
          </a:p>
          <a:p>
            <a:r>
              <a:rPr lang="ja-JP" altLang="en-US" smtClean="0"/>
              <a:t>～が決める・～を決まる</a:t>
            </a:r>
            <a:endParaRPr lang="en-US" altLang="ja-JP" smtClean="0"/>
          </a:p>
          <a:p>
            <a:r>
              <a:rPr lang="ja-JP" altLang="en-US" smtClean="0"/>
              <a:t>待つ・招待する</a:t>
            </a:r>
            <a:endParaRPr lang="en-US" altLang="ja-JP" smtClean="0"/>
          </a:p>
          <a:p>
            <a:r>
              <a:rPr lang="ja-JP" altLang="en-US" smtClean="0"/>
              <a:t>遊ぶ・遊園地</a:t>
            </a:r>
            <a:endParaRPr lang="en-US" altLang="ja-JP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525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読んでみましょう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mtClean="0"/>
              <a:t>友達に笑われました。</a:t>
            </a:r>
            <a:endParaRPr lang="en-US" altLang="ja-JP" smtClean="0"/>
          </a:p>
          <a:p>
            <a:r>
              <a:rPr lang="ja-JP" altLang="en-US" smtClean="0"/>
              <a:t>子供に泣かれて、困りました。</a:t>
            </a:r>
            <a:endParaRPr lang="en-US" altLang="ja-JP" smtClean="0"/>
          </a:p>
          <a:p>
            <a:r>
              <a:rPr lang="ja-JP" altLang="en-US" smtClean="0"/>
              <a:t>魚みたいに泳ぎます。</a:t>
            </a:r>
            <a:endParaRPr lang="en-US" altLang="ja-JP" smtClean="0"/>
          </a:p>
          <a:p>
            <a:r>
              <a:rPr lang="ja-JP" altLang="en-US" smtClean="0"/>
              <a:t>レストランでお金を払わなかった。</a:t>
            </a:r>
            <a:endParaRPr lang="en-US" altLang="ja-JP" smtClean="0"/>
          </a:p>
          <a:p>
            <a:r>
              <a:rPr lang="ja-JP" altLang="en-US" smtClean="0"/>
              <a:t>ネットでギターを売りました。</a:t>
            </a:r>
            <a:endParaRPr lang="en-US" altLang="ja-JP" smtClean="0"/>
          </a:p>
          <a:p>
            <a:r>
              <a:rPr lang="ja-JP" altLang="en-US" smtClean="0"/>
              <a:t>試験に落ちました。</a:t>
            </a:r>
            <a:endParaRPr lang="en-US" altLang="ja-JP" smtClean="0"/>
          </a:p>
          <a:p>
            <a:r>
              <a:rPr lang="ja-JP" altLang="en-US" smtClean="0"/>
              <a:t>とても助かります。</a:t>
            </a:r>
            <a:endParaRPr lang="en-US" altLang="ja-JP" smtClean="0"/>
          </a:p>
          <a:p>
            <a:r>
              <a:rPr lang="ja-JP" altLang="en-US" smtClean="0"/>
              <a:t>あの人のことしか考えていない。</a:t>
            </a:r>
            <a:endParaRPr lang="en-US" altLang="ja-JP" smtClean="0"/>
          </a:p>
          <a:p>
            <a:r>
              <a:rPr lang="ja-JP" altLang="en-US" smtClean="0"/>
              <a:t>日本に行くことに決めました。</a:t>
            </a:r>
            <a:endParaRPr lang="en-US" altLang="ja-JP" smtClean="0"/>
          </a:p>
          <a:p>
            <a:r>
              <a:rPr lang="ja-JP" altLang="en-US" smtClean="0"/>
              <a:t>ちょっと待ってください。</a:t>
            </a:r>
            <a:endParaRPr lang="en-US" altLang="ja-JP" smtClean="0"/>
          </a:p>
          <a:p>
            <a:r>
              <a:rPr lang="ja-JP" altLang="en-US" smtClean="0"/>
              <a:t>友達と遊園地で遊びました。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332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漢字に変えて下さい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あかちゃんはすぐわらったりないたりします。</a:t>
            </a:r>
            <a:endParaRPr lang="en-US" smtClean="0"/>
          </a:p>
          <a:p>
            <a:r>
              <a:rPr lang="ja-JP" altLang="en-US" smtClean="0"/>
              <a:t>まだじゅぎょうりょうをはらっていません。</a:t>
            </a:r>
            <a:endParaRPr lang="en-US" smtClean="0"/>
          </a:p>
          <a:p>
            <a:r>
              <a:rPr lang="ja-JP" altLang="en-US" smtClean="0"/>
              <a:t>おおきいみせなのに、パソコンうりばがないので、おどろいた。</a:t>
            </a:r>
            <a:endParaRPr lang="en-US" altLang="ja-JP" smtClean="0"/>
          </a:p>
          <a:p>
            <a:r>
              <a:rPr lang="ja-JP" altLang="en-US" smtClean="0"/>
              <a:t>こんどのしゅうまつに、ゆうえんちにいきませんか。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1085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C. </a:t>
            </a:r>
            <a:r>
              <a:rPr kumimoji="1" lang="ja-JP" altLang="en-US" dirty="0" smtClean="0"/>
              <a:t>気持ちをあらわす言葉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今までにどんな「気持ちをあわらす</a:t>
            </a:r>
            <a:r>
              <a:rPr kumimoji="1" lang="en-US" altLang="ja-JP" dirty="0" smtClean="0"/>
              <a:t>(express)</a:t>
            </a:r>
            <a:r>
              <a:rPr kumimoji="1" lang="ja-JP" altLang="en-US" dirty="0" smtClean="0"/>
              <a:t>言葉」を勉強しましたか。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613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漢字に変えて下さい（答え）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赤ちゃんはすぐ笑ったり泣いたりします。</a:t>
            </a:r>
            <a:endParaRPr lang="en-US" smtClean="0"/>
          </a:p>
          <a:p>
            <a:r>
              <a:rPr lang="ja-JP" altLang="en-US" smtClean="0"/>
              <a:t>まだ授業料を払っていません。</a:t>
            </a:r>
            <a:endParaRPr lang="en-US" smtClean="0"/>
          </a:p>
          <a:p>
            <a:r>
              <a:rPr lang="ja-JP" altLang="en-US" smtClean="0"/>
              <a:t>大きい店なのに、パソコン売り場がないので、おどろいた。</a:t>
            </a:r>
            <a:endParaRPr lang="en-US" altLang="ja-JP" smtClean="0"/>
          </a:p>
          <a:p>
            <a:r>
              <a:rPr lang="ja-JP" altLang="en-US" smtClean="0"/>
              <a:t>今度の週末に、遊園地に行きませんか。</a:t>
            </a:r>
            <a:endParaRPr lang="en-US" altLang="ja-JP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647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漢字２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ja-JP" altLang="en-US" sz="3600" dirty="0" smtClean="0"/>
              <a:t>呼招忙静暗点夜心配困経</a:t>
            </a:r>
            <a:endParaRPr lang="en-US" sz="3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675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読んでみましょう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mtClean="0"/>
              <a:t>呼ぶ</a:t>
            </a:r>
            <a:endParaRPr lang="en-US" altLang="ja-JP" smtClean="0"/>
          </a:p>
          <a:p>
            <a:r>
              <a:rPr lang="ja-JP" altLang="en-US" smtClean="0"/>
              <a:t>招待</a:t>
            </a:r>
            <a:endParaRPr lang="en-US" altLang="ja-JP" smtClean="0"/>
          </a:p>
          <a:p>
            <a:r>
              <a:rPr lang="ja-JP" altLang="en-US" smtClean="0"/>
              <a:t>忙しい</a:t>
            </a:r>
            <a:endParaRPr lang="en-US" altLang="ja-JP" smtClean="0"/>
          </a:p>
          <a:p>
            <a:r>
              <a:rPr lang="ja-JP" altLang="en-US" smtClean="0"/>
              <a:t>静か</a:t>
            </a:r>
            <a:endParaRPr lang="en-US" altLang="ja-JP" smtClean="0"/>
          </a:p>
          <a:p>
            <a:r>
              <a:rPr lang="ja-JP" altLang="en-US" smtClean="0"/>
              <a:t>暗い</a:t>
            </a:r>
            <a:endParaRPr lang="en-US" altLang="ja-JP" smtClean="0"/>
          </a:p>
          <a:p>
            <a:r>
              <a:rPr lang="ja-JP" altLang="en-US" smtClean="0"/>
              <a:t>点</a:t>
            </a:r>
            <a:endParaRPr lang="en-US" altLang="ja-JP" smtClean="0"/>
          </a:p>
          <a:p>
            <a:r>
              <a:rPr lang="ja-JP" altLang="en-US" smtClean="0"/>
              <a:t>夜、今夜</a:t>
            </a:r>
            <a:endParaRPr lang="en-US" altLang="ja-JP" smtClean="0"/>
          </a:p>
          <a:p>
            <a:r>
              <a:rPr lang="ja-JP" altLang="en-US" smtClean="0"/>
              <a:t>心配</a:t>
            </a:r>
            <a:endParaRPr lang="en-US" altLang="ja-JP" smtClean="0"/>
          </a:p>
          <a:p>
            <a:r>
              <a:rPr lang="ja-JP" altLang="en-US" smtClean="0"/>
              <a:t>困る</a:t>
            </a:r>
            <a:endParaRPr lang="en-US" altLang="ja-JP" smtClean="0"/>
          </a:p>
          <a:p>
            <a:r>
              <a:rPr lang="ja-JP" altLang="en-US" smtClean="0"/>
              <a:t>経験</a:t>
            </a:r>
            <a:endParaRPr lang="en-US" altLang="ja-JP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4246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読んでみましょう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smtClean="0"/>
              <a:t>タクシーを呼んで下さい。</a:t>
            </a:r>
            <a:endParaRPr lang="en-US" altLang="ja-JP" smtClean="0"/>
          </a:p>
          <a:p>
            <a:r>
              <a:rPr lang="ja-JP" altLang="en-US" smtClean="0"/>
              <a:t>食事に招待されました。</a:t>
            </a:r>
            <a:endParaRPr lang="en-US" altLang="ja-JP" smtClean="0"/>
          </a:p>
          <a:p>
            <a:r>
              <a:rPr lang="ja-JP" altLang="en-US" smtClean="0"/>
              <a:t>試験があるのでとても忙しい。</a:t>
            </a:r>
            <a:endParaRPr lang="en-US" altLang="ja-JP" smtClean="0"/>
          </a:p>
          <a:p>
            <a:r>
              <a:rPr lang="ja-JP" altLang="en-US" smtClean="0"/>
              <a:t>先生の家がある所はとても静かです。</a:t>
            </a:r>
            <a:endParaRPr lang="en-US" altLang="ja-JP" smtClean="0"/>
          </a:p>
          <a:p>
            <a:r>
              <a:rPr lang="ja-JP" altLang="en-US" smtClean="0"/>
              <a:t>暗いから気をつけて下さい。</a:t>
            </a:r>
            <a:endParaRPr lang="en-US" altLang="ja-JP" smtClean="0"/>
          </a:p>
          <a:p>
            <a:r>
              <a:rPr lang="ja-JP" altLang="en-US" smtClean="0"/>
              <a:t>この間の試験は点は</a:t>
            </a:r>
            <a:r>
              <a:rPr lang="en-US" altLang="ja-JP" smtClean="0"/>
              <a:t>90</a:t>
            </a:r>
            <a:r>
              <a:rPr lang="ja-JP" altLang="en-US" smtClean="0"/>
              <a:t>点でした。</a:t>
            </a:r>
            <a:endParaRPr lang="en-US" altLang="ja-JP" smtClean="0"/>
          </a:p>
          <a:p>
            <a:r>
              <a:rPr lang="ja-JP" altLang="en-US" smtClean="0"/>
              <a:t>夜は寒くなります。</a:t>
            </a:r>
            <a:endParaRPr lang="en-US" altLang="ja-JP" smtClean="0"/>
          </a:p>
          <a:p>
            <a:r>
              <a:rPr lang="ja-JP" altLang="en-US" smtClean="0"/>
              <a:t>今夜はパーティに行く予定です。</a:t>
            </a:r>
            <a:endParaRPr lang="en-US" altLang="ja-JP" smtClean="0"/>
          </a:p>
          <a:p>
            <a:r>
              <a:rPr lang="ja-JP" altLang="en-US" smtClean="0"/>
              <a:t>母の病気のことが心配です。</a:t>
            </a:r>
            <a:endParaRPr lang="en-US" altLang="ja-JP" smtClean="0"/>
          </a:p>
          <a:p>
            <a:r>
              <a:rPr lang="ja-JP" altLang="en-US" smtClean="0"/>
              <a:t>となりの人がうるさくて困っています。</a:t>
            </a:r>
            <a:endParaRPr lang="en-US" altLang="ja-JP" smtClean="0"/>
          </a:p>
          <a:p>
            <a:r>
              <a:rPr lang="ja-JP" altLang="en-US" smtClean="0"/>
              <a:t>専攻は経済</a:t>
            </a:r>
            <a:r>
              <a:rPr lang="en-US" altLang="ja-JP" smtClean="0"/>
              <a:t>(</a:t>
            </a:r>
            <a:r>
              <a:rPr lang="ja-JP" altLang="en-US" smtClean="0"/>
              <a:t>ざい</a:t>
            </a:r>
            <a:r>
              <a:rPr lang="en-US" altLang="ja-JP" smtClean="0"/>
              <a:t>)</a:t>
            </a:r>
            <a:r>
              <a:rPr lang="ja-JP" altLang="en-US" smtClean="0"/>
              <a:t>学です。</a:t>
            </a:r>
            <a:endParaRPr lang="en-US" altLang="ja-JP" smtClean="0"/>
          </a:p>
          <a:p>
            <a:r>
              <a:rPr lang="ja-JP" altLang="en-US" smtClean="0"/>
              <a:t>日本でいろいろな経験をしたい。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736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漢字に変えて下さい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smtClean="0"/>
              <a:t>このしけんは、うけたけいけんがないので、しんぱいしています。あまりいいてんはとれないとおもいます。</a:t>
            </a:r>
            <a:endParaRPr lang="en-US" altLang="ja-JP" smtClean="0"/>
          </a:p>
          <a:p>
            <a:r>
              <a:rPr lang="ja-JP" altLang="en-US" smtClean="0"/>
              <a:t>すきなひとをえいがにしょうたいすることにきめました。</a:t>
            </a:r>
            <a:endParaRPr lang="en-US" altLang="ja-JP" smtClean="0"/>
          </a:p>
          <a:p>
            <a:r>
              <a:rPr lang="ja-JP" altLang="en-US" smtClean="0"/>
              <a:t>わたしはおよげないので、うみではこまります。</a:t>
            </a:r>
            <a:endParaRPr lang="en-US" altLang="ja-JP" smtClean="0"/>
          </a:p>
          <a:p>
            <a:r>
              <a:rPr lang="ja-JP" altLang="en-US" smtClean="0"/>
              <a:t>さいふをおとしてしまったから、ともだちをよびました。</a:t>
            </a:r>
            <a:endParaRPr lang="en-US" altLang="ja-JP" smtClean="0"/>
          </a:p>
          <a:p>
            <a:r>
              <a:rPr lang="ja-JP" altLang="en-US" smtClean="0"/>
              <a:t>このへんはよなかはしずかでくらくなるので、きをつけてください。</a:t>
            </a:r>
            <a:endParaRPr lang="en-US" altLang="ja-JP" smtClean="0"/>
          </a:p>
          <a:p>
            <a:r>
              <a:rPr lang="ja-JP" altLang="en-US" smtClean="0"/>
              <a:t>しゅうまつもしごとがあっていそがしかった。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786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漢字に変えて下さい（答え）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この試験は、受けた経験がないので、心配しています。あまりいい点は取れないと思います。</a:t>
            </a:r>
            <a:endParaRPr lang="en-US" altLang="ja-JP" smtClean="0"/>
          </a:p>
          <a:p>
            <a:r>
              <a:rPr lang="ja-JP" altLang="en-US" smtClean="0"/>
              <a:t>好きな人を映画に招待することに決めました。</a:t>
            </a:r>
            <a:endParaRPr lang="en-US" altLang="ja-JP" smtClean="0"/>
          </a:p>
          <a:p>
            <a:r>
              <a:rPr lang="ja-JP" altLang="en-US" smtClean="0"/>
              <a:t>私は泳げないので、海では困ります。</a:t>
            </a:r>
            <a:endParaRPr lang="en-US" altLang="ja-JP" smtClean="0"/>
          </a:p>
          <a:p>
            <a:r>
              <a:rPr lang="ja-JP" altLang="en-US" smtClean="0"/>
              <a:t>さいふを落としてしまったから、友達を呼びました。</a:t>
            </a:r>
            <a:endParaRPr lang="en-US" altLang="ja-JP" smtClean="0"/>
          </a:p>
          <a:p>
            <a:r>
              <a:rPr lang="ja-JP" altLang="en-US" smtClean="0"/>
              <a:t>このへんは夜中は静かで暗くなるので、気をつけて下さい。</a:t>
            </a:r>
            <a:endParaRPr lang="en-US" altLang="ja-JP" smtClean="0"/>
          </a:p>
          <a:p>
            <a:r>
              <a:rPr lang="ja-JP" altLang="en-US" smtClean="0"/>
              <a:t>週末も仕事があって忙しかった。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4915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上手な読み方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読む前に</a:t>
            </a:r>
            <a:endParaRPr lang="ja-JP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Picture 3" descr="before reading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37904" y="1785875"/>
            <a:ext cx="8366719" cy="4327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5181599"/>
            <a:ext cx="77877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8473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6250" t="21000" r="45000" b="41000"/>
          <a:stretch>
            <a:fillRect/>
          </a:stretch>
        </p:blipFill>
        <p:spPr bwMode="auto">
          <a:xfrm>
            <a:off x="1066800" y="2133600"/>
            <a:ext cx="6671733" cy="4089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8460" y="222011"/>
            <a:ext cx="8770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地球温暖化（ちきゅうおんだんか）はどうして起こるのか？</a:t>
            </a:r>
            <a:endParaRPr kumimoji="1" lang="ja-JP" alt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温暖化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読む前に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地球（ちきゅう）は毎年暖（あたた）かくなっていると言われていますが、それについてどう思いますか。</a:t>
            </a:r>
            <a:endParaRPr lang="en-US" altLang="ja-JP" smtClean="0"/>
          </a:p>
          <a:p>
            <a:r>
              <a:rPr lang="ja-JP" altLang="en-US" smtClean="0"/>
              <a:t>どうして地球は暖かくなっているのだと思いますか。</a:t>
            </a:r>
            <a:endParaRPr lang="en-US" altLang="ja-JP" smtClean="0"/>
          </a:p>
          <a:p>
            <a:r>
              <a:rPr lang="ja-JP" altLang="en-US" smtClean="0"/>
              <a:t>地球の気温が上がるとどうして困るのですか。</a:t>
            </a:r>
            <a:endParaRPr lang="en-US" altLang="ja-JP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269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335</TotalTime>
  <Words>4712</Words>
  <Application>Microsoft Macintosh PowerPoint</Application>
  <PresentationFormat>On-screen Show (4:3)</PresentationFormat>
  <Paragraphs>596</Paragraphs>
  <Slides>105</Slides>
  <Notes>46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105</vt:i4>
      </vt:variant>
    </vt:vector>
  </HeadingPairs>
  <TitlesOfParts>
    <vt:vector size="107" baseType="lpstr">
      <vt:lpstr>Office Theme</vt:lpstr>
      <vt:lpstr>Equity</vt:lpstr>
      <vt:lpstr>Nakama 2 Chapter 8</vt:lpstr>
      <vt:lpstr>第8課 うわさ Rumors</vt:lpstr>
      <vt:lpstr>新しい言葉</vt:lpstr>
      <vt:lpstr>A. いやな経験</vt:lpstr>
      <vt:lpstr>A. いやな経験</vt:lpstr>
      <vt:lpstr>A. いやな経験 Activity 2</vt:lpstr>
      <vt:lpstr>B. うわさ</vt:lpstr>
      <vt:lpstr>B.うわさ Activity 5</vt:lpstr>
      <vt:lpstr>C. 気持ちをあらわす言葉</vt:lpstr>
      <vt:lpstr>C. 気持ちをあらわす言葉</vt:lpstr>
      <vt:lpstr>C. 気持ちをあらわす言葉</vt:lpstr>
      <vt:lpstr>D. 動物にたとえる</vt:lpstr>
      <vt:lpstr>D. 動物にたとえる</vt:lpstr>
      <vt:lpstr>ダイアローグ</vt:lpstr>
      <vt:lpstr>はじめに</vt:lpstr>
      <vt:lpstr>東京に地震が来るみたいです。</vt:lpstr>
      <vt:lpstr>新しい言葉</vt:lpstr>
      <vt:lpstr>質問に答えて下さい。</vt:lpstr>
      <vt:lpstr>日本の文化</vt:lpstr>
      <vt:lpstr>東日本大震災(だいしんさい)</vt:lpstr>
      <vt:lpstr>ネット犯罪(はんざい)が増(ふ)えている</vt:lpstr>
      <vt:lpstr>日本の最近(さいきん)の犯罪(はんざい) </vt:lpstr>
      <vt:lpstr>文法１</vt:lpstr>
      <vt:lpstr>Passive form</vt:lpstr>
      <vt:lpstr>Passive form</vt:lpstr>
      <vt:lpstr>Passive form</vt:lpstr>
      <vt:lpstr>Passive form</vt:lpstr>
      <vt:lpstr>Passive structure</vt:lpstr>
      <vt:lpstr>Passive structure</vt:lpstr>
      <vt:lpstr>世界で一番！</vt:lpstr>
      <vt:lpstr>Direct passive &amp; Indirect passive</vt:lpstr>
      <vt:lpstr>Direct passive &amp; Indirect passive</vt:lpstr>
      <vt:lpstr>Indirect passives</vt:lpstr>
      <vt:lpstr>Indirect passives</vt:lpstr>
      <vt:lpstr>Indirect passives</vt:lpstr>
      <vt:lpstr>Activity 2</vt:lpstr>
      <vt:lpstr>話しましょう</vt:lpstr>
      <vt:lpstr>文法２-A</vt:lpstr>
      <vt:lpstr>〜らしい I understand that~; I hear that~; the word is that~</vt:lpstr>
      <vt:lpstr>Expressing conjecture based on indirect evidence using 〜らしい</vt:lpstr>
      <vt:lpstr>Expressing conjecture based on indirect evidence using 〜らしい</vt:lpstr>
      <vt:lpstr>Expressing conjecture based on indirect evidence using 〜らしい</vt:lpstr>
      <vt:lpstr>「〜らしい」を使いましょう</vt:lpstr>
      <vt:lpstr>文法２-B</vt:lpstr>
      <vt:lpstr>Expressing conjecture based on direct evidence using ようだ／みたいだ</vt:lpstr>
      <vt:lpstr>Expressing conjecture based on direct evidence using ようだ／みたいだ</vt:lpstr>
      <vt:lpstr>Expressing conjecture based on direct evidence using ようだ／みたいだ</vt:lpstr>
      <vt:lpstr>Expressing conjecture based on direct evidence using ようだ／みたいだ</vt:lpstr>
      <vt:lpstr>Expressing conjecture based on direct evidence using ようだ／みたいだ</vt:lpstr>
      <vt:lpstr>そうだ(looks like)、ようだ、らしい</vt:lpstr>
      <vt:lpstr>らしい／ようだ／みたいだ formation</vt:lpstr>
      <vt:lpstr>Verb or adjective + ようだ／みたい</vt:lpstr>
      <vt:lpstr>文法３-A</vt:lpstr>
      <vt:lpstr>Nのような／みたいな X that looks like N</vt:lpstr>
      <vt:lpstr>Nのような／みたいな</vt:lpstr>
      <vt:lpstr>Nのような／みたいな</vt:lpstr>
      <vt:lpstr>Nのように／みたいに</vt:lpstr>
      <vt:lpstr>Nのように／みたいに</vt:lpstr>
      <vt:lpstr>文法３-B</vt:lpstr>
      <vt:lpstr>Nらしい(typical)</vt:lpstr>
      <vt:lpstr>Nらしい(typical)</vt:lpstr>
      <vt:lpstr>Nらしい</vt:lpstr>
      <vt:lpstr>Nらしい</vt:lpstr>
      <vt:lpstr>文法４</vt:lpstr>
      <vt:lpstr>“Only” = Nだけ+affirmative           Nしか+negative</vt:lpstr>
      <vt:lpstr>〜だけ + affirmative</vt:lpstr>
      <vt:lpstr>〜しか + negative</vt:lpstr>
      <vt:lpstr>だけ　vs　しか</vt:lpstr>
      <vt:lpstr>Slide 69</vt:lpstr>
      <vt:lpstr>だけ？しか？</vt:lpstr>
      <vt:lpstr>だけ／しか</vt:lpstr>
      <vt:lpstr>だけ／しか</vt:lpstr>
      <vt:lpstr>文法５</vt:lpstr>
      <vt:lpstr>Expressing opinions</vt:lpstr>
      <vt:lpstr>〜んじゃないかと思う Expressing opinions indirectly</vt:lpstr>
      <vt:lpstr>Expressing opinions indirectly</vt:lpstr>
      <vt:lpstr>〜んじゃないかと思う</vt:lpstr>
      <vt:lpstr>意見を言う</vt:lpstr>
      <vt:lpstr>〜んじゃないかと思う</vt:lpstr>
      <vt:lpstr>上手な聞き方</vt:lpstr>
      <vt:lpstr>Storytelling</vt:lpstr>
      <vt:lpstr>聞き上手話し上手</vt:lpstr>
      <vt:lpstr>聞き上手話し上手 Telling a story well</vt:lpstr>
      <vt:lpstr>聞き上手話し上手 listening a story well</vt:lpstr>
      <vt:lpstr>聞き上手話し上手</vt:lpstr>
      <vt:lpstr>漢字１</vt:lpstr>
      <vt:lpstr>読んでみましょう</vt:lpstr>
      <vt:lpstr>読んでみましょう</vt:lpstr>
      <vt:lpstr>漢字に変えて下さい</vt:lpstr>
      <vt:lpstr>漢字に変えて下さい（答え）</vt:lpstr>
      <vt:lpstr>漢字２</vt:lpstr>
      <vt:lpstr>読んでみましょう</vt:lpstr>
      <vt:lpstr>読んでみましょう</vt:lpstr>
      <vt:lpstr>漢字に変えて下さい</vt:lpstr>
      <vt:lpstr>漢字に変えて下さい（答え）</vt:lpstr>
      <vt:lpstr>上手な読み方</vt:lpstr>
      <vt:lpstr>読む前に</vt:lpstr>
      <vt:lpstr>温暖化</vt:lpstr>
      <vt:lpstr>読む前に</vt:lpstr>
      <vt:lpstr>Slide 100</vt:lpstr>
      <vt:lpstr>Slide 101</vt:lpstr>
      <vt:lpstr>Slide 102</vt:lpstr>
      <vt:lpstr>Slide 103</vt:lpstr>
      <vt:lpstr>読んだ後で</vt:lpstr>
      <vt:lpstr>読んだ後で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tokumasu</dc:creator>
  <cp:lastModifiedBy>ゆかり 徳増</cp:lastModifiedBy>
  <cp:revision>62</cp:revision>
  <dcterms:created xsi:type="dcterms:W3CDTF">2013-02-10T01:09:24Z</dcterms:created>
  <dcterms:modified xsi:type="dcterms:W3CDTF">2013-02-10T01:09:44Z</dcterms:modified>
</cp:coreProperties>
</file>