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127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6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122.xml" ContentType="application/vnd.openxmlformats-officedocument.presentationml.slide+xml"/>
  <Override PartName="/ppt/slides/slide23.xml" ContentType="application/vnd.openxmlformats-officedocument.presentationml.slide+xml"/>
  <Override PartName="/ppt/slides/slide1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08.xml" ContentType="application/vnd.openxmlformats-officedocument.presentationml.slide+xml"/>
  <Override PartName="/ppt/slides/slide42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7.xml" ContentType="application/vnd.openxmlformats-officedocument.presentationml.notesSlide+xml"/>
  <Override PartName="/ppt/slides/slide118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50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128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23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slides/slide119.xml" ContentType="application/vnd.openxmlformats-officedocument.presentationml.slide+xml"/>
  <Override PartName="/ppt/slides/slide52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60.xml" ContentType="application/vnd.openxmlformats-officedocument.presentationml.notesSlide+xml"/>
  <Override PartName="/ppt/notesSlides/notesSlide37.xml" ContentType="application/vnd.openxmlformats-officedocument.presentationml.notesSlide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Default Extension="wdp" ContentType="image/vnd.ms-photo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14.xml" ContentType="application/vnd.openxmlformats-officedocument.presentationml.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4.xml" ContentType="application/vnd.openxmlformats-officedocument.presentationml.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slides/slide129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38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125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6.xml" ContentType="application/vnd.openxmlformats-officedocument.presentationml.slide+xml"/>
  <Default Extension="rels" ContentType="application/vnd.openxmlformats-package.relationships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59.xml" ContentType="application/vnd.openxmlformats-officedocument.presentationml.notesSlide+xml"/>
  <Default Extension="tiff" ContentType="image/tiff"/>
  <Override PartName="/ppt/slides/slide93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2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6.xml" ContentType="application/vnd.openxmlformats-officedocument.presentationml.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s/slide130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</p:sldMasterIdLst>
  <p:notesMasterIdLst>
    <p:notesMasterId r:id="rId134"/>
  </p:notesMasterIdLst>
  <p:sldIdLst>
    <p:sldId id="257" r:id="rId3"/>
    <p:sldId id="299" r:id="rId4"/>
    <p:sldId id="260" r:id="rId5"/>
    <p:sldId id="634" r:id="rId6"/>
    <p:sldId id="635" r:id="rId7"/>
    <p:sldId id="636" r:id="rId8"/>
    <p:sldId id="637" r:id="rId9"/>
    <p:sldId id="639" r:id="rId10"/>
    <p:sldId id="640" r:id="rId11"/>
    <p:sldId id="642" r:id="rId12"/>
    <p:sldId id="643" r:id="rId13"/>
    <p:sldId id="644" r:id="rId14"/>
    <p:sldId id="645" r:id="rId15"/>
    <p:sldId id="608" r:id="rId16"/>
    <p:sldId id="748" r:id="rId17"/>
    <p:sldId id="749" r:id="rId18"/>
    <p:sldId id="787" r:id="rId19"/>
    <p:sldId id="750" r:id="rId20"/>
    <p:sldId id="751" r:id="rId21"/>
    <p:sldId id="752" r:id="rId22"/>
    <p:sldId id="282" r:id="rId23"/>
    <p:sldId id="646" r:id="rId24"/>
    <p:sldId id="647" r:id="rId25"/>
    <p:sldId id="654" r:id="rId26"/>
    <p:sldId id="651" r:id="rId27"/>
    <p:sldId id="652" r:id="rId28"/>
    <p:sldId id="653" r:id="rId29"/>
    <p:sldId id="790" r:id="rId30"/>
    <p:sldId id="656" r:id="rId31"/>
    <p:sldId id="657" r:id="rId32"/>
    <p:sldId id="658" r:id="rId33"/>
    <p:sldId id="659" r:id="rId34"/>
    <p:sldId id="660" r:id="rId35"/>
    <p:sldId id="661" r:id="rId36"/>
    <p:sldId id="662" r:id="rId37"/>
    <p:sldId id="663" r:id="rId38"/>
    <p:sldId id="664" r:id="rId39"/>
    <p:sldId id="665" r:id="rId40"/>
    <p:sldId id="666" r:id="rId41"/>
    <p:sldId id="667" r:id="rId42"/>
    <p:sldId id="788" r:id="rId43"/>
    <p:sldId id="789" r:id="rId44"/>
    <p:sldId id="670" r:id="rId45"/>
    <p:sldId id="671" r:id="rId46"/>
    <p:sldId id="792" r:id="rId47"/>
    <p:sldId id="793" r:id="rId48"/>
    <p:sldId id="791" r:id="rId49"/>
    <p:sldId id="674" r:id="rId50"/>
    <p:sldId id="675" r:id="rId51"/>
    <p:sldId id="676" r:id="rId52"/>
    <p:sldId id="677" r:id="rId53"/>
    <p:sldId id="678" r:id="rId54"/>
    <p:sldId id="679" r:id="rId55"/>
    <p:sldId id="680" r:id="rId56"/>
    <p:sldId id="681" r:id="rId57"/>
    <p:sldId id="682" r:id="rId58"/>
    <p:sldId id="688" r:id="rId59"/>
    <p:sldId id="550" r:id="rId60"/>
    <p:sldId id="794" r:id="rId61"/>
    <p:sldId id="692" r:id="rId62"/>
    <p:sldId id="693" r:id="rId63"/>
    <p:sldId id="694" r:id="rId64"/>
    <p:sldId id="795" r:id="rId65"/>
    <p:sldId id="696" r:id="rId66"/>
    <p:sldId id="697" r:id="rId67"/>
    <p:sldId id="698" r:id="rId68"/>
    <p:sldId id="699" r:id="rId69"/>
    <p:sldId id="700" r:id="rId70"/>
    <p:sldId id="702" r:id="rId71"/>
    <p:sldId id="796" r:id="rId72"/>
    <p:sldId id="797" r:id="rId73"/>
    <p:sldId id="705" r:id="rId74"/>
    <p:sldId id="563" r:id="rId75"/>
    <p:sldId id="715" r:id="rId76"/>
    <p:sldId id="716" r:id="rId77"/>
    <p:sldId id="717" r:id="rId78"/>
    <p:sldId id="718" r:id="rId79"/>
    <p:sldId id="721" r:id="rId80"/>
    <p:sldId id="577" r:id="rId81"/>
    <p:sldId id="723" r:id="rId82"/>
    <p:sldId id="724" r:id="rId83"/>
    <p:sldId id="725" r:id="rId84"/>
    <p:sldId id="726" r:id="rId85"/>
    <p:sldId id="727" r:id="rId86"/>
    <p:sldId id="728" r:id="rId87"/>
    <p:sldId id="729" r:id="rId88"/>
    <p:sldId id="730" r:id="rId89"/>
    <p:sldId id="731" r:id="rId90"/>
    <p:sldId id="732" r:id="rId91"/>
    <p:sldId id="733" r:id="rId92"/>
    <p:sldId id="581" r:id="rId93"/>
    <p:sldId id="735" r:id="rId94"/>
    <p:sldId id="736" r:id="rId95"/>
    <p:sldId id="737" r:id="rId96"/>
    <p:sldId id="738" r:id="rId97"/>
    <p:sldId id="739" r:id="rId98"/>
    <p:sldId id="740" r:id="rId99"/>
    <p:sldId id="741" r:id="rId100"/>
    <p:sldId id="798" r:id="rId101"/>
    <p:sldId id="746" r:id="rId102"/>
    <p:sldId id="434" r:id="rId103"/>
    <p:sldId id="763" r:id="rId104"/>
    <p:sldId id="764" r:id="rId105"/>
    <p:sldId id="767" r:id="rId106"/>
    <p:sldId id="768" r:id="rId107"/>
    <p:sldId id="602" r:id="rId108"/>
    <p:sldId id="771" r:id="rId109"/>
    <p:sldId id="772" r:id="rId110"/>
    <p:sldId id="773" r:id="rId111"/>
    <p:sldId id="774" r:id="rId112"/>
    <p:sldId id="775" r:id="rId113"/>
    <p:sldId id="776" r:id="rId114"/>
    <p:sldId id="559" r:id="rId115"/>
    <p:sldId id="778" r:id="rId116"/>
    <p:sldId id="779" r:id="rId117"/>
    <p:sldId id="780" r:id="rId118"/>
    <p:sldId id="781" r:id="rId119"/>
    <p:sldId id="633" r:id="rId120"/>
    <p:sldId id="783" r:id="rId121"/>
    <p:sldId id="784" r:id="rId122"/>
    <p:sldId id="785" r:id="rId123"/>
    <p:sldId id="786" r:id="rId124"/>
    <p:sldId id="617" r:id="rId125"/>
    <p:sldId id="753" r:id="rId126"/>
    <p:sldId id="754" r:id="rId127"/>
    <p:sldId id="756" r:id="rId128"/>
    <p:sldId id="757" r:id="rId129"/>
    <p:sldId id="758" r:id="rId130"/>
    <p:sldId id="759" r:id="rId131"/>
    <p:sldId id="760" r:id="rId132"/>
    <p:sldId id="761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2798" autoAdjust="0"/>
  </p:normalViewPr>
  <p:slideViewPr>
    <p:cSldViewPr>
      <p:cViewPr varScale="1">
        <p:scale>
          <a:sx n="71" d="100"/>
          <a:sy n="71" d="100"/>
        </p:scale>
        <p:origin x="-1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notesMaster" Target="notesMasters/notesMaster1.xml"/><Relationship Id="rId135" Type="http://schemas.openxmlformats.org/officeDocument/2006/relationships/printerSettings" Target="printerSettings/printerSettings1.bin"/><Relationship Id="rId136" Type="http://schemas.openxmlformats.org/officeDocument/2006/relationships/presProps" Target="presProps.xml"/><Relationship Id="rId137" Type="http://schemas.openxmlformats.org/officeDocument/2006/relationships/viewProps" Target="viewProps.xml"/><Relationship Id="rId138" Type="http://schemas.openxmlformats.org/officeDocument/2006/relationships/theme" Target="theme/theme1.xml"/><Relationship Id="rId13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439CF-172D-48AA-94B6-76312A261A27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E8055-6588-418A-A6A2-06693721E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D6941-0C73-9444-BC6A-A0CBDDC83F72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32047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8D6C-6A14-A64C-98D6-CAFC0ACB2E6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12373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8D6C-6A14-A64C-98D6-CAFC0ACB2E6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530899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8D6C-6A14-A64C-98D6-CAFC0ACB2E6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683335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8D6C-6A14-A64C-98D6-CAFC0ACB2E6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53559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D6941-0C73-9444-BC6A-A0CBDDC83F72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668157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29E7-6457-9B4D-A5B1-10F86F5B9693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29E7-6457-9B4D-A5B1-10F86F5B9693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29E7-6457-9B4D-A5B1-10F86F5B9693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92F6E-9D59-2D4A-965A-F19B533E4B0E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EE2372-0AF5-7F42-9C4B-9ABF8D51824C}" type="slidenum">
              <a:rPr lang="en-US" altLang="ja-JP"/>
              <a:pPr/>
              <a:t>31</a:t>
            </a:fld>
            <a:endParaRPr lang="en-US" altLang="ja-JP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D6941-0C73-9444-BC6A-A0CBDDC83F72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32047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53A37-8F1F-D44A-853B-CD751826E569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460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53A37-8F1F-D44A-853B-CD751826E569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460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1AF86-12DA-4744-A037-E844C657BB31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FEDA46-D81A-CE44-B471-1517A8A12253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45816A-61E3-1846-8500-0C657D10D954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B8E16B-D428-2E4F-9B8D-8CD15FF8928A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08BF6-1479-6E4B-81F7-4F8A77D2F134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D2D3E8-A97F-7149-99BE-3645937AF2A9}" type="slidenum">
              <a:rPr lang="en-US" altLang="ja-JP"/>
              <a:pPr/>
              <a:t>39</a:t>
            </a:fld>
            <a:endParaRPr lang="en-US" altLang="ja-JP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3F2FA-4330-364F-9AD9-ADAACBB03498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78531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E46E3-D2B2-A749-936F-6EBE0A269582}" type="slidenum">
              <a:rPr lang="en-US" altLang="ja-JP"/>
              <a:pPr/>
              <a:t>45</a:t>
            </a:fld>
            <a:endParaRPr lang="en-US" altLang="ja-JP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D6941-0C73-9444-BC6A-A0CBDDC83F72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33506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AFB0CF-6E45-6E48-83FA-97CBB92E3E84}" type="slidenum">
              <a:rPr lang="en-US" altLang="ja-JP"/>
              <a:pPr/>
              <a:t>46</a:t>
            </a:fld>
            <a:endParaRPr lang="en-US" altLang="ja-JP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3F2FA-4330-364F-9AD9-ADAACBB03498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122759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3F2FA-4330-364F-9AD9-ADAACBB03498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33370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2D298-F6EF-C747-A2F0-DE5C499FA4FB}" type="slidenum">
              <a:rPr lang="en-US" altLang="ja-JP" smtClean="0"/>
              <a:pPr/>
              <a:t>57</a:t>
            </a:fld>
            <a:endParaRPr lang="en-US" altLang="ja-JP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79158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4ECA9-7E13-4DFA-9685-B63DC56F6F41}" type="slidenum">
              <a:rPr lang="en-US" altLang="ja-JP"/>
              <a:pPr/>
              <a:t>60</a:t>
            </a:fld>
            <a:endParaRPr lang="en-US" altLang="ja-JP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AC8629-AE57-4C2C-89AA-04E518E18927}" type="slidenum">
              <a:rPr lang="en-US" altLang="ja-JP"/>
              <a:pPr/>
              <a:t>61</a:t>
            </a:fld>
            <a:endParaRPr lang="en-US" altLang="ja-JP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880BB-9D50-DA4B-A06A-5C99B13C20B3}" type="slidenum">
              <a:rPr kumimoji="1" lang="ja-JP" altLang="en-US" smtClean="0"/>
              <a:pPr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1938496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E60D52-CE23-41AB-A510-AAB108B2A067}" type="slidenum">
              <a:rPr lang="en-US" altLang="ja-JP"/>
              <a:pPr/>
              <a:t>64</a:t>
            </a:fld>
            <a:endParaRPr lang="en-US" altLang="ja-JP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EE2B0-12E5-4924-AD56-A304995EA9F3}" type="slidenum">
              <a:rPr lang="en-US" altLang="ja-JP"/>
              <a:pPr/>
              <a:t>65</a:t>
            </a:fld>
            <a:endParaRPr lang="en-US" altLang="ja-JP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880BB-9D50-DA4B-A06A-5C99B13C20B3}" type="slidenum">
              <a:rPr kumimoji="1" lang="ja-JP" altLang="en-US" smtClean="0"/>
              <a:pPr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72962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D6941-0C73-9444-BC6A-A0CBDDC83F72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521996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880BB-9D50-DA4B-A06A-5C99B13C20B3}" type="slidenum">
              <a:rPr kumimoji="1" lang="ja-JP" altLang="en-US" smtClean="0"/>
              <a:pPr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566945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5FF94-A05F-4761-8280-9EB6727DDE76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103436-0A5C-4252-86DF-8D158AE642B6}" type="slidenum">
              <a:rPr lang="en-US" altLang="ja-JP"/>
              <a:pPr/>
              <a:t>69</a:t>
            </a:fld>
            <a:endParaRPr lang="en-US" altLang="ja-JP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880BB-9D50-DA4B-A06A-5C99B13C20B3}" type="slidenum">
              <a:rPr kumimoji="1" lang="ja-JP" altLang="en-US" smtClean="0"/>
              <a:pPr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2592289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2E998B-C875-445E-A286-A6C07AFC439D}" type="slidenum">
              <a:rPr lang="en-US" altLang="ja-JP"/>
              <a:pPr/>
              <a:t>74</a:t>
            </a:fld>
            <a:endParaRPr lang="en-US" altLang="ja-JP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E9562-F3B9-4D19-B101-A7EEED5E757C}" type="slidenum">
              <a:rPr lang="en-US" altLang="ja-JP"/>
              <a:pPr/>
              <a:t>75</a:t>
            </a:fld>
            <a:endParaRPr lang="en-US" altLang="ja-JP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C953B-F97D-42A2-AE37-5E2976B991EF}" type="slidenum">
              <a:rPr lang="en-US" altLang="ja-JP"/>
              <a:pPr/>
              <a:t>77</a:t>
            </a:fld>
            <a:endParaRPr lang="en-US" altLang="ja-JP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ja-JP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C99F2-8137-974C-BCDB-1F4F4ED8781E}" type="slidenum">
              <a:rPr kumimoji="1" lang="ja-JP" altLang="en-US" smtClean="0"/>
              <a:pPr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835085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062C-E351-8C4F-9D13-6483D27BD3D1}" type="slidenum">
              <a:rPr kumimoji="1" lang="ja-JP" altLang="en-US" smtClean="0"/>
              <a:pPr/>
              <a:t>88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7537558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062C-E351-8C4F-9D13-6483D27BD3D1}" type="slidenum">
              <a:rPr kumimoji="1" lang="ja-JP" altLang="en-US" smtClean="0"/>
              <a:pPr/>
              <a:t>89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389317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D6941-0C73-9444-BC6A-A0CBDDC83F72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958930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3062C-E351-8C4F-9D13-6483D27BD3D1}" type="slidenum">
              <a:rPr kumimoji="1" lang="ja-JP" altLang="en-US" smtClean="0"/>
              <a:pPr/>
              <a:t>94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2932452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CEA19-8F23-8D44-B6ED-4A08713B5F02}" type="slidenum">
              <a:rPr kumimoji="1" lang="ja-JP" altLang="en-US" smtClean="0"/>
              <a:pPr/>
              <a:t>95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605181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CEA19-8F23-8D44-B6ED-4A08713B5F02}" type="slidenum">
              <a:rPr kumimoji="1" lang="ja-JP" altLang="en-US" smtClean="0"/>
              <a:pPr/>
              <a:t>96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236463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CEA19-8F23-8D44-B6ED-4A08713B5F02}" type="slidenum">
              <a:rPr kumimoji="1" lang="ja-JP" altLang="en-US" smtClean="0"/>
              <a:pPr/>
              <a:t>98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942411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CEA19-8F23-8D44-B6ED-4A08713B5F02}" type="slidenum">
              <a:rPr kumimoji="1" lang="ja-JP" altLang="en-US" smtClean="0"/>
              <a:pPr/>
              <a:t>100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164219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753DC-FBB7-C142-BBFD-1A1A4333362D}" type="slidenum">
              <a:rPr kumimoji="1" lang="ja-JP" altLang="en-US" smtClean="0"/>
              <a:pPr/>
              <a:t>102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3312521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753DC-FBB7-C142-BBFD-1A1A4333362D}" type="slidenum">
              <a:rPr kumimoji="1" lang="ja-JP" altLang="en-US" smtClean="0"/>
              <a:pPr/>
              <a:t>103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200644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753DC-FBB7-C142-BBFD-1A1A4333362D}" type="slidenum">
              <a:rPr kumimoji="1" lang="ja-JP" altLang="en-US" smtClean="0"/>
              <a:pPr/>
              <a:t>104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38489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753DC-FBB7-C142-BBFD-1A1A4333362D}" type="slidenum">
              <a:rPr kumimoji="1" lang="ja-JP" altLang="en-US" smtClean="0"/>
              <a:pPr/>
              <a:t>105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672848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753DC-FBB7-C142-BBFD-1A1A4333362D}" type="slidenum">
              <a:rPr kumimoji="1" lang="ja-JP" altLang="en-US" smtClean="0"/>
              <a:pPr/>
              <a:t>107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14823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D6941-0C73-9444-BC6A-A0CBDDC83F72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2918851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753DC-FBB7-C142-BBFD-1A1A4333362D}" type="slidenum">
              <a:rPr kumimoji="1" lang="ja-JP" altLang="en-US" smtClean="0"/>
              <a:pPr/>
              <a:t>112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3841097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F0BE1-BCED-4046-AC18-120AEAA5E0E0}" type="slidenum">
              <a:rPr kumimoji="1" lang="ja-JP" altLang="en-US" smtClean="0"/>
              <a:pPr/>
              <a:t>125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737174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F0BE1-BCED-4046-AC18-120AEAA5E0E0}" type="slidenum">
              <a:rPr kumimoji="1" lang="ja-JP" altLang="en-US" smtClean="0"/>
              <a:pPr/>
              <a:t>127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568165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F0BE1-BCED-4046-AC18-120AEAA5E0E0}" type="slidenum">
              <a:rPr kumimoji="1" lang="ja-JP" altLang="en-US" smtClean="0"/>
              <a:pPr/>
              <a:t>130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771671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F0BE1-BCED-4046-AC18-120AEAA5E0E0}" type="slidenum">
              <a:rPr kumimoji="1" lang="ja-JP" altLang="en-US" smtClean="0"/>
              <a:pPr/>
              <a:t>131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29366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D6941-0C73-9444-BC6A-A0CBDDC83F72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1535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D6941-0C73-9444-BC6A-A0CBDDC83F72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15358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98D6C-6A14-A64C-98D6-CAFC0ACB2E6B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0138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8382000" cy="1219201"/>
          </a:xfrm>
          <a:solidFill>
            <a:srgbClr val="FFFF00"/>
          </a:solidFill>
        </p:spPr>
        <p:txBody>
          <a:bodyPr anchor="ctr" anchorCtr="0">
            <a:normAutofit/>
          </a:bodyPr>
          <a:lstStyle>
            <a:lvl1pPr algn="ctr">
              <a:defRPr sz="36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743200"/>
            <a:ext cx="8382000" cy="1981200"/>
          </a:xfrm>
          <a:noFill/>
        </p:spPr>
        <p:txBody>
          <a:bodyPr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altLang="ja-JP" smtClean="0"/>
              <a:pPr/>
              <a:t>13.2.9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686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MS PGothic" pitchFamily="34" charset="-128"/>
          <a:ea typeface="MS PGothic" pitchFamily="34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altLang="ja-JP" smtClean="0"/>
              <a:pPr algn="r" eaLnBrk="1" latinLnBrk="0" hangingPunct="1"/>
              <a:t>13.2.9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microsoft.com/office/2007/relationships/hdphoto" Target="../media/hdphoto2.wdp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eg"/><Relationship Id="rId3" Type="http://schemas.microsoft.com/office/2007/relationships/hdphoto" Target="../media/hdphoto2.wdp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Relationship Id="rId3" Type="http://schemas.microsoft.com/office/2007/relationships/hdphoto" Target="../media/hdphoto4.wdp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84.jpeg"/><Relationship Id="rId5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microsoft.com/office/2007/relationships/hdphoto" Target="../media/hdphoto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microsoft.com/office/2007/relationships/hdphoto" Target="../media/hdphoto1.wdp"/><Relationship Id="rId5" Type="http://schemas.openxmlformats.org/officeDocument/2006/relationships/image" Target="../media/image55.jpeg"/><Relationship Id="rId6" Type="http://schemas.microsoft.com/office/2007/relationships/hdphoto" Target="../media/hdphoto2.wdp"/><Relationship Id="rId7" Type="http://schemas.openxmlformats.org/officeDocument/2006/relationships/image" Target="../media/image56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microsoft.com/office/2007/relationships/hdphoto" Target="../media/hdphoto3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Nakama</a:t>
            </a:r>
            <a:r>
              <a:rPr lang="en-US" dirty="0" smtClean="0"/>
              <a:t> 2</a:t>
            </a:r>
            <a:br>
              <a:rPr lang="en-US" dirty="0" smtClean="0"/>
            </a:br>
            <a:r>
              <a:rPr lang="en-US" dirty="0" smtClean="0"/>
              <a:t>Chapter 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C. </a:t>
            </a:r>
            <a:r>
              <a:rPr lang="ja-JP" altLang="en-US" dirty="0" smtClean="0"/>
              <a:t>おつきあい</a:t>
            </a:r>
            <a:endParaRPr lang="ja-JP" altLang="en-US" dirty="0"/>
          </a:p>
        </p:txBody>
      </p:sp>
      <p:pic>
        <p:nvPicPr>
          <p:cNvPr id="4" name="Picture 3" descr="vocab_socializing_p395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533400" y="1671370"/>
            <a:ext cx="7764600" cy="51866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15968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Activity 4</a:t>
            </a:r>
            <a:endParaRPr lang="ja-JP" altLang="en-US" dirty="0"/>
          </a:p>
        </p:txBody>
      </p:sp>
      <p:pic>
        <p:nvPicPr>
          <p:cNvPr id="4" name="Picture 3" descr="G5_A4_p420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37905" y="1676399"/>
            <a:ext cx="8036371" cy="477192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886405" y="3339357"/>
            <a:ext cx="16749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196705" y="3777306"/>
            <a:ext cx="1740672" cy="10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138201" y="4149562"/>
            <a:ext cx="2200471" cy="10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69572" y="4850280"/>
            <a:ext cx="3152915" cy="218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192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上手な聞き方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Monitoring and evaluation your understanding</a:t>
            </a:r>
            <a:endParaRPr lang="ja-JP" altLang="en-US" dirty="0"/>
          </a:p>
        </p:txBody>
      </p:sp>
      <p:pic>
        <p:nvPicPr>
          <p:cNvPr id="6" name="Picture 5" descr="listening_tip_p42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8082081" cy="2063510"/>
          </a:xfrm>
          <a:prstGeom prst="rect">
            <a:avLst/>
          </a:prstGeom>
        </p:spPr>
      </p:pic>
      <p:pic>
        <p:nvPicPr>
          <p:cNvPr id="7" name="Picture 6" descr="listening_tip_p42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81000" y="4656515"/>
            <a:ext cx="8344824" cy="1829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641" y="1829519"/>
            <a:ext cx="129148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Monitoring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641" y="4274772"/>
            <a:ext cx="3225951" cy="369332"/>
          </a:xfrm>
          <a:prstGeom prst="rect">
            <a:avLst/>
          </a:prstGeom>
          <a:solidFill>
            <a:srgbClr val="FFF96D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</a:t>
            </a:r>
            <a:r>
              <a:rPr kumimoji="1" lang="en-US" altLang="ja-JP" dirty="0" smtClean="0"/>
              <a:t>valuating your understanding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9159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stening ex 1_p42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066800" y="1784077"/>
            <a:ext cx="6594391" cy="507392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聞いてみましょう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2944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tening_kiseki_p423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57200" y="1657176"/>
            <a:ext cx="8082081" cy="5200824"/>
          </a:xfrm>
          <a:prstGeom prst="rect">
            <a:avLst/>
          </a:prstGeom>
        </p:spPr>
      </p:pic>
      <p:pic>
        <p:nvPicPr>
          <p:cNvPr id="3" name="Picture 2" descr="lipstic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553200" y="4267200"/>
            <a:ext cx="1828800" cy="2159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きせきの口紅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223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tening_kiseki_p424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8344824" cy="45183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きせきの口紅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2811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聞き上手話し上手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おわかれを言う</a:t>
            </a:r>
            <a:endParaRPr lang="ja-JP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おわかれ</a:t>
            </a:r>
            <a:r>
              <a:rPr lang="en-US" altLang="ja-JP" dirty="0" smtClean="0"/>
              <a:t>(leave taking)</a:t>
            </a:r>
            <a:r>
              <a:rPr lang="ja-JP" altLang="en-US" dirty="0" smtClean="0"/>
              <a:t>の時、どんな言葉を言いますか。</a:t>
            </a:r>
            <a:endParaRPr lang="en-US" altLang="ja-JP" dirty="0" smtClean="0"/>
          </a:p>
          <a:p>
            <a:r>
              <a:rPr lang="en-US" altLang="ja-JP" dirty="0" smtClean="0"/>
              <a:t>When you visit someone’s house and are ready to leave, how are you going to say?</a:t>
            </a:r>
          </a:p>
          <a:p>
            <a:endParaRPr lang="ja-JP" altLang="en-US" dirty="0"/>
          </a:p>
        </p:txBody>
      </p:sp>
      <p:pic>
        <p:nvPicPr>
          <p:cNvPr id="7" name="Picture 6" descr="leave taking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914400" y="4031309"/>
            <a:ext cx="7361175" cy="28266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7166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おわかれを言う</a:t>
            </a:r>
            <a:endParaRPr lang="ja-JP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How do you thank for your host’s hospitality?</a:t>
            </a:r>
          </a:p>
          <a:p>
            <a:endParaRPr lang="ja-JP" altLang="en-US" dirty="0"/>
          </a:p>
        </p:txBody>
      </p:sp>
      <p:pic>
        <p:nvPicPr>
          <p:cNvPr id="2" name="Picture 1" descr="leave taking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941157" y="2424516"/>
            <a:ext cx="7480300" cy="1676400"/>
          </a:xfrm>
          <a:prstGeom prst="rect">
            <a:avLst/>
          </a:prstGeom>
        </p:spPr>
      </p:pic>
      <p:pic>
        <p:nvPicPr>
          <p:cNvPr id="3" name="Picture 2" descr="leave taking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941157" y="4100916"/>
            <a:ext cx="7696200" cy="850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73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おわかれを言う</a:t>
            </a:r>
            <a:endParaRPr lang="ja-JP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When you thank for your host’s hospitality, how do you think they will respond?</a:t>
            </a:r>
          </a:p>
          <a:p>
            <a:endParaRPr lang="ja-JP" altLang="en-US" dirty="0"/>
          </a:p>
        </p:txBody>
      </p:sp>
      <p:pic>
        <p:nvPicPr>
          <p:cNvPr id="6" name="Picture 5" descr="leave taking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89700" y="2627302"/>
            <a:ext cx="8026400" cy="2387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639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日本の習慣</a:t>
            </a:r>
            <a:r>
              <a:rPr lang="en-US" altLang="ja-JP" smtClean="0"/>
              <a:t>vs.</a:t>
            </a:r>
            <a:r>
              <a:rPr lang="ja-JP" altLang="en-US" smtClean="0"/>
              <a:t>自分の国の習慣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altLang="ja-JP" dirty="0" smtClean="0"/>
              <a:t>X</a:t>
            </a:r>
            <a:r>
              <a:rPr lang="ja-JP" altLang="en-US" dirty="0" smtClean="0"/>
              <a:t>：日本ではバレンタインデーに女の人から男の人にチョコレートをあげる習慣があるんだよ。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Y</a:t>
            </a:r>
            <a:r>
              <a:rPr lang="ja-JP" altLang="en-US" dirty="0" smtClean="0"/>
              <a:t>：へえ、そう。私の国では女の人にも男の人にも、チョコレートだけじゃなくて、色々なプレゼントをあげる習慣があるよ。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r>
              <a:rPr lang="ja-JP" altLang="en-US" dirty="0" smtClean="0"/>
              <a:t>日本の習慣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クリスマスにデートをする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お正月に子供にお金をあげたり、神社やお寺に行ったりする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食事の前に「いただきます」と言う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トイレのドアをいつもしめておく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あやまる時、理由</a:t>
            </a:r>
            <a:r>
              <a:rPr lang="en-US" altLang="ja-JP" dirty="0" smtClean="0"/>
              <a:t>(</a:t>
            </a:r>
            <a:r>
              <a:rPr lang="ja-JP" altLang="en-US" dirty="0" smtClean="0"/>
              <a:t>りゆう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をあまり言わない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何かをたのまれた時、はっきりことわらない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日本的な家では、ゆかにすわる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31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おわかれを言う</a:t>
            </a:r>
            <a:endParaRPr lang="ja-JP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It is customary to express your application again the next time you meet the host/hostess or talk with him/her on the phone. How do you express for it?</a:t>
            </a:r>
          </a:p>
          <a:p>
            <a:endParaRPr lang="ja-JP" altLang="en-US" dirty="0"/>
          </a:p>
        </p:txBody>
      </p:sp>
      <p:pic>
        <p:nvPicPr>
          <p:cNvPr id="2" name="Picture 1" descr="leave taking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26957" y="3131332"/>
            <a:ext cx="8454300" cy="1420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4944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おわかれを言う</a:t>
            </a:r>
            <a:endParaRPr lang="ja-JP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How do you express thanks to friends, colleagues, and neighbors when you move away?</a:t>
            </a:r>
          </a:p>
          <a:p>
            <a:endParaRPr lang="ja-JP" altLang="en-US" dirty="0"/>
          </a:p>
        </p:txBody>
      </p:sp>
      <p:pic>
        <p:nvPicPr>
          <p:cNvPr id="3" name="Picture 2" descr="leave taking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8355771" cy="21976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652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おわかれを言う</a:t>
            </a:r>
            <a:endParaRPr lang="ja-JP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Picture 3" descr="leave taking ex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32327" y="1754029"/>
            <a:ext cx="8476195" cy="4131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55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漢字１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ja-JP" altLang="en-US" sz="3600" dirty="0" smtClean="0"/>
              <a:t>化治京説調集的失々難不</a:t>
            </a: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読んでみましょう</a:t>
            </a:r>
            <a:endParaRPr lang="ja-JP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smtClean="0"/>
              <a:t>文化</a:t>
            </a:r>
            <a:endParaRPr lang="en-US" altLang="ja-JP" smtClean="0"/>
          </a:p>
          <a:p>
            <a:r>
              <a:rPr lang="ja-JP" altLang="en-US" smtClean="0"/>
              <a:t>病気が治る、病気を直す</a:t>
            </a:r>
            <a:endParaRPr lang="en-US" altLang="ja-JP" smtClean="0"/>
          </a:p>
          <a:p>
            <a:r>
              <a:rPr lang="ja-JP" altLang="en-US" smtClean="0"/>
              <a:t>東京、京都</a:t>
            </a:r>
            <a:r>
              <a:rPr lang="en-US" altLang="ja-JP" smtClean="0"/>
              <a:t>(</a:t>
            </a:r>
            <a:r>
              <a:rPr lang="ja-JP" altLang="en-US" smtClean="0"/>
              <a:t>きょうと</a:t>
            </a:r>
            <a:r>
              <a:rPr lang="en-US" altLang="ja-JP" smtClean="0"/>
              <a:t>)</a:t>
            </a:r>
          </a:p>
          <a:p>
            <a:r>
              <a:rPr lang="ja-JP" altLang="en-US" smtClean="0"/>
              <a:t>説明する</a:t>
            </a:r>
            <a:endParaRPr lang="en-US" altLang="ja-JP" smtClean="0"/>
          </a:p>
          <a:p>
            <a:r>
              <a:rPr lang="ja-JP" altLang="en-US" smtClean="0"/>
              <a:t>調べる</a:t>
            </a:r>
            <a:endParaRPr lang="en-US" altLang="ja-JP" smtClean="0"/>
          </a:p>
          <a:p>
            <a:r>
              <a:rPr lang="ja-JP" altLang="en-US" smtClean="0"/>
              <a:t>集める／集まる</a:t>
            </a:r>
            <a:endParaRPr lang="en-US" altLang="ja-JP" smtClean="0"/>
          </a:p>
          <a:p>
            <a:r>
              <a:rPr lang="ja-JP" altLang="en-US" smtClean="0"/>
              <a:t>文化的、日本的</a:t>
            </a:r>
            <a:endParaRPr lang="en-US" altLang="ja-JP" smtClean="0"/>
          </a:p>
          <a:p>
            <a:r>
              <a:rPr lang="ja-JP" altLang="en-US" smtClean="0"/>
              <a:t>失礼します。</a:t>
            </a:r>
            <a:endParaRPr lang="en-US" altLang="ja-JP" smtClean="0"/>
          </a:p>
          <a:p>
            <a:r>
              <a:rPr lang="ja-JP" altLang="en-US" smtClean="0"/>
              <a:t>時々、色々、人々</a:t>
            </a:r>
            <a:endParaRPr lang="en-US" altLang="ja-JP" smtClean="0"/>
          </a:p>
          <a:p>
            <a:r>
              <a:rPr lang="ja-JP" altLang="en-US" smtClean="0"/>
              <a:t>難しい</a:t>
            </a:r>
            <a:endParaRPr lang="en-US" altLang="ja-JP" smtClean="0"/>
          </a:p>
          <a:p>
            <a:r>
              <a:rPr lang="ja-JP" altLang="en-US" smtClean="0"/>
              <a:t>不便</a:t>
            </a:r>
            <a:endParaRPr lang="en-US" altLang="ja-JP" smtClean="0"/>
          </a:p>
          <a:p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406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読んで</a:t>
            </a:r>
            <a:r>
              <a:rPr lang="ja-JP" altLang="en-US" dirty="0" smtClean="0"/>
              <a:t>みましょう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smtClean="0"/>
              <a:t>病院に行ったら病気が治った。</a:t>
            </a:r>
            <a:endParaRPr lang="en-US" altLang="ja-JP" smtClean="0"/>
          </a:p>
          <a:p>
            <a:r>
              <a:rPr lang="ja-JP" altLang="en-US" smtClean="0"/>
              <a:t>今日の宿題は色々な問題があって、難しかった。</a:t>
            </a:r>
            <a:endParaRPr lang="en-US" altLang="ja-JP" smtClean="0"/>
          </a:p>
          <a:p>
            <a:r>
              <a:rPr lang="ja-JP" altLang="en-US" smtClean="0"/>
              <a:t>東京の文化と京都の文化は少し違うので、時々失礼になることがあります。</a:t>
            </a:r>
            <a:endParaRPr lang="en-US" altLang="ja-JP" smtClean="0"/>
          </a:p>
          <a:p>
            <a:r>
              <a:rPr lang="ja-JP" altLang="en-US" smtClean="0"/>
              <a:t>日本的な町は京都だと言う人が多いだろう。</a:t>
            </a:r>
            <a:endParaRPr lang="en-US" altLang="ja-JP" smtClean="0"/>
          </a:p>
          <a:p>
            <a:r>
              <a:rPr lang="ja-JP" altLang="en-US" smtClean="0"/>
              <a:t>課長に調べたことを説明した。</a:t>
            </a:r>
            <a:endParaRPr lang="en-US" altLang="ja-JP" smtClean="0"/>
          </a:p>
          <a:p>
            <a:r>
              <a:rPr lang="ja-JP" altLang="en-US" smtClean="0"/>
              <a:t>明日の朝、テニスの練習をしますから、８時に集まって下さい。</a:t>
            </a:r>
            <a:endParaRPr lang="en-US" altLang="ja-JP" smtClean="0"/>
          </a:p>
          <a:p>
            <a:r>
              <a:rPr lang="ja-JP" altLang="en-US" smtClean="0"/>
              <a:t>私の家は駅から遠いので不便だ。</a:t>
            </a:r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022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漢字に変えて下さい。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なつやすみにとうきょうにりょこうにいくよていだ。</a:t>
            </a:r>
            <a:endParaRPr lang="en-US" altLang="ja-JP" smtClean="0"/>
          </a:p>
          <a:p>
            <a:r>
              <a:rPr lang="ja-JP" altLang="en-US" smtClean="0"/>
              <a:t>いろいろなにほんぶんかをならいたいので、にほんごをべんきょうしている。</a:t>
            </a:r>
            <a:endParaRPr lang="en-US" altLang="ja-JP" smtClean="0"/>
          </a:p>
          <a:p>
            <a:r>
              <a:rPr lang="ja-JP" altLang="en-US" smtClean="0"/>
              <a:t>しつれいにならないように、せんせいにていねいなことばではなします。</a:t>
            </a:r>
            <a:endParaRPr lang="en-US" altLang="ja-JP" smtClean="0"/>
          </a:p>
          <a:p>
            <a:r>
              <a:rPr lang="ja-JP" altLang="en-US" smtClean="0"/>
              <a:t>にほんの政</a:t>
            </a:r>
            <a:r>
              <a:rPr lang="en-US" altLang="ja-JP" smtClean="0"/>
              <a:t>(</a:t>
            </a:r>
            <a:r>
              <a:rPr lang="ja-JP" altLang="en-US" smtClean="0"/>
              <a:t>せい</a:t>
            </a:r>
            <a:r>
              <a:rPr lang="en-US" altLang="ja-JP" smtClean="0"/>
              <a:t>)</a:t>
            </a:r>
            <a:r>
              <a:rPr lang="ja-JP" altLang="en-US" smtClean="0"/>
              <a:t>じのことをしらべたが、せつめいがむずかしくて、よくわからなかった。</a:t>
            </a:r>
            <a:endParaRPr lang="en-US" altLang="ja-JP" smtClean="0"/>
          </a:p>
          <a:p>
            <a:r>
              <a:rPr lang="ja-JP" altLang="en-US" smtClean="0"/>
              <a:t>えきからかいしゃまで、でんしゃでいかなければいけないので、ふべんだ。</a:t>
            </a:r>
            <a:endParaRPr lang="en-US" altLang="ja-JP" smtClean="0"/>
          </a:p>
          <a:p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6959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漢字に変えて下さい。</a:t>
            </a:r>
            <a:r>
              <a:rPr lang="ja-JP" altLang="en-US" dirty="0" smtClean="0"/>
              <a:t>（</a:t>
            </a:r>
            <a:r>
              <a:rPr lang="ja-JP" altLang="en-US" dirty="0" smtClean="0"/>
              <a:t>答え</a:t>
            </a:r>
            <a:r>
              <a:rPr lang="ja-JP" altLang="en-US" dirty="0" smtClean="0"/>
              <a:t>）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夏休みに東京に旅行に行く予定だ。</a:t>
            </a:r>
            <a:endParaRPr lang="en-US" altLang="ja-JP" smtClean="0"/>
          </a:p>
          <a:p>
            <a:r>
              <a:rPr lang="ja-JP" altLang="en-US" smtClean="0"/>
              <a:t>色々な日本文化を習いたいので、日本語を勉強している。</a:t>
            </a:r>
            <a:endParaRPr lang="en-US" altLang="ja-JP" smtClean="0"/>
          </a:p>
          <a:p>
            <a:r>
              <a:rPr lang="ja-JP" altLang="en-US" smtClean="0"/>
              <a:t>失礼にならないように、先生にていねいな言葉で話します。</a:t>
            </a:r>
            <a:endParaRPr lang="en-US" altLang="ja-JP" smtClean="0"/>
          </a:p>
          <a:p>
            <a:r>
              <a:rPr lang="ja-JP" altLang="en-US" smtClean="0"/>
              <a:t>日本の政治のことを調べたが、説明が難しくて、よく分からなかった。</a:t>
            </a:r>
            <a:endParaRPr lang="en-US" altLang="ja-JP" smtClean="0"/>
          </a:p>
          <a:p>
            <a:r>
              <a:rPr lang="ja-JP" altLang="en-US" smtClean="0"/>
              <a:t>駅から会社まで、電車で行かなければいけないので、不便だ。</a:t>
            </a:r>
            <a:endParaRPr lang="en-US" altLang="ja-JP" smtClean="0"/>
          </a:p>
          <a:p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4589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漢字２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利当期和重活弱界正由付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6675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読んでみましょう</a:t>
            </a:r>
            <a:endParaRPr lang="ja-JP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smtClean="0"/>
              <a:t>便利</a:t>
            </a:r>
            <a:endParaRPr lang="en-US" altLang="ja-JP" smtClean="0"/>
          </a:p>
          <a:p>
            <a:r>
              <a:rPr lang="ja-JP" altLang="en-US" smtClean="0"/>
              <a:t>本当</a:t>
            </a:r>
            <a:endParaRPr lang="en-US" altLang="ja-JP" smtClean="0"/>
          </a:p>
          <a:p>
            <a:r>
              <a:rPr lang="ja-JP" altLang="en-US" smtClean="0"/>
              <a:t>学期、期末</a:t>
            </a:r>
            <a:endParaRPr lang="en-US" altLang="ja-JP" smtClean="0"/>
          </a:p>
          <a:p>
            <a:r>
              <a:rPr lang="ja-JP" altLang="en-US" smtClean="0"/>
              <a:t>和食、和服</a:t>
            </a:r>
            <a:endParaRPr lang="en-US" altLang="ja-JP" smtClean="0"/>
          </a:p>
          <a:p>
            <a:r>
              <a:rPr lang="ja-JP" altLang="en-US" smtClean="0"/>
              <a:t>重い</a:t>
            </a:r>
            <a:endParaRPr lang="en-US" altLang="ja-JP" smtClean="0"/>
          </a:p>
          <a:p>
            <a:r>
              <a:rPr lang="ja-JP" altLang="en-US" smtClean="0"/>
              <a:t>生活</a:t>
            </a:r>
            <a:endParaRPr lang="en-US" altLang="ja-JP" smtClean="0"/>
          </a:p>
          <a:p>
            <a:r>
              <a:rPr lang="ja-JP" altLang="en-US" smtClean="0"/>
              <a:t>弱い</a:t>
            </a:r>
            <a:endParaRPr lang="en-US" altLang="ja-JP" smtClean="0"/>
          </a:p>
          <a:p>
            <a:r>
              <a:rPr lang="ja-JP" altLang="en-US" smtClean="0"/>
              <a:t>世界</a:t>
            </a:r>
            <a:endParaRPr lang="en-US" altLang="ja-JP" smtClean="0"/>
          </a:p>
          <a:p>
            <a:r>
              <a:rPr lang="ja-JP" altLang="en-US" smtClean="0"/>
              <a:t>正しい、正座</a:t>
            </a:r>
            <a:r>
              <a:rPr lang="en-US" altLang="ja-JP" smtClean="0"/>
              <a:t>(</a:t>
            </a:r>
            <a:r>
              <a:rPr lang="ja-JP" altLang="en-US" smtClean="0"/>
              <a:t>ざ</a:t>
            </a:r>
            <a:r>
              <a:rPr lang="en-US" altLang="ja-JP" smtClean="0"/>
              <a:t>)</a:t>
            </a:r>
          </a:p>
          <a:p>
            <a:r>
              <a:rPr lang="ja-JP" altLang="en-US" smtClean="0"/>
              <a:t>理由</a:t>
            </a:r>
            <a:endParaRPr lang="en-US" altLang="ja-JP" smtClean="0"/>
          </a:p>
          <a:p>
            <a:r>
              <a:rPr lang="ja-JP" altLang="en-US" smtClean="0"/>
              <a:t>受付、お付き合い</a:t>
            </a:r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406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D. </a:t>
            </a:r>
            <a:r>
              <a:rPr lang="ja-JP" altLang="en-US" smtClean="0"/>
              <a:t>わかれのあいさつ</a:t>
            </a:r>
            <a:endParaRPr lang="ja-JP" altLang="en-US" dirty="0"/>
          </a:p>
        </p:txBody>
      </p:sp>
      <p:pic>
        <p:nvPicPr>
          <p:cNvPr id="4" name="Picture 3" descr="vocabD_p396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16010" y="2195517"/>
            <a:ext cx="8322928" cy="28538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38548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読んでみましょう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smtClean="0"/>
              <a:t>和食をたくさん食べる生活で病気が治りました。</a:t>
            </a:r>
            <a:endParaRPr lang="en-US" altLang="ja-JP" smtClean="0"/>
          </a:p>
          <a:p>
            <a:r>
              <a:rPr lang="ja-JP" altLang="en-US" smtClean="0"/>
              <a:t>日本の政治は世界的に見て、まだ弱いです。</a:t>
            </a:r>
            <a:endParaRPr lang="en-US" altLang="ja-JP" smtClean="0"/>
          </a:p>
          <a:p>
            <a:r>
              <a:rPr lang="ja-JP" altLang="en-US" smtClean="0"/>
              <a:t>荷物が重くなったので、タクシーを呼んだ。</a:t>
            </a:r>
            <a:endParaRPr lang="en-US" altLang="ja-JP" smtClean="0"/>
          </a:p>
          <a:p>
            <a:r>
              <a:rPr lang="ja-JP" altLang="en-US" smtClean="0"/>
              <a:t>かれに本当の理由を説明した。</a:t>
            </a:r>
            <a:endParaRPr lang="en-US" altLang="ja-JP" smtClean="0"/>
          </a:p>
          <a:p>
            <a:r>
              <a:rPr lang="ja-JP" altLang="en-US" smtClean="0"/>
              <a:t>長い時間、正座</a:t>
            </a:r>
            <a:r>
              <a:rPr lang="en-US" altLang="ja-JP" smtClean="0"/>
              <a:t>(</a:t>
            </a:r>
            <a:r>
              <a:rPr lang="ja-JP" altLang="en-US" smtClean="0"/>
              <a:t>ざ</a:t>
            </a:r>
            <a:r>
              <a:rPr lang="en-US" altLang="ja-JP" smtClean="0"/>
              <a:t>)</a:t>
            </a:r>
            <a:r>
              <a:rPr lang="ja-JP" altLang="en-US" smtClean="0"/>
              <a:t>をしていて、足が痛くなった。</a:t>
            </a:r>
            <a:endParaRPr lang="en-US" altLang="ja-JP" smtClean="0"/>
          </a:p>
          <a:p>
            <a:r>
              <a:rPr lang="ja-JP" altLang="en-US" smtClean="0"/>
              <a:t>社会は便利になっているが、教育などまだ色々な問題がある。</a:t>
            </a:r>
            <a:endParaRPr lang="en-US" altLang="ja-JP" smtClean="0"/>
          </a:p>
          <a:p>
            <a:r>
              <a:rPr lang="ja-JP" altLang="en-US" smtClean="0"/>
              <a:t>受付は分かりにくい所にあって、行くのが不便だ。</a:t>
            </a:r>
            <a:endParaRPr lang="en-US" altLang="ja-JP" smtClean="0"/>
          </a:p>
          <a:p>
            <a:r>
              <a:rPr lang="ja-JP" altLang="en-US" smtClean="0"/>
              <a:t>期末試験は難しいらしい。</a:t>
            </a:r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0227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漢字に変えて下さい。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smtClean="0"/>
              <a:t>かいしゃのうけつけでともだちとあった。</a:t>
            </a:r>
            <a:endParaRPr lang="en-US" altLang="ja-JP" smtClean="0"/>
          </a:p>
          <a:p>
            <a:r>
              <a:rPr lang="ja-JP" altLang="en-US" smtClean="0"/>
              <a:t>いま、けい済</a:t>
            </a:r>
            <a:r>
              <a:rPr lang="en-US" altLang="ja-JP" smtClean="0"/>
              <a:t>(</a:t>
            </a:r>
            <a:r>
              <a:rPr lang="ja-JP" altLang="en-US" smtClean="0"/>
              <a:t>ざい</a:t>
            </a:r>
            <a:r>
              <a:rPr lang="en-US" altLang="ja-JP" smtClean="0"/>
              <a:t>)</a:t>
            </a:r>
            <a:r>
              <a:rPr lang="ja-JP" altLang="en-US" smtClean="0"/>
              <a:t>は、せかいてきによくない。</a:t>
            </a:r>
            <a:endParaRPr lang="en-US" altLang="ja-JP" smtClean="0"/>
          </a:p>
          <a:p>
            <a:r>
              <a:rPr lang="ja-JP" altLang="en-US" smtClean="0"/>
              <a:t>ただしいこたえがわからなかったので、せんせいにせつめいしていただいた。</a:t>
            </a:r>
            <a:endParaRPr lang="en-US" altLang="ja-JP" smtClean="0"/>
          </a:p>
          <a:p>
            <a:r>
              <a:rPr lang="ja-JP" altLang="en-US" smtClean="0"/>
              <a:t>うんどうをはじめたりゆうは、からだがよわくなったからだ。</a:t>
            </a:r>
            <a:endParaRPr lang="en-US" altLang="ja-JP" smtClean="0"/>
          </a:p>
          <a:p>
            <a:r>
              <a:rPr lang="ja-JP" altLang="en-US" smtClean="0"/>
              <a:t>せいかつをかえて、わしょくをもっとたべようとおもう。</a:t>
            </a:r>
            <a:endParaRPr lang="en-US" altLang="ja-JP" smtClean="0"/>
          </a:p>
          <a:p>
            <a:r>
              <a:rPr lang="ja-JP" altLang="en-US" smtClean="0"/>
              <a:t>あきがっきよりはるがっきのほうがべんきょうがたいへんだ。</a:t>
            </a:r>
            <a:endParaRPr lang="en-US" altLang="ja-JP" smtClean="0"/>
          </a:p>
          <a:p>
            <a:r>
              <a:rPr lang="ja-JP" altLang="en-US" smtClean="0"/>
              <a:t>カートをつかえば、おもいにもつがあってもはこべるからべんりだ。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6959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漢字に変えて下さい。</a:t>
            </a:r>
            <a:r>
              <a:rPr lang="ja-JP" altLang="en-US" dirty="0" smtClean="0"/>
              <a:t>（</a:t>
            </a:r>
            <a:r>
              <a:rPr lang="ja-JP" altLang="en-US" dirty="0" smtClean="0"/>
              <a:t>答え</a:t>
            </a:r>
            <a:r>
              <a:rPr lang="ja-JP" altLang="en-US" dirty="0" smtClean="0"/>
              <a:t>）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smtClean="0"/>
              <a:t>会社の受付で友達と会った。</a:t>
            </a:r>
            <a:endParaRPr lang="en-US" altLang="ja-JP" smtClean="0"/>
          </a:p>
          <a:p>
            <a:r>
              <a:rPr lang="ja-JP" altLang="en-US" smtClean="0"/>
              <a:t>今、経済</a:t>
            </a:r>
            <a:r>
              <a:rPr lang="en-US" altLang="ja-JP" smtClean="0"/>
              <a:t>(</a:t>
            </a:r>
            <a:r>
              <a:rPr lang="ja-JP" altLang="en-US" smtClean="0"/>
              <a:t>ざい</a:t>
            </a:r>
            <a:r>
              <a:rPr lang="en-US" altLang="ja-JP" smtClean="0"/>
              <a:t>)</a:t>
            </a:r>
            <a:r>
              <a:rPr lang="ja-JP" altLang="en-US" smtClean="0"/>
              <a:t>は、世界的によくない。</a:t>
            </a:r>
            <a:endParaRPr lang="en-US" altLang="ja-JP" smtClean="0"/>
          </a:p>
          <a:p>
            <a:r>
              <a:rPr lang="ja-JP" altLang="en-US" smtClean="0"/>
              <a:t>正しい答えが分からなかったので、先生に説明していただいた。</a:t>
            </a:r>
            <a:endParaRPr lang="en-US" altLang="ja-JP" smtClean="0"/>
          </a:p>
          <a:p>
            <a:r>
              <a:rPr lang="ja-JP" altLang="en-US" smtClean="0"/>
              <a:t>運動を始めた理由は、体が弱くなったからだ。</a:t>
            </a:r>
            <a:endParaRPr lang="en-US" altLang="ja-JP" smtClean="0"/>
          </a:p>
          <a:p>
            <a:r>
              <a:rPr lang="ja-JP" altLang="en-US" smtClean="0"/>
              <a:t>生活を変えて、和食をもっと食べようと思う。</a:t>
            </a:r>
            <a:endParaRPr lang="en-US" altLang="ja-JP" smtClean="0"/>
          </a:p>
          <a:p>
            <a:r>
              <a:rPr lang="ja-JP" altLang="en-US" smtClean="0"/>
              <a:t>秋学期より春学期の方が勉強が大変だ。</a:t>
            </a:r>
            <a:endParaRPr lang="en-US" altLang="ja-JP" smtClean="0"/>
          </a:p>
          <a:p>
            <a:r>
              <a:rPr lang="ja-JP" altLang="en-US" smtClean="0"/>
              <a:t>カートを使えば、重い荷物があっても運べるから便利だ。</a:t>
            </a:r>
          </a:p>
          <a:p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4589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上手な読み方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Monitoring and evaluation your understanding</a:t>
            </a:r>
            <a:endParaRPr lang="ja-JP" alt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Reciprocal reading</a:t>
            </a:r>
          </a:p>
          <a:p>
            <a:pPr lvl="1"/>
            <a:r>
              <a:rPr lang="en-US" altLang="ja-JP" smtClean="0"/>
              <a:t>Focus on the purpose and title of the text</a:t>
            </a:r>
          </a:p>
          <a:p>
            <a:pPr lvl="1"/>
            <a:r>
              <a:rPr lang="en-US" altLang="ja-JP" smtClean="0"/>
              <a:t>Skim through the text and identify the part that is relevant for your purpose (ignore the parts that you don’t understand)</a:t>
            </a:r>
          </a:p>
          <a:p>
            <a:pPr lvl="1"/>
            <a:r>
              <a:rPr lang="en-US" altLang="ja-JP" smtClean="0"/>
              <a:t>Go back to the text again and check your comprehension</a:t>
            </a:r>
          </a:p>
          <a:p>
            <a:pPr lvl="1"/>
            <a:r>
              <a:rPr lang="en-US" altLang="ja-JP" smtClean="0"/>
              <a:t>Underline the parts you have problems with and try to guess possible meanings from the surrounding context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7569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Monitoring and evaluation your understanding</a:t>
            </a:r>
            <a:endParaRPr lang="ja-JP" altLang="en-US" dirty="0"/>
          </a:p>
        </p:txBody>
      </p:sp>
      <p:pic>
        <p:nvPicPr>
          <p:cNvPr id="3" name="Picture 2" descr="reading ex_p429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23941" y="1773690"/>
            <a:ext cx="8404050" cy="4202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4336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fore reading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34154" y="1587564"/>
            <a:ext cx="8425207" cy="356703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マンガ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531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1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b="70625"/>
          <a:stretch/>
        </p:blipFill>
        <p:spPr>
          <a:xfrm>
            <a:off x="340613" y="1620409"/>
            <a:ext cx="8646752" cy="24853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一段落目</a:t>
            </a:r>
            <a:r>
              <a:rPr lang="en-US" altLang="ja-JP" smtClean="0"/>
              <a:t>(paragraph 1)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94764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ing1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28577"/>
          <a:stretch/>
        </p:blipFill>
        <p:spPr>
          <a:xfrm>
            <a:off x="990600" y="1745706"/>
            <a:ext cx="7315200" cy="51122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二段落目</a:t>
            </a:r>
            <a:r>
              <a:rPr lang="en-US" altLang="ja-JP" smtClean="0"/>
              <a:t> (paragraph 2)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809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三段落目</a:t>
            </a:r>
            <a:r>
              <a:rPr lang="en-US" altLang="ja-JP" smtClean="0"/>
              <a:t> (paragraph 3)</a:t>
            </a:r>
            <a:endParaRPr lang="ja-JP" altLang="en-US" dirty="0"/>
          </a:p>
        </p:txBody>
      </p:sp>
      <p:pic>
        <p:nvPicPr>
          <p:cNvPr id="4" name="Picture 3" descr="reading2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44746" y="1434621"/>
            <a:ext cx="8592720" cy="1064184"/>
          </a:xfrm>
          <a:prstGeom prst="rect">
            <a:avLst/>
          </a:prstGeom>
        </p:spPr>
      </p:pic>
      <p:pic>
        <p:nvPicPr>
          <p:cNvPr id="5" name="Picture 4" descr="reading3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44747" y="2178042"/>
            <a:ext cx="8592720" cy="3828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466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D. </a:t>
            </a:r>
            <a:r>
              <a:rPr lang="ja-JP" altLang="en-US" smtClean="0"/>
              <a:t>わかれのあいさつ</a:t>
            </a:r>
            <a:endParaRPr lang="ja-JP" altLang="en-US" dirty="0"/>
          </a:p>
        </p:txBody>
      </p:sp>
      <p:pic>
        <p:nvPicPr>
          <p:cNvPr id="3" name="Picture 2" descr="VocabD_p397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32103" y="1620409"/>
            <a:ext cx="8260617" cy="45361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7432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読んだ後で</a:t>
            </a:r>
            <a:endParaRPr lang="ja-JP" altLang="en-US" dirty="0"/>
          </a:p>
        </p:txBody>
      </p:sp>
      <p:pic>
        <p:nvPicPr>
          <p:cNvPr id="3" name="Picture 2" descr="after reading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040024" y="1444351"/>
            <a:ext cx="6046576" cy="52275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1483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話し合い</a:t>
            </a:r>
            <a:endParaRPr lang="ja-JP" altLang="en-US" dirty="0"/>
          </a:p>
        </p:txBody>
      </p:sp>
      <p:pic>
        <p:nvPicPr>
          <p:cNvPr id="3" name="Picture 2" descr="after reading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04800" y="1676400"/>
            <a:ext cx="8476195" cy="2136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603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ダイアローグ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はじめに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どんな所に旅行に行ったことがありますか。</a:t>
            </a:r>
            <a:endParaRPr lang="en-US" altLang="ja-JP" smtClean="0"/>
          </a:p>
          <a:p>
            <a:r>
              <a:rPr lang="ja-JP" altLang="en-US" smtClean="0"/>
              <a:t>その旅行の時、何か困</a:t>
            </a:r>
            <a:r>
              <a:rPr lang="en-US" altLang="ja-JP" smtClean="0"/>
              <a:t>(</a:t>
            </a:r>
            <a:r>
              <a:rPr lang="ja-JP" altLang="en-US" smtClean="0"/>
              <a:t>こま</a:t>
            </a:r>
            <a:r>
              <a:rPr lang="en-US" altLang="ja-JP" smtClean="0"/>
              <a:t>)</a:t>
            </a:r>
            <a:r>
              <a:rPr lang="ja-JP" altLang="en-US" smtClean="0"/>
              <a:t>ったことがありましたか。それは何でしたか。</a:t>
            </a:r>
            <a:endParaRPr lang="en-US" altLang="ja-JP" smtClean="0"/>
          </a:p>
          <a:p>
            <a:r>
              <a:rPr lang="ja-JP" altLang="en-US" smtClean="0"/>
              <a:t>知らない国に行った時、どんなことに困ると思いますか。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65908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日本で困ったこと</a:t>
            </a:r>
            <a:endParaRPr lang="ja-JP" altLang="en-US" dirty="0"/>
          </a:p>
        </p:txBody>
      </p:sp>
      <p:pic>
        <p:nvPicPr>
          <p:cNvPr id="4" name="Picture 3" descr="dialogue_picture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05557" y="1579146"/>
            <a:ext cx="8775700" cy="445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6475" y="1694571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9471" y="3960072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2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6950" y="3872482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3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830" y="1694571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4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9471" y="1694571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5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800" y="3872482"/>
            <a:ext cx="31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6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9496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新しい言葉</a:t>
            </a:r>
            <a:endParaRPr lang="ja-JP" altLang="en-US" dirty="0"/>
          </a:p>
        </p:txBody>
      </p:sp>
      <p:pic>
        <p:nvPicPr>
          <p:cNvPr id="3" name="Picture 2" descr="dialogue_voc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8699284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日本で困ったこと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smtClean="0"/>
              <a:t>上田さんは日本に何年いますか。</a:t>
            </a:r>
            <a:endParaRPr lang="en-US" altLang="ja-JP" smtClean="0"/>
          </a:p>
          <a:p>
            <a:r>
              <a:rPr lang="ja-JP" altLang="en-US" smtClean="0"/>
              <a:t>上田さんはホストファミリーをどんなことで困らせましたか。</a:t>
            </a:r>
            <a:endParaRPr lang="en-US" altLang="ja-JP" smtClean="0"/>
          </a:p>
          <a:p>
            <a:r>
              <a:rPr lang="ja-JP" altLang="en-US" smtClean="0"/>
              <a:t>上田さんが電車を間違えた時、だれが何を上田さんにしてくれましたか。</a:t>
            </a:r>
            <a:endParaRPr lang="en-US" altLang="ja-JP" smtClean="0"/>
          </a:p>
          <a:p>
            <a:r>
              <a:rPr lang="ja-JP" altLang="en-US" smtClean="0"/>
              <a:t>お父さんが車でむかえに来る間、上田さんはどこで何をしていましたか。</a:t>
            </a:r>
            <a:endParaRPr lang="en-US" altLang="ja-JP" smtClean="0"/>
          </a:p>
          <a:p>
            <a:r>
              <a:rPr lang="ja-JP" altLang="en-US" smtClean="0"/>
              <a:t>上田さんは日本では何がいると思っていますか。</a:t>
            </a:r>
            <a:endParaRPr lang="en-US" altLang="ja-JP" smtClean="0"/>
          </a:p>
          <a:p>
            <a:r>
              <a:rPr lang="ja-JP" altLang="en-US" smtClean="0"/>
              <a:t>石田さんは上田さんと同じ考えですか。どうしてそう思っていますか。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2049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会話の練習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smtClean="0"/>
              <a:t>石田：アリス、日本に来てもう２年かな？</a:t>
            </a:r>
            <a:endParaRPr lang="en-US" altLang="ja-JP" smtClean="0"/>
          </a:p>
          <a:p>
            <a:r>
              <a:rPr lang="ja-JP" altLang="en-US" smtClean="0"/>
              <a:t>上田：うん、そうね。</a:t>
            </a:r>
            <a:endParaRPr lang="en-US" altLang="ja-JP" smtClean="0"/>
          </a:p>
          <a:p>
            <a:r>
              <a:rPr lang="ja-JP" altLang="en-US" smtClean="0"/>
              <a:t>石田：はやいね。</a:t>
            </a:r>
            <a:endParaRPr lang="en-US" altLang="ja-JP" smtClean="0"/>
          </a:p>
          <a:p>
            <a:r>
              <a:rPr lang="ja-JP" altLang="en-US" smtClean="0"/>
              <a:t>上田：ええ、でも、日本に来たばかりの時は、日本の文化や習慣が分からなくて大変だった。</a:t>
            </a:r>
            <a:endParaRPr lang="en-US" altLang="ja-JP" smtClean="0"/>
          </a:p>
          <a:p>
            <a:r>
              <a:rPr lang="ja-JP" altLang="en-US" smtClean="0"/>
              <a:t>石田：そうなんだ。</a:t>
            </a:r>
            <a:endParaRPr lang="en-US" altLang="ja-JP" smtClean="0"/>
          </a:p>
          <a:p>
            <a:endParaRPr lang="en-US" altLang="ja-JP" smtClean="0"/>
          </a:p>
          <a:p>
            <a:r>
              <a:rPr lang="ja-JP" altLang="en-US" smtClean="0"/>
              <a:t>プリンストン大学に入って</a:t>
            </a:r>
            <a:r>
              <a:rPr lang="en-US" altLang="ja-JP" smtClean="0"/>
              <a:t>〜</a:t>
            </a:r>
            <a:r>
              <a:rPr lang="ja-JP" altLang="en-US" smtClean="0"/>
              <a:t>年</a:t>
            </a:r>
            <a:endParaRPr lang="en-US" altLang="ja-JP" smtClean="0"/>
          </a:p>
          <a:p>
            <a:r>
              <a:rPr lang="ja-JP" altLang="en-US" smtClean="0"/>
              <a:t>日本語の勉強を始めて</a:t>
            </a:r>
            <a:r>
              <a:rPr lang="en-US" altLang="ja-JP" smtClean="0"/>
              <a:t>〜</a:t>
            </a:r>
            <a:r>
              <a:rPr lang="ja-JP" altLang="en-US" smtClean="0"/>
              <a:t>年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1402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7773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3600" smtClean="0"/>
              <a:t>第９課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ja-JP" altLang="en-US" sz="3600" smtClean="0"/>
              <a:t>文化と習慣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2400" dirty="0" smtClean="0"/>
              <a:t>Culture and Customs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会話の練習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上田：道が分からなくて、ホストファミリーを心配させちゃったことがあるんだ。</a:t>
            </a:r>
            <a:endParaRPr lang="en-US" altLang="ja-JP" smtClean="0"/>
          </a:p>
          <a:p>
            <a:r>
              <a:rPr lang="ja-JP" altLang="en-US" smtClean="0"/>
              <a:t>石田：え、何があったの？</a:t>
            </a:r>
            <a:endParaRPr lang="en-US" altLang="ja-JP" smtClean="0"/>
          </a:p>
          <a:p>
            <a:r>
              <a:rPr lang="ja-JP" altLang="en-US" smtClean="0"/>
              <a:t>上田：電車を間違えて、ちばの方に行っちゃったの。</a:t>
            </a:r>
            <a:endParaRPr lang="en-US" altLang="ja-JP" smtClean="0"/>
          </a:p>
          <a:p>
            <a:endParaRPr lang="en-US" altLang="ja-JP" smtClean="0"/>
          </a:p>
          <a:p>
            <a:r>
              <a:rPr lang="ja-JP" altLang="en-US" smtClean="0"/>
              <a:t>子供の時、</a:t>
            </a:r>
            <a:r>
              <a:rPr lang="en-US" altLang="ja-JP" smtClean="0"/>
              <a:t>〜</a:t>
            </a:r>
            <a:r>
              <a:rPr lang="ja-JP" altLang="en-US" smtClean="0"/>
              <a:t>て、親を心配させた</a:t>
            </a:r>
            <a:endParaRPr lang="en-US" altLang="ja-JP" smtClean="0"/>
          </a:p>
          <a:p>
            <a:r>
              <a:rPr lang="ja-JP" altLang="en-US" smtClean="0"/>
              <a:t>子供の時、</a:t>
            </a:r>
            <a:r>
              <a:rPr lang="en-US" altLang="ja-JP" smtClean="0"/>
              <a:t>〜</a:t>
            </a:r>
            <a:r>
              <a:rPr lang="ja-JP" altLang="en-US" smtClean="0"/>
              <a:t>て、親を困らせた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97847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日本の文化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ronota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21397" y="2086600"/>
            <a:ext cx="8502830" cy="3065809"/>
          </a:xfrm>
          <a:prstGeom prst="rect">
            <a:avLst/>
          </a:prstGeom>
        </p:spPr>
      </p:pic>
      <p:pic>
        <p:nvPicPr>
          <p:cNvPr id="8" name="Picture 7" descr="genjimonogatariemak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5715177" y="165181"/>
            <a:ext cx="3274516" cy="183069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531631" y="1995878"/>
            <a:ext cx="192774" cy="997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hideyoshi_samura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064819" y="165181"/>
            <a:ext cx="2416927" cy="2416927"/>
          </a:xfrm>
          <a:prstGeom prst="rect">
            <a:avLst/>
          </a:prstGeom>
        </p:spPr>
      </p:pic>
      <p:pic>
        <p:nvPicPr>
          <p:cNvPr id="14" name="Picture 13" descr="IMG_088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00082" y="165181"/>
            <a:ext cx="3251200" cy="2438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115162" y="2582108"/>
            <a:ext cx="0" cy="15910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mage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724405" y="4225647"/>
            <a:ext cx="1751711" cy="2632353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3955041" y="4524749"/>
            <a:ext cx="614833" cy="476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123939561914416114952_0904ka12b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4130" t="6366" r="9173" b="22613"/>
          <a:stretch/>
        </p:blipFill>
        <p:spPr>
          <a:xfrm>
            <a:off x="0" y="4283817"/>
            <a:ext cx="2154531" cy="2498749"/>
          </a:xfrm>
          <a:prstGeom prst="rect">
            <a:avLst/>
          </a:prstGeom>
        </p:spPr>
      </p:pic>
      <p:pic>
        <p:nvPicPr>
          <p:cNvPr id="24" name="Picture 23" descr="bunraku_1-thumb-550x682-748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7637" t="11419" b="14661"/>
          <a:stretch/>
        </p:blipFill>
        <p:spPr>
          <a:xfrm>
            <a:off x="2012064" y="4385831"/>
            <a:ext cx="1849838" cy="2347426"/>
          </a:xfrm>
          <a:prstGeom prst="rect">
            <a:avLst/>
          </a:prstGeom>
        </p:spPr>
      </p:pic>
      <p:pic>
        <p:nvPicPr>
          <p:cNvPr id="25" name="Picture 24" descr="1729_0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759322" y="5001038"/>
            <a:ext cx="2436528" cy="1732219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 flipV="1">
            <a:off x="6293499" y="4762894"/>
            <a:ext cx="430907" cy="5896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955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文法</a:t>
            </a:r>
            <a:r>
              <a:rPr lang="en-US" altLang="ja-JP" dirty="0" smtClean="0"/>
              <a:t>1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Expressing the performance of a favor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using</a:t>
            </a:r>
            <a:r>
              <a:rPr lang="ja-JP" altLang="en-US" dirty="0" smtClean="0"/>
              <a:t>てあげる／くれる／もらう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V</a:t>
            </a:r>
            <a:r>
              <a:rPr lang="ja-JP" altLang="en-US" smtClean="0"/>
              <a:t>て</a:t>
            </a:r>
            <a:r>
              <a:rPr lang="en-US" altLang="ja-JP" smtClean="0"/>
              <a:t> giving &amp; receiving verbs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あげる／くれる／もらう</a:t>
            </a:r>
            <a:r>
              <a:rPr lang="en-US" altLang="ja-JP" smtClean="0"/>
              <a:t> = helping verbs.</a:t>
            </a:r>
          </a:p>
          <a:p>
            <a:r>
              <a:rPr lang="en-US" altLang="ja-JP" smtClean="0"/>
              <a:t>the giving and receiving of services</a:t>
            </a:r>
          </a:p>
          <a:p>
            <a:r>
              <a:rPr lang="en-US" altLang="ja-JP" smtClean="0"/>
              <a:t>the speaker’s appreciation or gratitude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V-</a:t>
            </a:r>
            <a:r>
              <a:rPr lang="ja-JP" altLang="en-US" dirty="0" smtClean="0"/>
              <a:t>て</a:t>
            </a:r>
            <a:r>
              <a:rPr lang="en-US" altLang="ja-JP" dirty="0" smtClean="0"/>
              <a:t> giving &amp; receiving verb</a:t>
            </a:r>
            <a:endParaRPr lang="ja-JP" altLang="en-US" dirty="0"/>
          </a:p>
        </p:txBody>
      </p:sp>
      <p:pic>
        <p:nvPicPr>
          <p:cNvPr id="11268" name="Picture 4" descr="Nakama8-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52033"/>
            <a:ext cx="5486400" cy="3708400"/>
          </a:xfrm>
          <a:prstGeom prst="rect">
            <a:avLst/>
          </a:prstGeom>
          <a:noFill/>
        </p:spPr>
      </p:pic>
      <p:graphicFrame>
        <p:nvGraphicFramePr>
          <p:cNvPr id="11352" name="Group 8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08784033"/>
              </p:ext>
            </p:extLst>
          </p:nvPr>
        </p:nvGraphicFramePr>
        <p:xfrm>
          <a:off x="304800" y="5257800"/>
          <a:ext cx="8839200" cy="1217612"/>
        </p:xfrm>
        <a:graphic>
          <a:graphicData uri="http://schemas.openxmlformats.org/drawingml/2006/table">
            <a:tbl>
              <a:tblPr/>
              <a:tblGrid>
                <a:gridCol w="8839200"/>
              </a:tblGrid>
              <a:tr h="1217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ja-JP" altLang="en-US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私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は　</a:t>
                      </a: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すずきさん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においしい料理を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作って</a:t>
                      </a: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あげました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。</a:t>
                      </a:r>
                      <a:endParaRPr kumimoji="0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Giver   Receiver                            </a:t>
                      </a: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to </a:t>
                      </a: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give (out-</a:t>
                      </a: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bound)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3200400" y="1600200"/>
            <a:ext cx="1066800" cy="461665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田中</a:t>
            </a:r>
            <a:endParaRPr kumimoji="1" lang="ja-JP" alt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5791200" y="2971800"/>
            <a:ext cx="1066800" cy="461665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すずき</a:t>
            </a:r>
            <a:endParaRPr kumimoji="1" lang="ja-JP" alt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19222" y="4953000"/>
            <a:ext cx="24731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田中</a:t>
            </a:r>
            <a:r>
              <a:rPr kumimoji="1" lang="ja-JP" altLang="en-US" dirty="0" smtClean="0"/>
              <a:t>さんが</a:t>
            </a:r>
            <a:r>
              <a:rPr kumimoji="1" lang="ja-JP" altLang="en-US" dirty="0" smtClean="0"/>
              <a:t>言いました。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V-</a:t>
            </a:r>
            <a:r>
              <a:rPr lang="ja-JP" altLang="en-US" smtClean="0"/>
              <a:t>て</a:t>
            </a:r>
            <a:r>
              <a:rPr lang="en-US" altLang="ja-JP" smtClean="0"/>
              <a:t> giving &amp; receiving verb</a:t>
            </a:r>
            <a:endParaRPr lang="ja-JP" altLang="en-US" dirty="0"/>
          </a:p>
        </p:txBody>
      </p:sp>
      <p:pic>
        <p:nvPicPr>
          <p:cNvPr id="11268" name="Picture 4" descr="Nakama8-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61067"/>
            <a:ext cx="5029200" cy="3399366"/>
          </a:xfrm>
          <a:prstGeom prst="rect">
            <a:avLst/>
          </a:prstGeom>
          <a:noFill/>
        </p:spPr>
      </p:pic>
      <p:graphicFrame>
        <p:nvGraphicFramePr>
          <p:cNvPr id="11352" name="Group 8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6301264"/>
              </p:ext>
            </p:extLst>
          </p:nvPr>
        </p:nvGraphicFramePr>
        <p:xfrm>
          <a:off x="304800" y="5257800"/>
          <a:ext cx="8839200" cy="1295400"/>
        </p:xfrm>
        <a:graphic>
          <a:graphicData uri="http://schemas.openxmlformats.org/drawingml/2006/table">
            <a:tbl>
              <a:tblPr/>
              <a:tblGrid>
                <a:gridCol w="8839200"/>
              </a:tblGrid>
              <a:tr h="129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田中さん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は　</a:t>
                      </a: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私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に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おいしい料理を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作って</a:t>
                      </a: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くれました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。</a:t>
                      </a:r>
                      <a:endParaRPr kumimoji="0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Giver   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　　　</a:t>
                      </a: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Receiver                         </a:t>
                      </a: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to </a:t>
                      </a: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give (in-</a:t>
                      </a:r>
                      <a:r>
                        <a:rPr kumimoji="0" lang="en-US" altLang="ja-JP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bound)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3048000" y="2057400"/>
            <a:ext cx="1096108" cy="461665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田中</a:t>
            </a:r>
            <a:endParaRPr kumimoji="1" lang="ja-JP" alt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5334000" y="3048000"/>
            <a:ext cx="1295400" cy="461665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すずき</a:t>
            </a:r>
            <a:endParaRPr kumimoji="1" lang="ja-JP" alt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304800" y="4876800"/>
            <a:ext cx="26543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すずきさんが言いました。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V-</a:t>
            </a:r>
            <a:r>
              <a:rPr lang="ja-JP" altLang="en-US" smtClean="0"/>
              <a:t>て</a:t>
            </a:r>
            <a:r>
              <a:rPr lang="en-US" altLang="ja-JP" smtClean="0"/>
              <a:t> giving &amp; receiving verb</a:t>
            </a:r>
            <a:endParaRPr lang="ja-JP" altLang="en-US" dirty="0"/>
          </a:p>
        </p:txBody>
      </p:sp>
      <p:pic>
        <p:nvPicPr>
          <p:cNvPr id="11268" name="Picture 4" descr="Nakama8-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555045"/>
            <a:ext cx="5334000" cy="3605388"/>
          </a:xfrm>
          <a:prstGeom prst="rect">
            <a:avLst/>
          </a:prstGeom>
          <a:noFill/>
        </p:spPr>
      </p:pic>
      <p:graphicFrame>
        <p:nvGraphicFramePr>
          <p:cNvPr id="11352" name="Group 8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59001153"/>
              </p:ext>
            </p:extLst>
          </p:nvPr>
        </p:nvGraphicFramePr>
        <p:xfrm>
          <a:off x="304800" y="5257800"/>
          <a:ext cx="8839200" cy="1295400"/>
        </p:xfrm>
        <a:graphic>
          <a:graphicData uri="http://schemas.openxmlformats.org/drawingml/2006/table">
            <a:tbl>
              <a:tblPr/>
              <a:tblGrid>
                <a:gridCol w="8839200"/>
              </a:tblGrid>
              <a:tr h="129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私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は　田中</a:t>
                      </a: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さん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におい</a:t>
                      </a:r>
                      <a:r>
                        <a:rPr kumimoji="0" lang="ja-JP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しい料理を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作って</a:t>
                      </a: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もらいました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。</a:t>
                      </a:r>
                      <a:endParaRPr kumimoji="0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Receiver   Giver                               to receive</a:t>
                      </a:r>
                      <a:endParaRPr kumimoji="0" lang="en-US" altLang="ja-JP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3200399" y="1828800"/>
            <a:ext cx="1031631" cy="461665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田中</a:t>
            </a:r>
            <a:endParaRPr kumimoji="1" lang="ja-JP" alt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5486400" y="2971800"/>
            <a:ext cx="1219200" cy="461665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すずき</a:t>
            </a:r>
            <a:endParaRPr kumimoji="1" lang="ja-JP" alt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381001" y="4800600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すずきさんが言いました。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くれる／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もらう</a:t>
            </a:r>
            <a:endParaRPr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dirty="0" smtClean="0"/>
              <a:t>先生は　私に　はいくを　教えて下さいました。</a:t>
            </a:r>
            <a:endParaRPr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My teacher taught me haiku (for my benefit).</a:t>
            </a:r>
          </a:p>
          <a:p>
            <a:r>
              <a:rPr lang="en-US" altLang="ja-JP" dirty="0" smtClean="0"/>
              <a:t>The recipient can be marked by </a:t>
            </a:r>
            <a:r>
              <a:rPr lang="ja-JP" altLang="en-US" dirty="0" smtClean="0"/>
              <a:t>に</a:t>
            </a:r>
            <a:r>
              <a:rPr lang="en-US" altLang="ja-JP" dirty="0" smtClean="0"/>
              <a:t>, but it does not have to be overtly marked if it is obvious.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友達が　むかえに来てくれた。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My friend came to pick me up.</a:t>
            </a:r>
          </a:p>
          <a:p>
            <a:r>
              <a:rPr lang="ja-JP" altLang="en-US" dirty="0" smtClean="0"/>
              <a:t>父は　私を　しんじてくれた。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My father believed me.</a:t>
            </a:r>
          </a:p>
          <a:p>
            <a:r>
              <a:rPr lang="ja-JP" altLang="en-US" dirty="0" smtClean="0"/>
              <a:t>彼は　私と　結婚してくれた。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He married me.</a:t>
            </a:r>
            <a:endParaRPr lang="en-US" altLang="ja-JP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609600"/>
            <a:ext cx="119846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G</a:t>
            </a:r>
            <a:r>
              <a:rPr kumimoji="1" lang="en-US" altLang="ja-JP" sz="2400" dirty="0" smtClean="0"/>
              <a:t>iver</a:t>
            </a:r>
            <a:r>
              <a:rPr kumimoji="1" lang="ja-JP" altLang="en-US" sz="2400" dirty="0" smtClean="0"/>
              <a:t>は</a:t>
            </a:r>
            <a:endParaRPr kumimoji="1" lang="ja-JP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31865" y="610080"/>
            <a:ext cx="173767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Recipient</a:t>
            </a:r>
            <a:r>
              <a:rPr kumimoji="1" lang="ja-JP" altLang="en-US" sz="2400" dirty="0" smtClean="0"/>
              <a:t>に</a:t>
            </a:r>
            <a:endParaRPr kumimoji="1" lang="ja-JP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69540" y="610080"/>
            <a:ext cx="34080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Favor</a:t>
            </a:r>
            <a:r>
              <a:rPr kumimoji="1" lang="ja-JP" altLang="en-US" sz="2400" dirty="0" smtClean="0"/>
              <a:t>てくれる／下さる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11549" y="1863235"/>
            <a:ext cx="155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          ||</a:t>
            </a:r>
          </a:p>
          <a:p>
            <a:r>
              <a:rPr kumimoji="1" lang="en-US" altLang="ja-JP" dirty="0" smtClean="0"/>
              <a:t>Not speaker</a:t>
            </a:r>
            <a:endParaRPr kumimoji="1" lang="ja-JP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62530" y="1883647"/>
            <a:ext cx="198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          ||</a:t>
            </a:r>
          </a:p>
          <a:p>
            <a:r>
              <a:rPr lang="en-US" altLang="ja-JP" dirty="0" smtClean="0"/>
              <a:t>S</a:t>
            </a:r>
            <a:r>
              <a:rPr kumimoji="1" lang="en-US" altLang="ja-JP" dirty="0" smtClean="0"/>
              <a:t>peaker/in-group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新しい言葉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Politeness boundary shift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The in-group/out-group distinction can be applied in social contexts other than family.</a:t>
            </a:r>
          </a:p>
          <a:p>
            <a:r>
              <a:rPr lang="en-US" altLang="ja-JP" dirty="0" smtClean="0"/>
              <a:t>Inside of the company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ja-JP" altLang="en-US" dirty="0" smtClean="0"/>
              <a:t>課長</a:t>
            </a:r>
            <a:r>
              <a:rPr lang="en-US" altLang="ja-JP" dirty="0" smtClean="0"/>
              <a:t>(</a:t>
            </a:r>
            <a:r>
              <a:rPr lang="ja-JP" altLang="en-US" dirty="0" smtClean="0"/>
              <a:t>かちょう</a:t>
            </a:r>
            <a:r>
              <a:rPr lang="en-US" altLang="ja-JP" dirty="0" smtClean="0"/>
              <a:t>)</a:t>
            </a:r>
            <a:r>
              <a:rPr lang="ja-JP" altLang="en-US" dirty="0" smtClean="0"/>
              <a:t>は　私に　アドバイスして下さった。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Outside of the company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ja-JP" altLang="en-US" dirty="0" smtClean="0"/>
              <a:t>お客さまが　課長を　１時間待って下さった。</a:t>
            </a:r>
            <a:endParaRPr lang="ja-JP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886200"/>
            <a:ext cx="693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uperior   </a:t>
            </a:r>
            <a:r>
              <a:rPr kumimoji="1" lang="ja-JP" altLang="en-US" dirty="0" smtClean="0"/>
              <a:t>　　　　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　　　　　　　　　</a:t>
            </a:r>
            <a:r>
              <a:rPr kumimoji="1" lang="en-US" altLang="ja-JP" dirty="0" smtClean="0"/>
              <a:t>inferior</a:t>
            </a:r>
            <a:endParaRPr kumimoji="1"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638800"/>
            <a:ext cx="502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uperior   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/>
              <a:t>　　　　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inferior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8166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ja-JP" altLang="en-US" dirty="0" smtClean="0"/>
              <a:t>その子は　近所の人に　ほめてもらった。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</a:p>
          <a:p>
            <a:pPr>
              <a:buNone/>
            </a:pPr>
            <a:r>
              <a:rPr lang="en-US" altLang="ja-JP" dirty="0" smtClean="0"/>
              <a:t>	The child got his neighbor to praise him.</a:t>
            </a:r>
          </a:p>
          <a:p>
            <a:pPr>
              <a:buNone/>
            </a:pPr>
            <a:endParaRPr lang="en-US" altLang="ja-JP" dirty="0" smtClean="0"/>
          </a:p>
          <a:p>
            <a:r>
              <a:rPr lang="ja-JP" altLang="en-US" dirty="0" smtClean="0"/>
              <a:t>弟は　先生に　助</a:t>
            </a:r>
            <a:r>
              <a:rPr lang="en-US" altLang="ja-JP" dirty="0" smtClean="0"/>
              <a:t>(</a:t>
            </a:r>
            <a:r>
              <a:rPr lang="ja-JP" altLang="en-US" dirty="0" smtClean="0"/>
              <a:t>たす</a:t>
            </a:r>
            <a:r>
              <a:rPr lang="en-US" altLang="ja-JP" dirty="0" smtClean="0"/>
              <a:t>)</a:t>
            </a:r>
            <a:r>
              <a:rPr lang="ja-JP" altLang="en-US" dirty="0" smtClean="0"/>
              <a:t>けていただいた。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My younger brother got the teacher to help him.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Sentence with the </a:t>
            </a:r>
            <a:r>
              <a:rPr lang="ja-JP" altLang="en-US" dirty="0" smtClean="0"/>
              <a:t>て</a:t>
            </a:r>
            <a:r>
              <a:rPr lang="en-US" altLang="ja-JP" dirty="0" smtClean="0"/>
              <a:t>-form of the verb+</a:t>
            </a:r>
            <a:r>
              <a:rPr lang="ja-JP" altLang="en-US" dirty="0" smtClean="0"/>
              <a:t>もらう</a:t>
            </a:r>
            <a:r>
              <a:rPr lang="en-US" altLang="ja-JP" dirty="0" smtClean="0"/>
              <a:t> tend to imply that the recipient is asking or persuading the giver for a favor.</a:t>
            </a:r>
          </a:p>
          <a:p>
            <a:r>
              <a:rPr lang="ja-JP" altLang="en-US" dirty="0" smtClean="0"/>
              <a:t>私は</a:t>
            </a:r>
            <a:r>
              <a:rPr lang="en-US" altLang="ja-JP" dirty="0" smtClean="0"/>
              <a:t> </a:t>
            </a:r>
            <a:r>
              <a:rPr lang="ja-JP" altLang="en-US" dirty="0" smtClean="0"/>
              <a:t>父に</a:t>
            </a:r>
            <a:r>
              <a:rPr lang="en-US" altLang="ja-JP" dirty="0" smtClean="0"/>
              <a:t> </a:t>
            </a:r>
            <a:r>
              <a:rPr lang="ja-JP" altLang="en-US" dirty="0" smtClean="0"/>
              <a:t>コンピュータを買ってもらうつもりです。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 intend to get my father to buy me a computer.</a:t>
            </a:r>
          </a:p>
          <a:p>
            <a:pPr>
              <a:buNone/>
            </a:pPr>
            <a:r>
              <a:rPr lang="ja-JP" altLang="en-US" dirty="0" smtClean="0"/>
              <a:t>　　　　</a:t>
            </a:r>
            <a:endParaRPr lang="ja-JP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981200"/>
            <a:ext cx="2234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recipient </a:t>
            </a:r>
            <a:r>
              <a:rPr kumimoji="1" lang="en-US" altLang="ja-JP" dirty="0" smtClean="0"/>
              <a:t>            giver</a:t>
            </a:r>
            <a:endParaRPr kumimoji="1"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85800"/>
            <a:ext cx="173767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Recipient</a:t>
            </a:r>
            <a:r>
              <a:rPr lang="ja-JP" altLang="en-US" sz="2400" dirty="0" smtClean="0"/>
              <a:t>は</a:t>
            </a:r>
            <a:endParaRPr kumimoji="1" lang="ja-JP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423475" y="703513"/>
            <a:ext cx="119846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G</a:t>
            </a:r>
            <a:r>
              <a:rPr kumimoji="1" lang="en-US" altLang="ja-JP" sz="2400" dirty="0" smtClean="0"/>
              <a:t>iver</a:t>
            </a:r>
            <a:r>
              <a:rPr lang="ja-JP" altLang="en-US" sz="2400" dirty="0" smtClean="0"/>
              <a:t>に</a:t>
            </a:r>
            <a:endParaRPr kumimoji="1" lang="ja-JP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21940" y="685800"/>
            <a:ext cx="371583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Favor</a:t>
            </a:r>
            <a:r>
              <a:rPr kumimoji="1" lang="ja-JP" altLang="en-US" sz="2400" dirty="0" smtClean="0"/>
              <a:t>てもらう／いただく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てもらう／いただく</a:t>
            </a:r>
            <a:endParaRPr lang="ja-JP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The giver is marked by </a:t>
            </a:r>
            <a:r>
              <a:rPr lang="ja-JP" altLang="en-US" dirty="0" smtClean="0"/>
              <a:t>に</a:t>
            </a:r>
            <a:r>
              <a:rPr lang="en-US" altLang="ja-JP" dirty="0" smtClean="0"/>
              <a:t> or 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, but the use of 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 is limited to some cases such as </a:t>
            </a:r>
            <a:r>
              <a:rPr lang="ja-JP" altLang="en-US" dirty="0" smtClean="0"/>
              <a:t>送る、貸</a:t>
            </a:r>
            <a:r>
              <a:rPr lang="en-US" altLang="ja-JP" dirty="0" smtClean="0"/>
              <a:t>(</a:t>
            </a:r>
            <a:r>
              <a:rPr lang="ja-JP" altLang="en-US" dirty="0" smtClean="0"/>
              <a:t>か</a:t>
            </a:r>
            <a:r>
              <a:rPr lang="en-US" altLang="ja-JP" dirty="0" smtClean="0"/>
              <a:t>)</a:t>
            </a:r>
            <a:r>
              <a:rPr lang="ja-JP" altLang="en-US" dirty="0" smtClean="0"/>
              <a:t>す、教える</a:t>
            </a:r>
            <a:r>
              <a:rPr lang="en-US" altLang="ja-JP" dirty="0" smtClean="0"/>
              <a:t>, where the main verb indicates a transfer of an object.</a:t>
            </a:r>
          </a:p>
          <a:p>
            <a:r>
              <a:rPr lang="ja-JP" altLang="en-US" dirty="0" smtClean="0"/>
              <a:t>私は　友達</a:t>
            </a:r>
            <a:r>
              <a:rPr lang="en-US" altLang="ja-JP" dirty="0" smtClean="0"/>
              <a:t>○</a:t>
            </a:r>
            <a:r>
              <a:rPr lang="ja-JP" altLang="en-US" dirty="0" smtClean="0"/>
              <a:t>に／</a:t>
            </a:r>
            <a:r>
              <a:rPr lang="en-US" altLang="ja-JP" dirty="0" smtClean="0"/>
              <a:t>○</a:t>
            </a:r>
            <a:r>
              <a:rPr lang="ja-JP" altLang="en-US" dirty="0" smtClean="0"/>
              <a:t>から　写真を送ってもらった。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I had my friend send pictures.</a:t>
            </a:r>
          </a:p>
          <a:p>
            <a:r>
              <a:rPr lang="ja-JP" altLang="en-US" dirty="0" smtClean="0"/>
              <a:t>私は　友達</a:t>
            </a:r>
            <a:r>
              <a:rPr lang="en-US" altLang="ja-JP" dirty="0" smtClean="0"/>
              <a:t>○</a:t>
            </a:r>
            <a:r>
              <a:rPr lang="ja-JP" altLang="en-US" dirty="0" smtClean="0"/>
              <a:t>に／</a:t>
            </a:r>
            <a:r>
              <a:rPr lang="en-US" altLang="ja-JP" dirty="0" smtClean="0"/>
              <a:t>×</a:t>
            </a:r>
            <a:r>
              <a:rPr lang="ja-JP" altLang="en-US" dirty="0" smtClean="0"/>
              <a:t>から　本を読んでもらった。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 had my friend read a book.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てもらう／いただく</a:t>
            </a:r>
            <a:endParaRPr lang="ja-JP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 smtClean="0"/>
              <a:t>To express negative desires, use either </a:t>
            </a:r>
            <a:r>
              <a:rPr lang="ja-JP" altLang="en-US" dirty="0" smtClean="0"/>
              <a:t>ほしくない</a:t>
            </a:r>
            <a:r>
              <a:rPr lang="en-US" altLang="ja-JP" dirty="0" smtClean="0"/>
              <a:t>, </a:t>
            </a:r>
            <a:r>
              <a:rPr lang="ja-JP" altLang="en-US" dirty="0" smtClean="0"/>
              <a:t>もらいたくない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いただきたくない</a:t>
            </a:r>
            <a:r>
              <a:rPr lang="en-US" altLang="ja-JP" dirty="0" smtClean="0"/>
              <a:t> or </a:t>
            </a:r>
            <a:r>
              <a:rPr lang="ja-JP" altLang="en-US" dirty="0" smtClean="0"/>
              <a:t>ないでほしい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ないでもらいたい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ないでいただきたくない</a:t>
            </a:r>
            <a:r>
              <a:rPr lang="en-US" altLang="ja-JP" dirty="0" smtClean="0"/>
              <a:t>.</a:t>
            </a:r>
          </a:p>
          <a:p>
            <a:r>
              <a:rPr lang="ja-JP" altLang="en-US" dirty="0" smtClean="0"/>
              <a:t>田中先生には、このレポートをまだ読んでいただきたくないんです／読まないでいただきたいんです。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 don’t want Prof. Tanaka to read this report yet.</a:t>
            </a:r>
          </a:p>
          <a:p>
            <a:r>
              <a:rPr lang="ja-JP" altLang="en-US" dirty="0" smtClean="0"/>
              <a:t>このことはだれにも話してもらいたくないんです／話さないでもらいたいんです。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 don’t want you to tell anybody about this.</a:t>
            </a:r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369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てもらう／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てくれる</a:t>
            </a:r>
            <a:endParaRPr lang="ja-JP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5257800"/>
            <a:ext cx="8686800" cy="1371600"/>
          </a:xfrm>
        </p:spPr>
        <p:txBody>
          <a:bodyPr/>
          <a:lstStyle/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おまわりさんに道を教えてもらいました。</a:t>
            </a:r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おまわりさんが道を教えてくれました。</a:t>
            </a:r>
          </a:p>
          <a:p>
            <a:endParaRPr lang="ja-JP" altLang="en-US" dirty="0"/>
          </a:p>
        </p:txBody>
      </p:sp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828800"/>
            <a:ext cx="4267200" cy="30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00200"/>
            <a:ext cx="5410200" cy="393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てもらう／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てくれる</a:t>
            </a:r>
            <a:endParaRPr lang="ja-JP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5486400"/>
            <a:ext cx="8686800" cy="1143000"/>
          </a:xfrm>
        </p:spPr>
        <p:txBody>
          <a:bodyPr>
            <a:normAutofit lnSpcReduction="10000"/>
          </a:bodyPr>
          <a:lstStyle/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中山さんにコンピューターをなおしてもらいました。</a:t>
            </a:r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中山さんがコンピューターをなおしてくれました。</a:t>
            </a:r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447800"/>
            <a:ext cx="5334000" cy="365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133600" y="609600"/>
            <a:ext cx="1143000" cy="523220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友達</a:t>
            </a:r>
            <a:endParaRPr kumimoji="1" lang="ja-JP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29400" y="90198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私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てもらう／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てくれる</a:t>
            </a:r>
            <a:endParaRPr lang="ja-JP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5257800"/>
            <a:ext cx="8686800" cy="1371600"/>
          </a:xfrm>
        </p:spPr>
        <p:txBody>
          <a:bodyPr/>
          <a:lstStyle/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友達に消しゴムを貸</a:t>
            </a:r>
            <a:r>
              <a:rPr lang="en-US" altLang="ja-JP" dirty="0" smtClean="0">
                <a:latin typeface="Arial" charset="0"/>
                <a:ea typeface="ＭＳ Ｐゴシック" charset="-128"/>
                <a:cs typeface="ＭＳ Ｐゴシック" charset="-128"/>
              </a:rPr>
              <a:t>(</a:t>
            </a: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か</a:t>
            </a:r>
            <a:r>
              <a:rPr lang="en-US" altLang="ja-JP" dirty="0" smtClean="0"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してもらいました。</a:t>
            </a:r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友達が消しゴムを貸してくれました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828800"/>
            <a:ext cx="4885163" cy="354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286000" y="914400"/>
            <a:ext cx="1143000" cy="523220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友達</a:t>
            </a:r>
            <a:endParaRPr kumimoji="1" lang="ja-JP" alt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てもらう／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てくれる</a:t>
            </a:r>
            <a:endParaRPr lang="ja-JP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5410200"/>
            <a:ext cx="8686800" cy="1219200"/>
          </a:xfrm>
        </p:spPr>
        <p:txBody>
          <a:bodyPr/>
          <a:lstStyle/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友達にお見まいに来てもらいました。</a:t>
            </a:r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友達がお見まいに来てくれました。</a:t>
            </a:r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752600"/>
            <a:ext cx="462342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400800" y="838200"/>
            <a:ext cx="1066800" cy="523220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先生</a:t>
            </a:r>
            <a:endParaRPr kumimoji="1" lang="ja-JP" altLang="en-US" sz="2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てもらう／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てくれる</a:t>
            </a:r>
            <a:endParaRPr lang="ja-JP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5410200"/>
            <a:ext cx="8686800" cy="1219200"/>
          </a:xfrm>
        </p:spPr>
        <p:txBody>
          <a:bodyPr/>
          <a:lstStyle/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先生にお見まいに来ていただきました。</a:t>
            </a:r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先生がお見まいに来て下さいました。</a:t>
            </a:r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76400"/>
            <a:ext cx="5029200" cy="36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486400" y="228600"/>
            <a:ext cx="1676400" cy="523220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田中先生</a:t>
            </a:r>
            <a:endParaRPr kumimoji="1" lang="ja-JP" altLang="en-US" sz="28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てもらう／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てくれる</a:t>
            </a:r>
            <a:endParaRPr lang="ja-JP" alt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5562600"/>
            <a:ext cx="8686800" cy="1066800"/>
          </a:xfrm>
        </p:spPr>
        <p:txBody>
          <a:bodyPr>
            <a:normAutofit lnSpcReduction="10000"/>
          </a:bodyPr>
          <a:lstStyle/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田中先生に日本語を教えていただきました。</a:t>
            </a:r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田中先生が日本語を教えて下さいました。</a:t>
            </a:r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A. </a:t>
            </a:r>
            <a:r>
              <a:rPr lang="ja-JP" altLang="en-US" dirty="0" smtClean="0"/>
              <a:t>文化と習慣</a:t>
            </a:r>
            <a:endParaRPr lang="ja-JP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どんな日本の文化を知っていますか。</a:t>
            </a:r>
            <a:endParaRPr lang="en-US" altLang="ja-JP" smtClean="0"/>
          </a:p>
          <a:p>
            <a:r>
              <a:rPr lang="ja-JP" altLang="en-US" smtClean="0"/>
              <a:t>どんな日本の習慣を知っていますか。</a:t>
            </a:r>
            <a:endParaRPr lang="en-US" altLang="ja-JP" smtClean="0"/>
          </a:p>
          <a:p>
            <a:r>
              <a:rPr lang="ja-JP" altLang="en-US" smtClean="0"/>
              <a:t>日本の習慣はあなたの国の習慣と何が同じですか。何が違いますか。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54359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てくれる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In the </a:t>
            </a:r>
            <a:r>
              <a:rPr lang="ja-JP" altLang="en-US" smtClean="0"/>
              <a:t>てくれる</a:t>
            </a:r>
            <a:r>
              <a:rPr lang="en-US" altLang="ja-JP" smtClean="0"/>
              <a:t> sentence, the beneficiaries are accompanied by whatever particle the main verb calls for.</a:t>
            </a:r>
          </a:p>
          <a:p>
            <a:r>
              <a:rPr lang="en-US" altLang="ja-JP" smtClean="0"/>
              <a:t>When the main verb does not have the place for the person, use 〜</a:t>
            </a:r>
            <a:r>
              <a:rPr lang="ja-JP" altLang="en-US" smtClean="0"/>
              <a:t>のために</a:t>
            </a:r>
            <a:r>
              <a:rPr lang="en-US" altLang="ja-JP" smtClean="0"/>
              <a:t> with </a:t>
            </a:r>
            <a:r>
              <a:rPr lang="ja-JP" altLang="en-US" smtClean="0"/>
              <a:t>くれる</a:t>
            </a:r>
            <a:r>
              <a:rPr lang="en-US" altLang="ja-JP" smtClean="0"/>
              <a:t>.</a:t>
            </a:r>
            <a:endParaRPr lang="ja-JP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てくれる／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てもらう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smtClean="0"/>
              <a:t>In the </a:t>
            </a:r>
            <a:r>
              <a:rPr kumimoji="1" lang="ja-JP" altLang="en-US" sz="2400" dirty="0" smtClean="0"/>
              <a:t>てくれる</a:t>
            </a:r>
            <a:r>
              <a:rPr kumimoji="1" lang="en-US" altLang="ja-JP" sz="2400" dirty="0" smtClean="0"/>
              <a:t> sentence, the beneficiaries </a:t>
            </a:r>
            <a:r>
              <a:rPr kumimoji="1" lang="en-US" altLang="ja-JP" sz="2400" dirty="0" smtClean="0"/>
              <a:t>are</a:t>
            </a:r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accompanied by </a:t>
            </a:r>
            <a:r>
              <a:rPr kumimoji="1" lang="en-US" altLang="ja-JP" sz="2400" dirty="0" smtClean="0"/>
              <a:t>whatever particle the main verb calls for</a:t>
            </a:r>
            <a:r>
              <a:rPr kumimoji="1" lang="en-US" altLang="ja-JP" sz="2400" dirty="0" smtClean="0"/>
              <a:t>.</a:t>
            </a:r>
          </a:p>
          <a:p>
            <a:endParaRPr kumimoji="1" lang="en-US" altLang="ja-JP" sz="2400" dirty="0" smtClean="0"/>
          </a:p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sz="2400" u="sng" dirty="0" smtClean="0">
                <a:latin typeface="Arial" charset="0"/>
                <a:ea typeface="ＭＳ Ｐゴシック" charset="-128"/>
                <a:cs typeface="ＭＳ Ｐゴシック" charset="-128"/>
              </a:rPr>
              <a:t>私</a:t>
            </a:r>
            <a:r>
              <a:rPr lang="ja-JP" altLang="en-US" sz="2400" dirty="0" smtClean="0">
                <a:latin typeface="Arial" charset="0"/>
                <a:ea typeface="ＭＳ Ｐゴシック" charset="-128"/>
                <a:cs typeface="ＭＳ Ｐゴシック" charset="-128"/>
              </a:rPr>
              <a:t>は</a:t>
            </a:r>
            <a:r>
              <a:rPr lang="ja-JP" altLang="en-US" sz="2400" u="sng" dirty="0" smtClean="0">
                <a:latin typeface="Arial" charset="0"/>
                <a:ea typeface="ＭＳ Ｐゴシック" charset="-128"/>
                <a:cs typeface="ＭＳ Ｐゴシック" charset="-128"/>
              </a:rPr>
              <a:t>課長</a:t>
            </a:r>
            <a:r>
              <a:rPr lang="ja-JP" altLang="en-US" sz="2400" dirty="0" smtClean="0">
                <a:latin typeface="Arial" charset="0"/>
                <a:ea typeface="ＭＳ Ｐゴシック" charset="-128"/>
                <a:cs typeface="ＭＳ Ｐゴシック" charset="-128"/>
              </a:rPr>
              <a:t>にレストランに連れて行っていただきました。</a:t>
            </a:r>
            <a:endParaRPr lang="en-US" altLang="ja-JP" sz="2400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sz="2400" u="sng" dirty="0" smtClean="0">
                <a:latin typeface="Arial" charset="0"/>
                <a:ea typeface="ＭＳ Ｐゴシック" charset="-128"/>
                <a:cs typeface="ＭＳ Ｐゴシック" charset="-128"/>
              </a:rPr>
              <a:t>課長</a:t>
            </a:r>
            <a:r>
              <a:rPr lang="ja-JP" altLang="en-US" sz="2400" dirty="0" smtClean="0">
                <a:latin typeface="Arial" charset="0"/>
                <a:ea typeface="ＭＳ Ｐゴシック" charset="-128"/>
                <a:cs typeface="ＭＳ Ｐゴシック" charset="-128"/>
              </a:rPr>
              <a:t>は</a:t>
            </a:r>
            <a:r>
              <a:rPr lang="ja-JP" altLang="en-US" sz="2400" u="sng" dirty="0" smtClean="0">
                <a:latin typeface="Arial" charset="0"/>
                <a:ea typeface="ＭＳ Ｐゴシック" charset="-128"/>
                <a:cs typeface="ＭＳ Ｐゴシック" charset="-128"/>
              </a:rPr>
              <a:t>私</a:t>
            </a:r>
            <a:r>
              <a:rPr lang="ja-JP" altLang="en-US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を</a:t>
            </a:r>
            <a:r>
              <a:rPr lang="ja-JP" altLang="en-US" sz="2400" dirty="0" smtClean="0">
                <a:latin typeface="Arial" charset="0"/>
                <a:ea typeface="ＭＳ Ｐゴシック" charset="-128"/>
                <a:cs typeface="ＭＳ Ｐゴシック" charset="-128"/>
              </a:rPr>
              <a:t>レストランに連れて行ってくださいました。　</a:t>
            </a:r>
          </a:p>
          <a:p>
            <a:endParaRPr kumimoji="1" lang="ja-JP" altLang="en-US" sz="2400" dirty="0" smtClean="0"/>
          </a:p>
          <a:p>
            <a:endParaRPr lang="ja-JP" altLang="en-US" sz="2400" dirty="0"/>
          </a:p>
        </p:txBody>
      </p:sp>
      <p:pic>
        <p:nvPicPr>
          <p:cNvPr id="4" name="Picture 5" descr="Nakama8-11"/>
          <p:cNvPicPr>
            <a:picLocks noChangeAspect="1" noChangeArrowheads="1"/>
          </p:cNvPicPr>
          <p:nvPr/>
        </p:nvPicPr>
        <p:blipFill>
          <a:blip r:embed="rId2" cstate="print"/>
          <a:srcRect l="35417" t="14129"/>
          <a:stretch>
            <a:fillRect/>
          </a:stretch>
        </p:blipFill>
        <p:spPr bwMode="auto">
          <a:xfrm>
            <a:off x="6172200" y="4236061"/>
            <a:ext cx="2971800" cy="262193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72200" y="3962400"/>
            <a:ext cx="1828800" cy="369332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課長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かちょう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6" name="Up Arrow Callout 5"/>
          <p:cNvSpPr/>
          <p:nvPr/>
        </p:nvSpPr>
        <p:spPr bwMode="auto">
          <a:xfrm>
            <a:off x="381000" y="3810000"/>
            <a:ext cx="4267200" cy="1371600"/>
          </a:xfrm>
          <a:prstGeom prst="upArrowCallo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Original sentence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dirty="0" smtClean="0"/>
              <a:t>課長は私</a:t>
            </a:r>
            <a:r>
              <a:rPr lang="ja-JP" altLang="en-US" dirty="0" smtClean="0">
                <a:solidFill>
                  <a:srgbClr val="FF0000"/>
                </a:solidFill>
              </a:rPr>
              <a:t>を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に連れて行く</a:t>
            </a:r>
            <a:endParaRPr kumimoji="0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てくれる／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てもらう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 smtClean="0"/>
              <a:t>In the </a:t>
            </a:r>
            <a:r>
              <a:rPr kumimoji="1" lang="ja-JP" altLang="en-US" sz="2400" dirty="0" smtClean="0"/>
              <a:t>てくれる</a:t>
            </a:r>
            <a:r>
              <a:rPr kumimoji="1" lang="en-US" altLang="ja-JP" sz="2400" dirty="0" smtClean="0"/>
              <a:t> sentence, the beneficiaries are accompanied</a:t>
            </a:r>
            <a:r>
              <a:rPr kumimoji="1" lang="en-US" altLang="ja-JP" sz="2400" dirty="0" smtClean="0"/>
              <a:t> by </a:t>
            </a:r>
            <a:r>
              <a:rPr kumimoji="1" lang="en-US" altLang="ja-JP" sz="2400" dirty="0" smtClean="0"/>
              <a:t>whatever particle the main verb calls </a:t>
            </a:r>
            <a:r>
              <a:rPr kumimoji="1" lang="en-US" altLang="ja-JP" sz="2400" dirty="0" smtClean="0"/>
              <a:t>for.</a:t>
            </a:r>
          </a:p>
          <a:p>
            <a:endParaRPr kumimoji="1" lang="en-US" altLang="ja-JP" sz="2400" dirty="0" smtClean="0"/>
          </a:p>
          <a:p>
            <a:r>
              <a:rPr lang="ja-JP" altLang="en-US" sz="2400" dirty="0" smtClean="0"/>
              <a:t>電車が遅れたので、私は友達に待ってもらいました。</a:t>
            </a:r>
            <a:endParaRPr lang="en-US" altLang="ja-JP" sz="2400" dirty="0" smtClean="0"/>
          </a:p>
          <a:p>
            <a:r>
              <a:rPr lang="ja-JP" altLang="en-US" sz="2400" dirty="0" smtClean="0"/>
              <a:t>電車が遅れたので、友達は私を待ってくれました。</a:t>
            </a:r>
            <a:endParaRPr lang="en-US" altLang="ja-JP" sz="2400" dirty="0" smtClean="0"/>
          </a:p>
          <a:p>
            <a:endParaRPr kumimoji="1" lang="en-US" altLang="ja-JP" dirty="0" smtClean="0"/>
          </a:p>
          <a:p>
            <a:endParaRPr kumimoji="1" lang="ja-JP" altLang="en-US" dirty="0" smtClean="0"/>
          </a:p>
          <a:p>
            <a:endParaRPr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25000" contrast="58000"/>
          </a:blip>
          <a:srcRect t="61149" r="68166" b="25638"/>
          <a:stretch>
            <a:fillRect/>
          </a:stretch>
        </p:blipFill>
        <p:spPr bwMode="auto">
          <a:xfrm>
            <a:off x="4876800" y="4114800"/>
            <a:ext cx="374577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705600" y="4191000"/>
            <a:ext cx="1143000" cy="400110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友達</a:t>
            </a:r>
            <a:endParaRPr kumimoji="1" lang="ja-JP" altLang="en-US" sz="2000" dirty="0"/>
          </a:p>
        </p:txBody>
      </p:sp>
      <p:sp>
        <p:nvSpPr>
          <p:cNvPr id="6" name="Up Arrow Callout 5"/>
          <p:cNvSpPr/>
          <p:nvPr/>
        </p:nvSpPr>
        <p:spPr bwMode="auto">
          <a:xfrm>
            <a:off x="1143000" y="3810000"/>
            <a:ext cx="3218372" cy="1371600"/>
          </a:xfrm>
          <a:prstGeom prst="upArrowCallo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Original sentence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友達は私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を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待つ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ために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/>
              <a:t>When the main verb does not have the place for the person, use 〜</a:t>
            </a:r>
            <a:r>
              <a:rPr lang="ja-JP" altLang="en-US" sz="2400" dirty="0" smtClean="0"/>
              <a:t>のために</a:t>
            </a:r>
            <a:r>
              <a:rPr lang="en-US" altLang="ja-JP" sz="2400" dirty="0" smtClean="0"/>
              <a:t> with </a:t>
            </a:r>
            <a:r>
              <a:rPr lang="ja-JP" altLang="en-US" sz="2400" dirty="0" smtClean="0"/>
              <a:t>くれる</a:t>
            </a:r>
            <a:r>
              <a:rPr lang="en-US" altLang="ja-JP" sz="2400" dirty="0" smtClean="0"/>
              <a:t>.</a:t>
            </a:r>
          </a:p>
          <a:p>
            <a:pPr fontAlgn="base">
              <a:buClr>
                <a:srgbClr val="343A1B"/>
              </a:buClr>
              <a:buSzPct val="90000"/>
              <a:defRPr/>
            </a:pPr>
            <a:r>
              <a:rPr lang="ja-JP" altLang="en-US" sz="2400" kern="0" dirty="0" smtClean="0"/>
              <a:t>私は母に部屋をそうじしてもらいました。</a:t>
            </a:r>
            <a:endParaRPr lang="en-US" altLang="ja-JP" sz="2400" kern="0" dirty="0" smtClean="0"/>
          </a:p>
          <a:p>
            <a:pPr fontAlgn="base">
              <a:buClr>
                <a:srgbClr val="343A1B"/>
              </a:buClr>
              <a:buSzPct val="90000"/>
              <a:defRPr/>
            </a:pPr>
            <a:r>
              <a:rPr lang="ja-JP" altLang="en-US" sz="2400" kern="0" dirty="0" smtClean="0"/>
              <a:t>母は（</a:t>
            </a:r>
            <a:r>
              <a:rPr lang="ja-JP" altLang="en-US" sz="2400" kern="0" dirty="0" smtClean="0">
                <a:solidFill>
                  <a:srgbClr val="FF0000"/>
                </a:solidFill>
              </a:rPr>
              <a:t>私のために</a:t>
            </a:r>
            <a:r>
              <a:rPr lang="ja-JP" altLang="en-US" sz="2400" kern="0" dirty="0" smtClean="0"/>
              <a:t>）部屋をそうじしてくれました。</a:t>
            </a:r>
            <a:endParaRPr lang="en-US" altLang="ja-JP" sz="2400" kern="0" dirty="0" smtClean="0"/>
          </a:p>
          <a:p>
            <a:endParaRPr lang="ja-JP" alt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32054"/>
          <a:stretch>
            <a:fillRect/>
          </a:stretch>
        </p:blipFill>
        <p:spPr bwMode="auto">
          <a:xfrm>
            <a:off x="4419600" y="3581400"/>
            <a:ext cx="4233554" cy="281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Activity 1/2</a:t>
            </a:r>
            <a:endParaRPr lang="ja-JP" altLang="en-US" dirty="0"/>
          </a:p>
        </p:txBody>
      </p:sp>
      <p:pic>
        <p:nvPicPr>
          <p:cNvPr id="4" name="Picture 3" descr="G1_A1_p4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371600" y="1752600"/>
            <a:ext cx="6077902" cy="47496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3025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会話練習</a:t>
            </a:r>
            <a:endParaRPr lang="ja-JP" altLang="en-US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smtClean="0"/>
              <a:t>会話１（辞書をかす）</a:t>
            </a:r>
            <a:endParaRPr lang="en-US" altLang="ja-JP" smtClean="0"/>
          </a:p>
          <a:p>
            <a:pPr lvl="1"/>
            <a:r>
              <a:rPr lang="en-US" altLang="ja-JP" smtClean="0"/>
              <a:t>A:</a:t>
            </a:r>
            <a:r>
              <a:rPr lang="ja-JP" altLang="en-US" smtClean="0"/>
              <a:t>お、いい辞書だね。</a:t>
            </a:r>
            <a:endParaRPr lang="en-US" altLang="ja-JP" smtClean="0"/>
          </a:p>
          <a:p>
            <a:pPr lvl="1"/>
            <a:r>
              <a:rPr lang="en-US" altLang="ja-JP" smtClean="0"/>
              <a:t>B:</a:t>
            </a:r>
            <a:r>
              <a:rPr lang="ja-JP" altLang="en-US" smtClean="0"/>
              <a:t>うん。先生に貸</a:t>
            </a:r>
            <a:r>
              <a:rPr lang="en-US" altLang="ja-JP" smtClean="0"/>
              <a:t>(</a:t>
            </a:r>
            <a:r>
              <a:rPr lang="ja-JP" altLang="en-US" smtClean="0"/>
              <a:t>か</a:t>
            </a:r>
            <a:r>
              <a:rPr lang="en-US" altLang="ja-JP" smtClean="0"/>
              <a:t>)</a:t>
            </a:r>
            <a:r>
              <a:rPr lang="ja-JP" altLang="en-US" smtClean="0"/>
              <a:t>していただいたんだ。</a:t>
            </a:r>
            <a:endParaRPr lang="en-US" altLang="ja-JP" smtClean="0"/>
          </a:p>
          <a:p>
            <a:pPr lvl="1"/>
            <a:r>
              <a:rPr lang="en-US" altLang="ja-JP" smtClean="0"/>
              <a:t>A:</a:t>
            </a:r>
            <a:r>
              <a:rPr lang="ja-JP" altLang="en-US" smtClean="0"/>
              <a:t>へえ。よかったね。</a:t>
            </a:r>
            <a:endParaRPr lang="en-US" altLang="ja-JP" smtClean="0"/>
          </a:p>
          <a:p>
            <a:r>
              <a:rPr lang="ja-JP" altLang="en-US" smtClean="0"/>
              <a:t>会話２（べんとうを作る）</a:t>
            </a:r>
            <a:endParaRPr lang="en-US" altLang="ja-JP" smtClean="0"/>
          </a:p>
          <a:p>
            <a:pPr lvl="1"/>
            <a:r>
              <a:rPr lang="en-US" altLang="ja-JP" smtClean="0"/>
              <a:t>A:</a:t>
            </a:r>
            <a:r>
              <a:rPr lang="ja-JP" altLang="en-US" smtClean="0"/>
              <a:t>あれ？今日はおべんとう？</a:t>
            </a:r>
            <a:endParaRPr lang="en-US" altLang="ja-JP" smtClean="0"/>
          </a:p>
          <a:p>
            <a:pPr lvl="1"/>
            <a:r>
              <a:rPr lang="en-US" altLang="ja-JP" smtClean="0"/>
              <a:t>B:</a:t>
            </a:r>
            <a:r>
              <a:rPr lang="ja-JP" altLang="en-US" smtClean="0"/>
              <a:t>うん。お母さんが作ってくれたんだ。</a:t>
            </a:r>
            <a:endParaRPr lang="en-US" altLang="ja-JP" smtClean="0"/>
          </a:p>
          <a:p>
            <a:pPr lvl="1"/>
            <a:r>
              <a:rPr lang="en-US" altLang="ja-JP" smtClean="0"/>
              <a:t>A:</a:t>
            </a:r>
            <a:r>
              <a:rPr lang="ja-JP" altLang="en-US" smtClean="0"/>
              <a:t>そう。いいね。</a:t>
            </a:r>
            <a:endParaRPr lang="en-US" altLang="ja-JP" smtClean="0"/>
          </a:p>
          <a:p>
            <a:r>
              <a:rPr lang="ja-JP" altLang="en-US" smtClean="0"/>
              <a:t>会話３（らくごにつれて行く）</a:t>
            </a:r>
            <a:endParaRPr lang="en-US" altLang="ja-JP" smtClean="0"/>
          </a:p>
          <a:p>
            <a:pPr lvl="1"/>
            <a:r>
              <a:rPr lang="en-US" altLang="ja-JP" smtClean="0"/>
              <a:t>A:</a:t>
            </a:r>
            <a:r>
              <a:rPr lang="ja-JP" altLang="en-US" smtClean="0"/>
              <a:t>今から出かけるの？</a:t>
            </a:r>
            <a:endParaRPr lang="en-US" altLang="ja-JP" smtClean="0"/>
          </a:p>
          <a:p>
            <a:pPr lvl="1"/>
            <a:r>
              <a:rPr lang="en-US" altLang="ja-JP" smtClean="0"/>
              <a:t>B:</a:t>
            </a:r>
            <a:r>
              <a:rPr lang="ja-JP" altLang="en-US" smtClean="0"/>
              <a:t>うん。友達がらくごにつれて行ってくれるんだ。</a:t>
            </a:r>
            <a:endParaRPr lang="en-US" altLang="ja-JP" smtClean="0"/>
          </a:p>
          <a:p>
            <a:pPr lvl="1"/>
            <a:r>
              <a:rPr lang="en-US" altLang="ja-JP" smtClean="0"/>
              <a:t>A:</a:t>
            </a:r>
            <a:r>
              <a:rPr lang="ja-JP" altLang="en-US" smtClean="0"/>
              <a:t>へえ！いいね。</a:t>
            </a:r>
            <a:endParaRPr lang="en-US" altLang="ja-JP" smtClean="0"/>
          </a:p>
          <a:p>
            <a:r>
              <a:rPr lang="ja-JP" altLang="en-US" smtClean="0"/>
              <a:t>会話４（待っている）</a:t>
            </a:r>
            <a:endParaRPr lang="en-US" altLang="ja-JP" smtClean="0"/>
          </a:p>
          <a:p>
            <a:pPr lvl="1"/>
            <a:r>
              <a:rPr lang="en-US" altLang="ja-JP" smtClean="0"/>
              <a:t>A:</a:t>
            </a:r>
            <a:r>
              <a:rPr lang="ja-JP" altLang="en-US" smtClean="0"/>
              <a:t>もしもし、</a:t>
            </a:r>
            <a:r>
              <a:rPr lang="en-US" altLang="ja-JP" smtClean="0"/>
              <a:t>B</a:t>
            </a:r>
            <a:r>
              <a:rPr lang="ja-JP" altLang="en-US" smtClean="0"/>
              <a:t>さん？</a:t>
            </a:r>
            <a:endParaRPr lang="en-US" altLang="ja-JP" smtClean="0"/>
          </a:p>
          <a:p>
            <a:pPr lvl="1"/>
            <a:r>
              <a:rPr lang="en-US" altLang="ja-JP" smtClean="0"/>
              <a:t>B:</a:t>
            </a:r>
            <a:r>
              <a:rPr lang="ja-JP" altLang="en-US" smtClean="0"/>
              <a:t>あ、</a:t>
            </a:r>
            <a:r>
              <a:rPr lang="en-US" altLang="ja-JP" smtClean="0"/>
              <a:t>A</a:t>
            </a:r>
            <a:r>
              <a:rPr lang="ja-JP" altLang="en-US" smtClean="0"/>
              <a:t>さん。今、どこ？</a:t>
            </a:r>
            <a:endParaRPr lang="en-US" altLang="ja-JP" smtClean="0"/>
          </a:p>
          <a:p>
            <a:pPr lvl="1"/>
            <a:r>
              <a:rPr lang="en-US" altLang="ja-JP" smtClean="0"/>
              <a:t>A:</a:t>
            </a:r>
            <a:r>
              <a:rPr lang="ja-JP" altLang="en-US" smtClean="0"/>
              <a:t>ごめん、今、駅だから、もう少し待っていてくれる？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〜</a:t>
            </a:r>
            <a:r>
              <a:rPr lang="ja-JP" dirty="0" smtClean="0"/>
              <a:t>てもらう／</a:t>
            </a:r>
            <a:r>
              <a:rPr lang="en-US" altLang="ja-JP" dirty="0" smtClean="0"/>
              <a:t>〜</a:t>
            </a:r>
            <a:r>
              <a:rPr lang="ja-JP" dirty="0" smtClean="0"/>
              <a:t>いただく</a:t>
            </a:r>
            <a:r>
              <a:rPr lang="ja-JP" altLang="ja-JP" dirty="0" smtClean="0"/>
              <a:t/>
            </a:r>
            <a:br>
              <a:rPr lang="ja-JP" altLang="ja-JP" dirty="0" smtClean="0"/>
            </a:br>
            <a:r>
              <a:rPr lang="en-US" altLang="ja-JP" dirty="0" smtClean="0"/>
              <a:t>〜</a:t>
            </a:r>
            <a:r>
              <a:rPr lang="ja-JP" dirty="0" smtClean="0"/>
              <a:t>てくれる／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</a:t>
            </a:r>
            <a:r>
              <a:rPr lang="ja-JP" dirty="0" smtClean="0"/>
              <a:t>くださる</a:t>
            </a:r>
            <a:endParaRPr lang="ja-JP" altLang="ja-JP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Clr>
                <a:srgbClr val="343A1B"/>
              </a:buClr>
              <a:buSzPct val="90000"/>
              <a:buFontTx/>
              <a:buAutoNum type="arabicPeriod"/>
            </a:pPr>
            <a:r>
              <a:rPr lang="ja-JP" altLang="en-US" dirty="0" smtClean="0"/>
              <a:t>病気の時／家族</a:t>
            </a:r>
            <a:endParaRPr lang="en-US" altLang="ja-JP" dirty="0" smtClean="0"/>
          </a:p>
          <a:p>
            <a:pPr marL="609600" indent="-609600">
              <a:buClr>
                <a:srgbClr val="343A1B"/>
              </a:buClr>
              <a:buSzPct val="90000"/>
              <a:buFontTx/>
              <a:buAutoNum type="arabicPeriod"/>
            </a:pPr>
            <a:r>
              <a:rPr lang="ja-JP" altLang="en-US" dirty="0" smtClean="0"/>
              <a:t>とても忙しい時／友達</a:t>
            </a:r>
            <a:endParaRPr lang="en-US" altLang="ja-JP" dirty="0" smtClean="0"/>
          </a:p>
          <a:p>
            <a:pPr marL="609600" indent="-609600">
              <a:buClr>
                <a:srgbClr val="343A1B"/>
              </a:buClr>
              <a:buSzPct val="90000"/>
              <a:buFontTx/>
              <a:buAutoNum type="arabicPeriod"/>
            </a:pPr>
            <a:r>
              <a:rPr lang="ja-JP" altLang="en-US" dirty="0" smtClean="0"/>
              <a:t>誕生日に／家族</a:t>
            </a:r>
            <a:endParaRPr lang="en-US" altLang="ja-JP" dirty="0" smtClean="0"/>
          </a:p>
          <a:p>
            <a:pPr marL="609600" indent="-609600">
              <a:buClr>
                <a:srgbClr val="343A1B"/>
              </a:buClr>
              <a:buSzPct val="90000"/>
              <a:buFontTx/>
              <a:buAutoNum type="arabicPeriod"/>
            </a:pPr>
            <a:r>
              <a:rPr lang="ja-JP" altLang="en-US" dirty="0" smtClean="0"/>
              <a:t>日本語の宿題が分からない時／先生</a:t>
            </a:r>
            <a:endParaRPr lang="en-US" altLang="ja-JP" dirty="0" smtClean="0"/>
          </a:p>
          <a:p>
            <a:pPr marL="609600" indent="-609600">
              <a:buClr>
                <a:srgbClr val="343A1B"/>
              </a:buClr>
              <a:buSzPct val="90000"/>
              <a:buFontTx/>
              <a:buAutoNum type="arabicPeriod"/>
            </a:pPr>
            <a:r>
              <a:rPr lang="ja-JP" altLang="en-US" dirty="0" smtClean="0"/>
              <a:t>？？</a:t>
            </a:r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てあげる</a:t>
            </a:r>
            <a:endParaRPr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てあげる</a:t>
            </a:r>
            <a:endParaRPr lang="ja-JP" altLang="en-US" dirty="0"/>
          </a:p>
        </p:txBody>
      </p:sp>
      <p:pic>
        <p:nvPicPr>
          <p:cNvPr id="15363" name="Picture 4" descr="Nakama8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7800"/>
            <a:ext cx="5285157" cy="374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8864" name="Group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558117050"/>
              </p:ext>
            </p:extLst>
          </p:nvPr>
        </p:nvGraphicFramePr>
        <p:xfrm>
          <a:off x="762000" y="5257800"/>
          <a:ext cx="7772400" cy="1143000"/>
        </p:xfrm>
        <a:graphic>
          <a:graphicData uri="http://schemas.openxmlformats.org/drawingml/2006/table">
            <a:tbl>
              <a:tblPr/>
              <a:tblGrid>
                <a:gridCol w="7772400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-80" charset="2"/>
                        <a:buNone/>
                        <a:tabLst/>
                      </a:pP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私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は　　</a:t>
                      </a: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友達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の荷物を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持って</a:t>
                      </a:r>
                      <a:r>
                        <a:rPr kumimoji="0" lang="ja-JP" altLang="en-US" sz="2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あげました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-80" charset="2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Giver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　　</a:t>
                      </a: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Receiver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　　　　　　</a:t>
                      </a:r>
                      <a:r>
                        <a:rPr kumimoji="0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to give (out-bound)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38400" y="1981200"/>
            <a:ext cx="762000" cy="400110"/>
          </a:xfrm>
          <a:prstGeom prst="rect">
            <a:avLst/>
          </a:prstGeom>
          <a:solidFill>
            <a:srgbClr val="FDFFB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友達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てあげる／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てくれる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If both giver and recipient are in the speaker’s in-group, use either </a:t>
            </a:r>
            <a:r>
              <a:rPr lang="ja-JP" altLang="en-US" smtClean="0"/>
              <a:t>てくれる</a:t>
            </a:r>
            <a:r>
              <a:rPr lang="en-US" altLang="ja-JP" smtClean="0"/>
              <a:t> or </a:t>
            </a:r>
            <a:r>
              <a:rPr lang="ja-JP" altLang="en-US" smtClean="0"/>
              <a:t>てあげる</a:t>
            </a:r>
            <a:r>
              <a:rPr lang="en-US" altLang="ja-JP" smtClean="0"/>
              <a:t>.</a:t>
            </a:r>
          </a:p>
          <a:p>
            <a:r>
              <a:rPr lang="ja-JP" altLang="en-US" smtClean="0"/>
              <a:t>私は　友達に　いけばなを　教えてあげた。</a:t>
            </a:r>
            <a:endParaRPr lang="en-US" altLang="ja-JP" smtClean="0"/>
          </a:p>
          <a:p>
            <a:r>
              <a:rPr lang="ja-JP" altLang="en-US" smtClean="0"/>
              <a:t>私は　弟に　英語を　教えてあげた。</a:t>
            </a:r>
            <a:endParaRPr lang="en-US" altLang="ja-JP" smtClean="0"/>
          </a:p>
          <a:p>
            <a:r>
              <a:rPr lang="ja-JP" altLang="en-US" smtClean="0"/>
              <a:t>母は　弟に　ケーキを　作ってあげた／くれた。</a:t>
            </a:r>
            <a:endParaRPr lang="en-US" altLang="ja-JP" smtClean="0"/>
          </a:p>
          <a:p>
            <a:r>
              <a:rPr lang="ja-JP" altLang="en-US" smtClean="0"/>
              <a:t>ぼくは　犬に　ボールを　買ってやった／あげた。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288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A. </a:t>
            </a:r>
            <a:r>
              <a:rPr lang="ja-JP" altLang="en-US" smtClean="0"/>
              <a:t>文化と習慣</a:t>
            </a:r>
            <a:endParaRPr lang="ja-JP" altLang="en-US" dirty="0"/>
          </a:p>
        </p:txBody>
      </p:sp>
      <p:pic>
        <p:nvPicPr>
          <p:cNvPr id="4" name="Picture 3" descr="vocab_39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83167" y="2145028"/>
            <a:ext cx="8388614" cy="34432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61873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てあげる／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て</a:t>
            </a:r>
            <a:r>
              <a:rPr lang="ja-JP" altLang="en-US" dirty="0" smtClean="0"/>
              <a:t>やる</a:t>
            </a:r>
            <a:endParaRPr lang="ja-JP" alt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Although it is theoretically possible to use </a:t>
            </a:r>
            <a:r>
              <a:rPr lang="ja-JP" altLang="en-US" smtClean="0"/>
              <a:t>さしあげる</a:t>
            </a:r>
            <a:r>
              <a:rPr lang="en-US" altLang="ja-JP" smtClean="0"/>
              <a:t> in this structure, in reality the </a:t>
            </a:r>
            <a:r>
              <a:rPr lang="ja-JP" altLang="en-US" smtClean="0"/>
              <a:t>て</a:t>
            </a:r>
            <a:r>
              <a:rPr lang="en-US" altLang="ja-JP" smtClean="0"/>
              <a:t>-form of the verb+</a:t>
            </a:r>
            <a:r>
              <a:rPr lang="ja-JP" altLang="en-US" smtClean="0"/>
              <a:t>さしあげる</a:t>
            </a:r>
            <a:r>
              <a:rPr lang="en-US" altLang="ja-JP" smtClean="0"/>
              <a:t> is rarely used.</a:t>
            </a:r>
          </a:p>
          <a:p>
            <a:r>
              <a:rPr lang="ja-JP" altLang="en-US" smtClean="0"/>
              <a:t>さしあげる</a:t>
            </a:r>
            <a:r>
              <a:rPr lang="en-US" altLang="ja-JP" smtClean="0"/>
              <a:t> explicitly indicates that the giver is doing a favor for a superior, and such explicit remarks are considered condescending. In such cases, use either a humble form or the simple </a:t>
            </a:r>
            <a:r>
              <a:rPr lang="ja-JP" altLang="en-US" smtClean="0"/>
              <a:t>ます</a:t>
            </a:r>
            <a:r>
              <a:rPr lang="en-US" altLang="ja-JP" smtClean="0"/>
              <a:t>form(Ch.11 Grammar II).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てあげる</a:t>
            </a:r>
            <a:endParaRPr lang="ja-JP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5943600"/>
            <a:ext cx="8686800" cy="685800"/>
          </a:xfrm>
        </p:spPr>
        <p:txBody>
          <a:bodyPr/>
          <a:lstStyle/>
          <a:p>
            <a:pPr marL="0" indent="0" fontAlgn="base"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私は病気の友達に</a:t>
            </a:r>
            <a:r>
              <a:rPr lang="ja-JP" altLang="en-US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料理を作って</a:t>
            </a:r>
            <a:r>
              <a:rPr lang="ja-JP" altLang="en-US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あげました</a:t>
            </a: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。</a:t>
            </a:r>
            <a:endParaRPr lang="ja-JP" alt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411" name="Picture 4" descr="Nakama8-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83576"/>
            <a:ext cx="5791200" cy="41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てあげる</a:t>
            </a:r>
            <a:endParaRPr lang="ja-JP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5638800"/>
            <a:ext cx="8686800" cy="990600"/>
          </a:xfrm>
        </p:spPr>
        <p:txBody>
          <a:bodyPr/>
          <a:lstStyle/>
          <a:p>
            <a:pPr lvl="0"/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私は子供にドアを</a:t>
            </a:r>
            <a:r>
              <a:rPr lang="ja-JP" altLang="en-US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開けて</a:t>
            </a:r>
            <a:r>
              <a:rPr lang="ja-JP" altLang="en-US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あげました</a:t>
            </a:r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。</a:t>
            </a:r>
          </a:p>
          <a:p>
            <a:endParaRPr lang="ja-JP" altLang="en-US" dirty="0"/>
          </a:p>
        </p:txBody>
      </p:sp>
      <p:pic>
        <p:nvPicPr>
          <p:cNvPr id="18435" name="Picture 4" descr="Nakama8-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7000"/>
            <a:ext cx="5791200" cy="40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863051" y="298527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私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てあげる</a:t>
            </a:r>
            <a:endParaRPr lang="ja-JP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5638800"/>
            <a:ext cx="8686800" cy="990600"/>
          </a:xfrm>
        </p:spPr>
        <p:txBody>
          <a:bodyPr/>
          <a:lstStyle/>
          <a:p>
            <a:pPr lvl="0"/>
            <a:r>
              <a:rPr lang="ja-JP" alt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私は母に塩（しお）を</a:t>
            </a:r>
            <a:r>
              <a:rPr lang="ja-JP" altLang="en-US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取って</a:t>
            </a:r>
            <a:r>
              <a:rPr lang="ja-JP" altLang="en-US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あげました。</a:t>
            </a:r>
            <a:endParaRPr lang="ja-JP" alt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ja-JP" altLang="en-US" dirty="0"/>
          </a:p>
        </p:txBody>
      </p:sp>
      <p:pic>
        <p:nvPicPr>
          <p:cNvPr id="19459" name="Picture 4" descr="Nakama8-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47800"/>
            <a:ext cx="5257800" cy="372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07643" y="23229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私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てあげる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In the </a:t>
            </a:r>
            <a:r>
              <a:rPr lang="ja-JP" altLang="en-US" dirty="0" smtClean="0"/>
              <a:t>てあげる</a:t>
            </a:r>
            <a:r>
              <a:rPr lang="en-US" altLang="ja-JP" dirty="0" smtClean="0"/>
              <a:t> sentence, the beneficiaries are accompanied by whatever particle the main verb calls for.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ja-JP" altLang="en-US" dirty="0" smtClean="0"/>
              <a:t>私は、子供を公園に連れて行ってあげた。</a:t>
            </a:r>
            <a:endParaRPr lang="en-US" altLang="ja-JP" dirty="0" smtClean="0"/>
          </a:p>
          <a:p>
            <a:r>
              <a:rPr lang="en-US" altLang="ja-JP" dirty="0" smtClean="0"/>
              <a:t>When the main verb does not have the place for the person, use 〜</a:t>
            </a:r>
            <a:r>
              <a:rPr lang="ja-JP" altLang="en-US" dirty="0" smtClean="0"/>
              <a:t>のために</a:t>
            </a:r>
            <a:r>
              <a:rPr lang="en-US" altLang="ja-JP" dirty="0" smtClean="0"/>
              <a:t>.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ja-JP" altLang="en-US" dirty="0" smtClean="0"/>
              <a:t>私は友達のために買い物に行ってあげた。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 giving receiving 1.tif"/>
          <p:cNvPicPr>
            <a:picLocks noChangeAspect="1"/>
          </p:cNvPicPr>
          <p:nvPr/>
        </p:nvPicPr>
        <p:blipFill>
          <a:blip r:embed="rId2" cstate="print">
            <a:lum bright="-31000" contrast="55000"/>
          </a:blip>
          <a:srcRect l="12428" t="25937" r="11855" b="44444"/>
          <a:stretch>
            <a:fillRect/>
          </a:stretch>
        </p:blipFill>
        <p:spPr>
          <a:xfrm>
            <a:off x="152400" y="1600200"/>
            <a:ext cx="8901684" cy="4495800"/>
          </a:xfrm>
          <a:prstGeom prst="rect">
            <a:avLst/>
          </a:prstGeom>
        </p:spPr>
      </p:pic>
      <p:graphicFrame>
        <p:nvGraphicFramePr>
          <p:cNvPr id="5" name="Group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0903215"/>
              </p:ext>
            </p:extLst>
          </p:nvPr>
        </p:nvGraphicFramePr>
        <p:xfrm>
          <a:off x="950276" y="489165"/>
          <a:ext cx="7772400" cy="579120"/>
        </p:xfrm>
        <a:graphic>
          <a:graphicData uri="http://schemas.openxmlformats.org/drawingml/2006/table">
            <a:tbl>
              <a:tblPr/>
              <a:tblGrid>
                <a:gridCol w="77724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ja-JP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友達が病気の時、何をして</a:t>
                      </a:r>
                      <a:r>
                        <a:rPr kumimoji="0" lang="ja-JP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あげましたか</a:t>
                      </a:r>
                      <a:r>
                        <a:rPr kumimoji="0" lang="ja-JP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？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てあげる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Activity 3</a:t>
            </a:r>
            <a:r>
              <a:rPr kumimoji="1" lang="en-US" altLang="ja-JP" dirty="0" smtClean="0"/>
              <a:t> </a:t>
            </a:r>
            <a:endParaRPr kumimoji="1" lang="ja-JP" altLang="en-US" sz="3200" dirty="0"/>
          </a:p>
        </p:txBody>
      </p:sp>
      <p:pic>
        <p:nvPicPr>
          <p:cNvPr id="3" name="Picture 2" descr="G1_A3_p40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830720" cy="4854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5908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話しましょう</a:t>
            </a:r>
            <a:endParaRPr lang="ja-JP" altLang="en-US" dirty="0"/>
          </a:p>
        </p:txBody>
      </p:sp>
      <p:sp>
        <p:nvSpPr>
          <p:cNvPr id="2150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smtClean="0"/>
              <a:t>Your partner needs help.  Tell what you would do for your partner in each situation using </a:t>
            </a:r>
            <a:r>
              <a:rPr lang="ja-JP" altLang="en-US" smtClean="0"/>
              <a:t>～てあげる</a:t>
            </a:r>
            <a:r>
              <a:rPr lang="en-US" altLang="ja-JP" smtClean="0"/>
              <a:t>.</a:t>
            </a:r>
          </a:p>
          <a:p>
            <a:r>
              <a:rPr lang="en-US" altLang="ja-JP" smtClean="0"/>
              <a:t>〜</a:t>
            </a:r>
            <a:r>
              <a:rPr lang="ja-JP" altLang="en-US" smtClean="0"/>
              <a:t>さんは、＿＿＿そうですから、</a:t>
            </a:r>
            <a:r>
              <a:rPr lang="en-US" altLang="ja-JP" smtClean="0"/>
              <a:t>〜</a:t>
            </a:r>
            <a:r>
              <a:rPr lang="ja-JP" altLang="en-US" smtClean="0"/>
              <a:t>てあげます。</a:t>
            </a:r>
            <a:endParaRPr lang="en-US" altLang="ja-JP" smtClean="0"/>
          </a:p>
          <a:p>
            <a:endParaRPr lang="ja-JP" altLang="en-US" smtClean="0"/>
          </a:p>
          <a:p>
            <a:r>
              <a:rPr lang="en-US" altLang="ja-JP" smtClean="0"/>
              <a:t>Ex. </a:t>
            </a:r>
            <a:r>
              <a:rPr lang="ja-JP" altLang="en-US" smtClean="0"/>
              <a:t>友達がいません。</a:t>
            </a:r>
            <a:endParaRPr lang="en-US" altLang="ja-JP" smtClean="0"/>
          </a:p>
          <a:p>
            <a:endParaRPr lang="ja-JP" altLang="en-US" smtClean="0"/>
          </a:p>
          <a:p>
            <a:r>
              <a:rPr lang="ja-JP" altLang="en-US" smtClean="0"/>
              <a:t>天ぷらが食べたいです。</a:t>
            </a:r>
          </a:p>
          <a:p>
            <a:r>
              <a:rPr lang="ja-JP" altLang="en-US" smtClean="0"/>
              <a:t>うみ</a:t>
            </a:r>
            <a:r>
              <a:rPr lang="en-US" altLang="ja-JP" smtClean="0"/>
              <a:t>(sea)</a:t>
            </a:r>
            <a:r>
              <a:rPr lang="ja-JP" altLang="en-US" smtClean="0"/>
              <a:t>に行きたいですが、車がありません。</a:t>
            </a:r>
          </a:p>
          <a:p>
            <a:r>
              <a:rPr lang="ja-JP" altLang="en-US" smtClean="0"/>
              <a:t>昼ごはんが買いたいですが、お金がありません。</a:t>
            </a:r>
          </a:p>
          <a:p>
            <a:r>
              <a:rPr lang="ja-JP" altLang="en-US" smtClean="0"/>
              <a:t>時間がないから部屋をそうじできません。</a:t>
            </a:r>
            <a:endParaRPr lang="ja-JP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9918" y="4114800"/>
            <a:ext cx="844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X</a:t>
            </a:r>
            <a:r>
              <a:rPr lang="ja-JP" altLang="en-US" dirty="0" smtClean="0">
                <a:solidFill>
                  <a:srgbClr val="FF0000"/>
                </a:solidFill>
              </a:rPr>
              <a:t>さんは友達がいないそうですから、パーティーにつれて行ってあげます。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文法２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Making or letting someone do something </a:t>
            </a:r>
          </a:p>
          <a:p>
            <a:pPr marL="342900" indent="-342900"/>
            <a:r>
              <a:rPr lang="en-US" dirty="0" smtClean="0"/>
              <a:t>Using the causative form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Causative form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2895600"/>
          </a:xfrm>
        </p:spPr>
        <p:txBody>
          <a:bodyPr/>
          <a:lstStyle/>
          <a:p>
            <a:r>
              <a:rPr lang="ja-JP" altLang="en-US" dirty="0" smtClean="0"/>
              <a:t>先生は学生に日本語で話させます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 smtClean="0"/>
              <a:t>先生は学生に漢字で書かせます。</a:t>
            </a:r>
            <a:endParaRPr lang="ja-JP" altLang="en-US" dirty="0" smtClean="0"/>
          </a:p>
          <a:p>
            <a:endParaRPr lang="en-US" altLang="ja-JP" dirty="0" smtClean="0"/>
          </a:p>
          <a:p>
            <a:endParaRPr lang="ja-JP" altLang="en-US" dirty="0" smtClean="0"/>
          </a:p>
          <a:p>
            <a:endParaRPr lang="ja-JP" altLang="en-US" dirty="0"/>
          </a:p>
        </p:txBody>
      </p:sp>
      <p:pic>
        <p:nvPicPr>
          <p:cNvPr id="4" name="Picture 3" descr="teach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b="48270"/>
          <a:stretch/>
        </p:blipFill>
        <p:spPr>
          <a:xfrm>
            <a:off x="1295400" y="3505199"/>
            <a:ext cx="2286000" cy="1785565"/>
          </a:xfrm>
          <a:prstGeom prst="rect">
            <a:avLst/>
          </a:prstGeom>
        </p:spPr>
      </p:pic>
      <p:pic>
        <p:nvPicPr>
          <p:cNvPr id="5" name="Picture 9" descr="causative 7"/>
          <p:cNvPicPr>
            <a:picLocks noChangeAspect="1" noChangeArrowheads="1"/>
          </p:cNvPicPr>
          <p:nvPr/>
        </p:nvPicPr>
        <p:blipFill>
          <a:blip r:embed="rId3" cstate="print"/>
          <a:srcRect t="33194" r="33978"/>
          <a:stretch>
            <a:fillRect/>
          </a:stretch>
        </p:blipFill>
        <p:spPr bwMode="auto">
          <a:xfrm>
            <a:off x="4038600" y="3429000"/>
            <a:ext cx="1991821" cy="1921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A. </a:t>
            </a:r>
            <a:r>
              <a:rPr lang="ja-JP" altLang="en-US" smtClean="0"/>
              <a:t>文化と習慣</a:t>
            </a:r>
            <a:endParaRPr lang="ja-JP" altLang="en-US" dirty="0"/>
          </a:p>
        </p:txBody>
      </p:sp>
      <p:pic>
        <p:nvPicPr>
          <p:cNvPr id="3" name="Picture 2" descr="vocab_A1_p39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7687966" cy="2239801"/>
          </a:xfrm>
          <a:prstGeom prst="rect">
            <a:avLst/>
          </a:prstGeom>
        </p:spPr>
      </p:pic>
      <p:pic>
        <p:nvPicPr>
          <p:cNvPr id="5" name="Picture 4" descr="vocab_A1_p39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57200" y="4334577"/>
            <a:ext cx="7961657" cy="25234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85423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Make-causative and </a:t>
            </a:r>
            <a:br>
              <a:rPr lang="en-US" altLang="ja-JP" smtClean="0"/>
            </a:br>
            <a:r>
              <a:rPr lang="en-US" altLang="ja-JP" smtClean="0"/>
              <a:t>let-causative</a:t>
            </a:r>
            <a:endParaRPr lang="en-US" altLang="ja-JP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The make-causative: X forces Y to do something.</a:t>
            </a:r>
          </a:p>
          <a:p>
            <a:pPr lvl="1"/>
            <a:r>
              <a:rPr lang="ja-JP" altLang="en-US" dirty="0" smtClean="0"/>
              <a:t>お母さんはケンを一人で行かせた。</a:t>
            </a:r>
            <a:endParaRPr lang="en-US" altLang="ja-JP" dirty="0" smtClean="0"/>
          </a:p>
          <a:p>
            <a:pPr lvl="1">
              <a:buNone/>
            </a:pPr>
            <a:endParaRPr lang="en-US" altLang="ja-JP" dirty="0" smtClean="0"/>
          </a:p>
          <a:p>
            <a:pPr lvl="1"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Ken’s mother made him go alone. (Ken did not want to go alone.)</a:t>
            </a:r>
          </a:p>
          <a:p>
            <a:r>
              <a:rPr lang="en-US" altLang="ja-JP" sz="2800" dirty="0" smtClean="0"/>
              <a:t>The let-causative: X allows Y to do something.</a:t>
            </a:r>
          </a:p>
          <a:p>
            <a:pPr lvl="1"/>
            <a:r>
              <a:rPr lang="ja-JP" altLang="en-US" dirty="0" smtClean="0"/>
              <a:t>お母さんはケンに一人で行かせた。</a:t>
            </a:r>
            <a:endParaRPr lang="en-US" altLang="ja-JP" dirty="0" smtClean="0"/>
          </a:p>
          <a:p>
            <a:pPr lvl="1"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Ken’s mother let him go alone. (Ken wanted to go alone.)</a:t>
            </a:r>
            <a:endParaRPr lang="en-US" altLang="ja-JP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2667000"/>
            <a:ext cx="13954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Causer</a:t>
            </a:r>
            <a:r>
              <a:rPr kumimoji="1" lang="ja-JP" altLang="en-US" sz="2400" dirty="0" smtClean="0"/>
              <a:t>は</a:t>
            </a:r>
            <a:endParaRPr kumimoji="1" lang="ja-JP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62070" y="2666757"/>
            <a:ext cx="203388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Causee</a:t>
            </a:r>
            <a:r>
              <a:rPr kumimoji="1" lang="ja-JP" altLang="en-US" sz="2400" dirty="0" smtClean="0"/>
              <a:t>に／を</a:t>
            </a:r>
            <a:endParaRPr kumimoji="1" lang="ja-JP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04500" y="2672245"/>
            <a:ext cx="170596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V-causative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Causative form </a:t>
            </a:r>
            <a:r>
              <a:rPr lang="ja-JP" altLang="en-US" smtClean="0"/>
              <a:t>の作り方</a:t>
            </a:r>
            <a:endParaRPr lang="ja-JP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Irregular verbs:</a:t>
            </a:r>
          </a:p>
          <a:p>
            <a:pPr lvl="1"/>
            <a:r>
              <a:rPr lang="ja-JP" altLang="en-US" dirty="0" smtClean="0"/>
              <a:t>する→させる、くる→こさせる</a:t>
            </a:r>
          </a:p>
          <a:p>
            <a:r>
              <a:rPr lang="ja-JP" altLang="en-US" dirty="0" smtClean="0">
                <a:solidFill>
                  <a:srgbClr val="FF0000"/>
                </a:solidFill>
              </a:rPr>
              <a:t>る</a:t>
            </a:r>
            <a:r>
              <a:rPr lang="en-US" altLang="ja-JP" dirty="0" smtClean="0">
                <a:solidFill>
                  <a:srgbClr val="FF0000"/>
                </a:solidFill>
              </a:rPr>
              <a:t>verbs: Drop </a:t>
            </a:r>
            <a:r>
              <a:rPr lang="ja-JP" altLang="en-US" dirty="0" smtClean="0">
                <a:solidFill>
                  <a:srgbClr val="FF0000"/>
                </a:solidFill>
              </a:rPr>
              <a:t>る</a:t>
            </a:r>
            <a:r>
              <a:rPr lang="en-US" altLang="ja-JP" dirty="0" smtClean="0">
                <a:solidFill>
                  <a:srgbClr val="FF0000"/>
                </a:solidFill>
              </a:rPr>
              <a:t>, attach </a:t>
            </a:r>
            <a:r>
              <a:rPr lang="ja-JP" altLang="en-US" dirty="0" smtClean="0">
                <a:solidFill>
                  <a:srgbClr val="FF0000"/>
                </a:solidFill>
              </a:rPr>
              <a:t>させる／さす</a:t>
            </a:r>
          </a:p>
          <a:p>
            <a:pPr lvl="1"/>
            <a:r>
              <a:rPr lang="ja-JP" altLang="en-US" dirty="0" smtClean="0"/>
              <a:t>見る→見させる／見さす、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食べる→食べさせる／食べさす</a:t>
            </a:r>
          </a:p>
          <a:p>
            <a:r>
              <a:rPr lang="ja-JP" altLang="en-US" dirty="0" smtClean="0">
                <a:solidFill>
                  <a:srgbClr val="FF0000"/>
                </a:solidFill>
              </a:rPr>
              <a:t>う</a:t>
            </a:r>
            <a:r>
              <a:rPr lang="en-US" altLang="ja-JP" dirty="0" smtClean="0">
                <a:solidFill>
                  <a:srgbClr val="FF0000"/>
                </a:solidFill>
              </a:rPr>
              <a:t>verbs:</a:t>
            </a:r>
          </a:p>
          <a:p>
            <a:r>
              <a:rPr lang="en-US" altLang="ja-JP" dirty="0" smtClean="0"/>
              <a:t>/</a:t>
            </a:r>
            <a:r>
              <a:rPr lang="en-US" altLang="ja-JP" dirty="0" err="1" smtClean="0"/>
              <a:t>u</a:t>
            </a:r>
            <a:r>
              <a:rPr lang="en-US" altLang="ja-JP" dirty="0" smtClean="0"/>
              <a:t>/ </a:t>
            </a:r>
            <a:r>
              <a:rPr lang="en-US" altLang="ja-JP" dirty="0" err="1" smtClean="0">
                <a:sym typeface="Wingdings" pitchFamily="2" charset="2"/>
              </a:rPr>
              <a:t></a:t>
            </a:r>
            <a:r>
              <a:rPr lang="en-US" altLang="ja-JP" dirty="0" smtClean="0"/>
              <a:t> /a/+</a:t>
            </a:r>
            <a:r>
              <a:rPr lang="ja-JP" altLang="en-US" dirty="0" smtClean="0"/>
              <a:t>せる</a:t>
            </a:r>
          </a:p>
          <a:p>
            <a:pPr lvl="1"/>
            <a:r>
              <a:rPr lang="ja-JP" altLang="en-US" dirty="0" smtClean="0"/>
              <a:t>書く→書かせる、言う→言わせる、飲む→飲ませる</a:t>
            </a:r>
          </a:p>
          <a:p>
            <a:r>
              <a:rPr lang="en-US" altLang="ja-JP" dirty="0" smtClean="0"/>
              <a:t>〜</a:t>
            </a:r>
            <a:r>
              <a:rPr lang="ja-JP" altLang="en-US" dirty="0" smtClean="0"/>
              <a:t>せる</a:t>
            </a:r>
            <a:r>
              <a:rPr lang="en-US" altLang="ja-JP" dirty="0" smtClean="0"/>
              <a:t> can be replaced by </a:t>
            </a:r>
            <a:r>
              <a:rPr lang="en-US" altLang="ja-JP" dirty="0" smtClean="0"/>
              <a:t>〜</a:t>
            </a:r>
            <a:r>
              <a:rPr lang="ja-JP" altLang="en-US" dirty="0" smtClean="0"/>
              <a:t>す</a:t>
            </a:r>
            <a:r>
              <a:rPr lang="en-US" altLang="ja-JP" dirty="0" smtClean="0"/>
              <a:t>(/</a:t>
            </a:r>
            <a:r>
              <a:rPr lang="en-US" altLang="ja-JP" dirty="0" err="1" smtClean="0"/>
              <a:t>u</a:t>
            </a:r>
            <a:r>
              <a:rPr lang="en-US" altLang="ja-JP" dirty="0" smtClean="0"/>
              <a:t>/ </a:t>
            </a:r>
            <a:r>
              <a:rPr lang="en-US" altLang="ja-JP" dirty="0" err="1" smtClean="0">
                <a:sym typeface="Wingdings" pitchFamily="2" charset="2"/>
              </a:rPr>
              <a:t></a:t>
            </a:r>
            <a:r>
              <a:rPr lang="en-US" altLang="ja-JP" dirty="0" smtClean="0"/>
              <a:t> /a/+</a:t>
            </a:r>
            <a:r>
              <a:rPr lang="ja-JP" altLang="en-US" dirty="0" smtClean="0"/>
              <a:t>す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書く→書かす、言う→言わす、飲む→飲ます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せる／させる</a:t>
            </a:r>
            <a:endParaRPr lang="ja-JP" altLang="en-US" dirty="0"/>
          </a:p>
        </p:txBody>
      </p:sp>
      <p:sp>
        <p:nvSpPr>
          <p:cNvPr id="49156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る</a:t>
            </a:r>
            <a:r>
              <a:rPr lang="en-US" altLang="ja-JP" dirty="0" smtClean="0">
                <a:solidFill>
                  <a:srgbClr val="FF0000"/>
                </a:solidFill>
              </a:rPr>
              <a:t>-verbs</a:t>
            </a:r>
          </a:p>
          <a:p>
            <a:r>
              <a:rPr lang="ja-JP" altLang="en-US" dirty="0" smtClean="0"/>
              <a:t>受ける→</a:t>
            </a:r>
          </a:p>
          <a:p>
            <a:r>
              <a:rPr lang="ja-JP" altLang="en-US" dirty="0" smtClean="0">
                <a:solidFill>
                  <a:srgbClr val="FF0000"/>
                </a:solidFill>
              </a:rPr>
              <a:t>う</a:t>
            </a:r>
            <a:r>
              <a:rPr lang="en-US" altLang="ja-JP" dirty="0" smtClean="0">
                <a:solidFill>
                  <a:srgbClr val="FF0000"/>
                </a:solidFill>
              </a:rPr>
              <a:t>-verbs</a:t>
            </a:r>
          </a:p>
          <a:p>
            <a:r>
              <a:rPr lang="ja-JP" altLang="en-US" dirty="0" smtClean="0"/>
              <a:t>行く→</a:t>
            </a:r>
          </a:p>
          <a:p>
            <a:r>
              <a:rPr lang="ja-JP" altLang="en-US" dirty="0" smtClean="0"/>
              <a:t>待つ→</a:t>
            </a:r>
          </a:p>
          <a:p>
            <a:r>
              <a:rPr lang="ja-JP" altLang="en-US" dirty="0" smtClean="0"/>
              <a:t>読む→</a:t>
            </a:r>
          </a:p>
          <a:p>
            <a:r>
              <a:rPr lang="ja-JP" altLang="en-US" dirty="0" smtClean="0"/>
              <a:t>つきあう→</a:t>
            </a:r>
          </a:p>
          <a:p>
            <a:r>
              <a:rPr lang="ja-JP" altLang="en-US" dirty="0" smtClean="0"/>
              <a:t>持つ→</a:t>
            </a:r>
          </a:p>
          <a:p>
            <a:r>
              <a:rPr lang="ja-JP" altLang="en-US" dirty="0" smtClean="0"/>
              <a:t>話す→</a:t>
            </a:r>
          </a:p>
          <a:p>
            <a:r>
              <a:rPr lang="ja-JP" altLang="en-US" dirty="0" smtClean="0"/>
              <a:t>習う→</a:t>
            </a:r>
          </a:p>
          <a:p>
            <a:r>
              <a:rPr lang="ja-JP" altLang="en-US" dirty="0" smtClean="0"/>
              <a:t>帰る→</a:t>
            </a:r>
          </a:p>
          <a:p>
            <a:r>
              <a:rPr lang="ja-JP" altLang="en-US" dirty="0" smtClean="0"/>
              <a:t>あそぶ→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Irregular verbs</a:t>
            </a:r>
          </a:p>
          <a:p>
            <a:r>
              <a:rPr lang="ja-JP" altLang="en-US" dirty="0" smtClean="0"/>
              <a:t>くる→</a:t>
            </a:r>
          </a:p>
          <a:p>
            <a:r>
              <a:rPr lang="ja-JP" altLang="en-US" dirty="0" smtClean="0"/>
              <a:t>する→</a:t>
            </a:r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私は、後輩</a:t>
            </a:r>
            <a:r>
              <a:rPr lang="en-US" altLang="ja-JP" dirty="0" smtClean="0"/>
              <a:t>(</a:t>
            </a:r>
            <a:r>
              <a:rPr lang="ja-JP" altLang="en-US" dirty="0" smtClean="0"/>
              <a:t>こうはい</a:t>
            </a:r>
            <a:r>
              <a:rPr lang="en-US" altLang="ja-JP" dirty="0" smtClean="0"/>
              <a:t>)</a:t>
            </a:r>
            <a:r>
              <a:rPr lang="ja-JP" altLang="en-US" dirty="0" smtClean="0"/>
              <a:t>に</a:t>
            </a:r>
            <a:r>
              <a:rPr lang="en-US" altLang="ja-JP" dirty="0" err="1" smtClean="0"/>
              <a:t>〜(causative</a:t>
            </a:r>
            <a:r>
              <a:rPr lang="en-US" altLang="ja-JP" dirty="0" smtClean="0"/>
              <a:t>)</a:t>
            </a:r>
            <a:r>
              <a:rPr lang="ja-JP" altLang="en-US" dirty="0" smtClean="0"/>
              <a:t>ます</a:t>
            </a:r>
            <a:r>
              <a:rPr lang="ja-JP" altLang="en-US" dirty="0" smtClean="0"/>
              <a:t>。</a:t>
            </a:r>
            <a:endParaRPr lang="ja-JP" altLang="en-US" dirty="0"/>
          </a:p>
        </p:txBody>
      </p:sp>
      <p:pic>
        <p:nvPicPr>
          <p:cNvPr id="4" name="Picture 2" descr="causativ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792" y="2062148"/>
            <a:ext cx="1931988" cy="2535238"/>
          </a:xfrm>
          <a:prstGeom prst="rect">
            <a:avLst/>
          </a:prstGeom>
          <a:noFill/>
        </p:spPr>
      </p:pic>
      <p:pic>
        <p:nvPicPr>
          <p:cNvPr id="5" name="Picture 3" descr="causativ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7932" y="1847834"/>
            <a:ext cx="1981200" cy="2584450"/>
          </a:xfrm>
          <a:prstGeom prst="rect">
            <a:avLst/>
          </a:prstGeom>
          <a:noFill/>
        </p:spPr>
      </p:pic>
      <p:pic>
        <p:nvPicPr>
          <p:cNvPr id="6" name="Picture 4" descr="causativ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3948" y="1919272"/>
            <a:ext cx="1871663" cy="2457450"/>
          </a:xfrm>
          <a:prstGeom prst="rect">
            <a:avLst/>
          </a:prstGeom>
          <a:noFill/>
        </p:spPr>
      </p:pic>
      <p:pic>
        <p:nvPicPr>
          <p:cNvPr id="7" name="Picture 5" descr="causativ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4212" y="1704958"/>
            <a:ext cx="2109788" cy="2730500"/>
          </a:xfrm>
          <a:prstGeom prst="rect">
            <a:avLst/>
          </a:prstGeom>
          <a:noFill/>
        </p:spPr>
      </p:pic>
      <p:pic>
        <p:nvPicPr>
          <p:cNvPr id="8" name="Picture 6" descr="causativ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234" y="4514850"/>
            <a:ext cx="2047875" cy="1974850"/>
          </a:xfrm>
          <a:prstGeom prst="rect">
            <a:avLst/>
          </a:prstGeom>
          <a:noFill/>
        </p:spPr>
      </p:pic>
      <p:pic>
        <p:nvPicPr>
          <p:cNvPr id="9" name="Picture 7" descr="causativ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38434" y="4514850"/>
            <a:ext cx="1809750" cy="2266950"/>
          </a:xfrm>
          <a:prstGeom prst="rect">
            <a:avLst/>
          </a:prstGeom>
          <a:noFill/>
        </p:spPr>
      </p:pic>
      <p:pic>
        <p:nvPicPr>
          <p:cNvPr id="10" name="Picture 8" descr="causativ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00634" y="4591050"/>
            <a:ext cx="2378075" cy="226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Make-causative and let-causative</a:t>
            </a:r>
            <a:endParaRPr lang="en-US" altLang="ja-JP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Intransitive verb</a:t>
            </a:r>
          </a:p>
          <a:p>
            <a:r>
              <a:rPr lang="en-US" altLang="ja-JP" smtClean="0"/>
              <a:t>The make-causative</a:t>
            </a:r>
          </a:p>
          <a:p>
            <a:pPr lvl="1"/>
            <a:r>
              <a:rPr lang="ja-JP" altLang="en-US" smtClean="0"/>
              <a:t>社長は山田さんを日本に行かせた。</a:t>
            </a:r>
          </a:p>
          <a:p>
            <a:pPr lvl="1"/>
            <a:r>
              <a:rPr lang="ja-JP" altLang="en-US" smtClean="0"/>
              <a:t>父は私を日本に行かせた。</a:t>
            </a:r>
          </a:p>
          <a:p>
            <a:r>
              <a:rPr lang="en-US" altLang="ja-JP" smtClean="0"/>
              <a:t>The let-causative</a:t>
            </a:r>
          </a:p>
          <a:p>
            <a:pPr lvl="1"/>
            <a:r>
              <a:rPr lang="ja-JP" altLang="en-US" smtClean="0"/>
              <a:t>社長は山田さんに／を日本に行かせた。</a:t>
            </a:r>
          </a:p>
          <a:p>
            <a:pPr lvl="1"/>
            <a:r>
              <a:rPr lang="ja-JP" altLang="en-US" smtClean="0"/>
              <a:t>社長は山田さんを日本に行かせてあげた。</a:t>
            </a:r>
          </a:p>
          <a:p>
            <a:pPr lvl="1"/>
            <a:r>
              <a:rPr lang="ja-JP" altLang="en-US" smtClean="0"/>
              <a:t>父は私を日本に行かせてくれた。</a:t>
            </a:r>
            <a:endParaRPr lang="en-US" altLang="ja-JP" smtClean="0"/>
          </a:p>
          <a:p>
            <a:pPr lvl="1"/>
            <a:r>
              <a:rPr lang="ja-JP" altLang="en-US" smtClean="0"/>
              <a:t>私は父に日本に行かせてもらった。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Make-causative </a:t>
            </a:r>
            <a:br>
              <a:rPr lang="en-US" altLang="ja-JP" smtClean="0"/>
            </a:br>
            <a:r>
              <a:rPr lang="en-US" altLang="ja-JP" smtClean="0"/>
              <a:t>and let-causative</a:t>
            </a:r>
            <a:endParaRPr lang="en-US" altLang="ja-JP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Transitive verb</a:t>
            </a:r>
          </a:p>
          <a:p>
            <a:r>
              <a:rPr lang="en-US" altLang="ja-JP" smtClean="0"/>
              <a:t>The make-causative</a:t>
            </a:r>
          </a:p>
          <a:p>
            <a:pPr lvl="1"/>
            <a:r>
              <a:rPr lang="ja-JP" altLang="en-US" smtClean="0"/>
              <a:t>社長は山田さんにレポートを書かせた。</a:t>
            </a:r>
          </a:p>
          <a:p>
            <a:pPr lvl="1"/>
            <a:r>
              <a:rPr lang="ja-JP" altLang="en-US" smtClean="0"/>
              <a:t>母は私にやさいを食べさせた。</a:t>
            </a:r>
          </a:p>
          <a:p>
            <a:r>
              <a:rPr lang="en-US" altLang="ja-JP" smtClean="0"/>
              <a:t>The let-causative</a:t>
            </a:r>
          </a:p>
          <a:p>
            <a:pPr lvl="1"/>
            <a:r>
              <a:rPr lang="ja-JP" altLang="en-US" smtClean="0"/>
              <a:t>社長は山田さんにレポートを書かせた。</a:t>
            </a:r>
          </a:p>
          <a:p>
            <a:pPr lvl="1"/>
            <a:r>
              <a:rPr lang="ja-JP" altLang="en-US" smtClean="0"/>
              <a:t>社長は山田さんに書かせてあげた。</a:t>
            </a:r>
          </a:p>
          <a:p>
            <a:pPr lvl="1"/>
            <a:r>
              <a:rPr lang="ja-JP" altLang="en-US" smtClean="0"/>
              <a:t>母は私にケーキを食べさせてくれた。</a:t>
            </a:r>
            <a:endParaRPr lang="en-US" altLang="ja-JP" smtClean="0"/>
          </a:p>
          <a:p>
            <a:pPr lvl="1"/>
            <a:r>
              <a:rPr lang="ja-JP" altLang="en-US" smtClean="0"/>
              <a:t>私は母にケーキを食べさせてもらった。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Activity 1</a:t>
            </a:r>
            <a:endParaRPr lang="ja-JP" altLang="en-US" dirty="0"/>
          </a:p>
        </p:txBody>
      </p:sp>
      <p:pic>
        <p:nvPicPr>
          <p:cNvPr id="4" name="Picture 3" descr="G2_A1_p409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8275912" cy="4580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9504" y="2968359"/>
            <a:ext cx="1210588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アメリカ人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4249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Activity 2</a:t>
            </a:r>
            <a:endParaRPr lang="ja-JP" altLang="en-US" dirty="0"/>
          </a:p>
        </p:txBody>
      </p:sp>
      <p:pic>
        <p:nvPicPr>
          <p:cNvPr id="4" name="Picture 3" descr="G2_A2_p409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7861197" cy="4642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2588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先生だったら</a:t>
            </a:r>
            <a:endParaRPr lang="ja-JP" alt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X</a:t>
            </a:r>
            <a:r>
              <a:rPr lang="ja-JP" altLang="en-US" dirty="0" smtClean="0"/>
              <a:t>：</a:t>
            </a:r>
            <a:r>
              <a:rPr lang="en-US" altLang="ja-JP" dirty="0" smtClean="0"/>
              <a:t>Y</a:t>
            </a:r>
            <a:r>
              <a:rPr lang="ja-JP" altLang="en-US" dirty="0" smtClean="0"/>
              <a:t>さんが先生だったら、学生に何をさせますか。</a:t>
            </a:r>
          </a:p>
          <a:p>
            <a:pPr>
              <a:buNone/>
            </a:pPr>
            <a:r>
              <a:rPr lang="en-US" altLang="ja-JP" dirty="0" smtClean="0"/>
              <a:t>Y</a:t>
            </a:r>
            <a:r>
              <a:rPr lang="ja-JP" altLang="en-US" dirty="0" smtClean="0"/>
              <a:t>：私が先生だったら、学生に毎日テストをさせます。</a:t>
            </a:r>
          </a:p>
          <a:p>
            <a:pPr>
              <a:buNone/>
            </a:pPr>
            <a:r>
              <a:rPr lang="en-US" altLang="ja-JP" dirty="0" smtClean="0"/>
              <a:t>X</a:t>
            </a:r>
            <a:r>
              <a:rPr lang="ja-JP" altLang="en-US" dirty="0" smtClean="0"/>
              <a:t>：どうしてですか。</a:t>
            </a:r>
          </a:p>
          <a:p>
            <a:pPr>
              <a:buNone/>
            </a:pPr>
            <a:r>
              <a:rPr lang="en-US" altLang="ja-JP" dirty="0" smtClean="0"/>
              <a:t>Y</a:t>
            </a:r>
            <a:r>
              <a:rPr lang="ja-JP" altLang="en-US" dirty="0" smtClean="0"/>
              <a:t>：毎日テストがあると、学生がたくさん勉強するからです。</a:t>
            </a:r>
            <a:endParaRPr lang="en-US" altLang="ja-JP" dirty="0" smtClean="0"/>
          </a:p>
          <a:p>
            <a:pPr>
              <a:buNone/>
            </a:pPr>
            <a:endParaRPr lang="ja-JP" altLang="en-US" dirty="0" smtClean="0"/>
          </a:p>
          <a:p>
            <a:r>
              <a:rPr lang="ja-JP" altLang="en-US" dirty="0" smtClean="0"/>
              <a:t>みなさんは、何をさせますか？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</a:t>
            </a:r>
            <a:r>
              <a:rPr lang="en-US" altLang="ja-JP" dirty="0" smtClean="0"/>
              <a:t>et-causative</a:t>
            </a:r>
            <a:endParaRPr lang="ja-JP" altLang="en-US" dirty="0" smtClean="0"/>
          </a:p>
        </p:txBody>
      </p:sp>
      <p:sp>
        <p:nvSpPr>
          <p:cNvPr id="55306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子供の時、両親は、</a:t>
            </a:r>
            <a:r>
              <a:rPr lang="en-US" altLang="ja-JP" dirty="0" smtClean="0"/>
              <a:t>(</a:t>
            </a:r>
            <a:r>
              <a:rPr lang="ja-JP" altLang="en-US" dirty="0" smtClean="0"/>
              <a:t>私に</a:t>
            </a:r>
            <a:r>
              <a:rPr lang="en-US" altLang="ja-JP" dirty="0" smtClean="0"/>
              <a:t>)</a:t>
            </a:r>
            <a:r>
              <a:rPr lang="ja-JP" altLang="en-US" dirty="0" smtClean="0"/>
              <a:t>たくさんケーキを食べさせてくれました。</a:t>
            </a:r>
            <a:endParaRPr lang="en-US" altLang="ja-JP" dirty="0" smtClean="0"/>
          </a:p>
          <a:p>
            <a:r>
              <a:rPr lang="ja-JP" altLang="en-US" dirty="0" smtClean="0"/>
              <a:t>子供の時、</a:t>
            </a:r>
            <a:r>
              <a:rPr lang="en-US" altLang="ja-JP" dirty="0" smtClean="0"/>
              <a:t>(</a:t>
            </a:r>
            <a:r>
              <a:rPr lang="ja-JP" altLang="en-US" dirty="0" smtClean="0"/>
              <a:t>私は</a:t>
            </a:r>
            <a:r>
              <a:rPr lang="en-US" altLang="ja-JP" dirty="0" smtClean="0"/>
              <a:t>)</a:t>
            </a:r>
            <a:r>
              <a:rPr lang="ja-JP" altLang="en-US" dirty="0" smtClean="0"/>
              <a:t>両親にたくさんケーキを食べさせてもらいました。</a:t>
            </a:r>
            <a:endParaRPr lang="ja-JP" altLang="en-US" dirty="0" smtClean="0"/>
          </a:p>
        </p:txBody>
      </p:sp>
      <p:pic>
        <p:nvPicPr>
          <p:cNvPr id="18435" name="Picture 6" descr="causative kureru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886200"/>
            <a:ext cx="320040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A. </a:t>
            </a:r>
            <a:r>
              <a:rPr lang="ja-JP" altLang="en-US" dirty="0" smtClean="0"/>
              <a:t>文化と習慣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ja-JP" altLang="en-US" dirty="0" smtClean="0"/>
              <a:t>文化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日本の文化のどんなものに興味</a:t>
            </a:r>
            <a:r>
              <a:rPr lang="en-US" altLang="ja-JP" dirty="0" smtClean="0"/>
              <a:t>(</a:t>
            </a:r>
            <a:r>
              <a:rPr lang="ja-JP" altLang="en-US" dirty="0" smtClean="0"/>
              <a:t>きょうみ</a:t>
            </a:r>
            <a:r>
              <a:rPr lang="en-US" altLang="ja-JP" dirty="0" smtClean="0"/>
              <a:t>)</a:t>
            </a:r>
            <a:r>
              <a:rPr lang="ja-JP" altLang="en-US" dirty="0" smtClean="0"/>
              <a:t>がありますか。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生け花</a:t>
            </a:r>
            <a:r>
              <a:rPr lang="en-US" altLang="ja-JP" dirty="0" smtClean="0"/>
              <a:t>(</a:t>
            </a:r>
            <a:r>
              <a:rPr lang="ja-JP" altLang="en-US" dirty="0" smtClean="0"/>
              <a:t>いけばな</a:t>
            </a:r>
            <a:r>
              <a:rPr lang="en-US" altLang="ja-JP" dirty="0" smtClean="0"/>
              <a:t>)</a:t>
            </a:r>
            <a:r>
              <a:rPr lang="ja-JP" altLang="en-US" dirty="0" smtClean="0"/>
              <a:t>や茶道</a:t>
            </a:r>
            <a:r>
              <a:rPr lang="en-US" altLang="ja-JP" dirty="0" smtClean="0"/>
              <a:t>(</a:t>
            </a:r>
            <a:r>
              <a:rPr lang="ja-JP" altLang="en-US" dirty="0" smtClean="0"/>
              <a:t>さどう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をしたことがありますか。</a:t>
            </a:r>
            <a:endParaRPr lang="en-US" altLang="ja-JP" dirty="0" smtClean="0"/>
          </a:p>
          <a:p>
            <a:r>
              <a:rPr lang="ja-JP" altLang="en-US" dirty="0" smtClean="0"/>
              <a:t>習慣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あなたの国にある習慣はどれですか。ない習慣はどれですか。</a:t>
            </a:r>
            <a:endParaRPr lang="en-US" altLang="ja-JP" dirty="0" smtClean="0"/>
          </a:p>
          <a:p>
            <a:r>
              <a:rPr lang="ja-JP" altLang="en-US" dirty="0" smtClean="0"/>
              <a:t>経済</a:t>
            </a:r>
            <a:r>
              <a:rPr lang="en-US" altLang="ja-JP" dirty="0" smtClean="0"/>
              <a:t>(</a:t>
            </a:r>
            <a:r>
              <a:rPr lang="ja-JP" altLang="en-US" dirty="0" smtClean="0"/>
              <a:t>けいざい</a:t>
            </a:r>
            <a:r>
              <a:rPr lang="en-US" altLang="ja-JP" dirty="0" smtClean="0"/>
              <a:t>)</a:t>
            </a:r>
            <a:r>
              <a:rPr lang="ja-JP" altLang="en-US" dirty="0" smtClean="0"/>
              <a:t>・社会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アメリカの経済は今どうですか。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いい社会というのは、どんな社会だと思いますか。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133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let-causative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Clr>
                <a:srgbClr val="343A1B"/>
              </a:buClr>
              <a:buSzPct val="90000"/>
              <a:buFont typeface="Arial"/>
              <a:buChar char="•"/>
            </a:pPr>
            <a:r>
              <a:rPr lang="ja-JP" altLang="en-US" dirty="0" smtClean="0"/>
              <a:t>子供の時、両親は、</a:t>
            </a:r>
            <a:r>
              <a:rPr lang="en-US" altLang="ja-JP" dirty="0" smtClean="0"/>
              <a:t>(</a:t>
            </a:r>
            <a:r>
              <a:rPr lang="ja-JP" altLang="en-US" dirty="0" smtClean="0"/>
              <a:t>私に</a:t>
            </a:r>
            <a:r>
              <a:rPr lang="en-US" altLang="ja-JP" dirty="0" smtClean="0"/>
              <a:t>)</a:t>
            </a:r>
            <a:r>
              <a:rPr lang="ja-JP" altLang="en-US" dirty="0" smtClean="0"/>
              <a:t>ピアノを</a:t>
            </a:r>
            <a:r>
              <a:rPr lang="ja-JP" altLang="en-US" u="sng" dirty="0" smtClean="0"/>
              <a:t>習わせて</a:t>
            </a:r>
            <a:r>
              <a:rPr lang="ja-JP" altLang="en-US" u="sng" dirty="0" smtClean="0">
                <a:solidFill>
                  <a:srgbClr val="FF090C"/>
                </a:solidFill>
              </a:rPr>
              <a:t>くれました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marL="457200" indent="-457200">
              <a:lnSpc>
                <a:spcPct val="90000"/>
              </a:lnSpc>
              <a:buClr>
                <a:srgbClr val="343A1B"/>
              </a:buClr>
              <a:buSzPct val="90000"/>
              <a:buFont typeface="Arial"/>
              <a:buChar char="•"/>
            </a:pPr>
            <a:r>
              <a:rPr lang="ja-JP" altLang="en-US" dirty="0" smtClean="0"/>
              <a:t>子供の時、</a:t>
            </a:r>
            <a:r>
              <a:rPr lang="en-US" altLang="ja-JP" dirty="0" smtClean="0"/>
              <a:t>(</a:t>
            </a:r>
            <a:r>
              <a:rPr lang="ja-JP" altLang="en-US" dirty="0" smtClean="0"/>
              <a:t>私は</a:t>
            </a:r>
            <a:r>
              <a:rPr lang="en-US" altLang="ja-JP" dirty="0" smtClean="0"/>
              <a:t>)</a:t>
            </a:r>
            <a:r>
              <a:rPr lang="ja-JP" altLang="en-US" dirty="0" smtClean="0"/>
              <a:t>両親にピアノを</a:t>
            </a:r>
            <a:r>
              <a:rPr lang="ja-JP" altLang="en-US" u="sng" dirty="0" smtClean="0"/>
              <a:t>習わせて</a:t>
            </a:r>
            <a:r>
              <a:rPr lang="ja-JP" altLang="en-US" u="sng" dirty="0" smtClean="0">
                <a:solidFill>
                  <a:srgbClr val="FF090C"/>
                </a:solidFill>
              </a:rPr>
              <a:t>もらいました</a:t>
            </a:r>
            <a:r>
              <a:rPr lang="ja-JP" altLang="en-US" dirty="0" smtClean="0"/>
              <a:t>。</a:t>
            </a:r>
          </a:p>
          <a:p>
            <a:endParaRPr lang="ja-JP" altLang="en-US" dirty="0"/>
          </a:p>
        </p:txBody>
      </p:sp>
      <p:pic>
        <p:nvPicPr>
          <p:cNvPr id="4" name="Picture 4" descr="causative kureru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657600"/>
            <a:ext cx="2209800" cy="243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</a:t>
            </a:r>
            <a:r>
              <a:rPr lang="en-US" altLang="ja-JP" dirty="0" smtClean="0"/>
              <a:t>et-causative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236220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Clr>
                <a:srgbClr val="343A1B"/>
              </a:buClr>
              <a:buSzPct val="90000"/>
              <a:buFont typeface="Arial"/>
              <a:buChar char="•"/>
            </a:pPr>
            <a:r>
              <a:rPr lang="ja-JP" altLang="en-US" dirty="0" smtClean="0"/>
              <a:t>子供の時、</a:t>
            </a:r>
            <a:r>
              <a:rPr lang="en-US" altLang="ja-JP" dirty="0" smtClean="0"/>
              <a:t>(</a:t>
            </a:r>
            <a:r>
              <a:rPr lang="ja-JP" altLang="en-US" dirty="0" smtClean="0"/>
              <a:t>私は</a:t>
            </a:r>
            <a:r>
              <a:rPr lang="en-US" altLang="ja-JP" dirty="0" smtClean="0"/>
              <a:t>)</a:t>
            </a:r>
            <a:r>
              <a:rPr lang="ja-JP" altLang="en-US" dirty="0" smtClean="0"/>
              <a:t>両親に水えいを</a:t>
            </a:r>
            <a:r>
              <a:rPr lang="ja-JP" altLang="en-US" u="sng" dirty="0" smtClean="0"/>
              <a:t>習わせて</a:t>
            </a:r>
            <a:r>
              <a:rPr lang="ja-JP" altLang="en-US" u="sng" dirty="0" smtClean="0">
                <a:solidFill>
                  <a:srgbClr val="FF090C"/>
                </a:solidFill>
              </a:rPr>
              <a:t>もらいました</a:t>
            </a:r>
            <a:r>
              <a:rPr lang="ja-JP" altLang="en-US" dirty="0" smtClean="0"/>
              <a:t>。</a:t>
            </a:r>
          </a:p>
          <a:p>
            <a:pPr marL="457200" indent="-457200">
              <a:lnSpc>
                <a:spcPct val="90000"/>
              </a:lnSpc>
              <a:buClr>
                <a:srgbClr val="343A1B"/>
              </a:buClr>
              <a:buSzPct val="90000"/>
              <a:buFont typeface="Arial"/>
              <a:buChar char="•"/>
            </a:pPr>
            <a:r>
              <a:rPr lang="ja-JP" altLang="en-US" dirty="0" smtClean="0"/>
              <a:t>子供の時、両親は、</a:t>
            </a:r>
            <a:r>
              <a:rPr lang="en-US" altLang="ja-JP" dirty="0" smtClean="0"/>
              <a:t>(</a:t>
            </a:r>
            <a:r>
              <a:rPr lang="ja-JP" altLang="en-US" dirty="0" smtClean="0"/>
              <a:t>私に</a:t>
            </a:r>
            <a:r>
              <a:rPr lang="en-US" altLang="ja-JP" dirty="0" smtClean="0"/>
              <a:t>)</a:t>
            </a:r>
            <a:r>
              <a:rPr lang="ja-JP" altLang="en-US" dirty="0" smtClean="0"/>
              <a:t>水えいを</a:t>
            </a:r>
            <a:r>
              <a:rPr lang="ja-JP" altLang="en-US" u="sng" dirty="0" smtClean="0"/>
              <a:t>習わせて</a:t>
            </a:r>
            <a:r>
              <a:rPr lang="ja-JP" altLang="en-US" u="sng" dirty="0" smtClean="0">
                <a:solidFill>
                  <a:srgbClr val="FF090C"/>
                </a:solidFill>
              </a:rPr>
              <a:t>くれました</a:t>
            </a:r>
            <a:r>
              <a:rPr lang="ja-JP" altLang="en-US" dirty="0" smtClean="0"/>
              <a:t>。</a:t>
            </a:r>
          </a:p>
          <a:p>
            <a:endParaRPr lang="ja-JP" altLang="en-US" dirty="0"/>
          </a:p>
        </p:txBody>
      </p:sp>
      <p:pic>
        <p:nvPicPr>
          <p:cNvPr id="4" name="Picture 10" descr="causative kureru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495171"/>
            <a:ext cx="4038600" cy="336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子供の時の話しをしましょう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X</a:t>
            </a:r>
            <a:r>
              <a:rPr lang="ja-JP" altLang="en-US" dirty="0" smtClean="0"/>
              <a:t>：</a:t>
            </a:r>
            <a:r>
              <a:rPr lang="en-US" dirty="0" smtClean="0"/>
              <a:t>Y</a:t>
            </a:r>
            <a:r>
              <a:rPr lang="ja-JP" altLang="en-US" dirty="0" smtClean="0"/>
              <a:t>さんは子供の時、ご両親にどんなことをさせてもらいましたか？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Y</a:t>
            </a:r>
            <a:r>
              <a:rPr lang="ja-JP" altLang="en-US" dirty="0" smtClean="0"/>
              <a:t>：そうですねぇ。バイオリンを習わせてもらいました。とてもうれしかったです。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X</a:t>
            </a:r>
            <a:r>
              <a:rPr lang="ja-JP" altLang="en-US" dirty="0" smtClean="0"/>
              <a:t>：そうですか。私はサッカーに行かせてもらいましたよ。じゃあ、ご両親がさせてくれなかったことがありますか。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Y</a:t>
            </a:r>
            <a:r>
              <a:rPr lang="ja-JP" altLang="en-US" dirty="0" smtClean="0"/>
              <a:t>：はい、テレビが見たかったんですが、あまり見させてくれませんでした。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X</a:t>
            </a:r>
            <a:r>
              <a:rPr lang="ja-JP" altLang="en-US" dirty="0" smtClean="0"/>
              <a:t>：そうですか。私もテレビは見させてもらえませんでしたね。</a:t>
            </a:r>
            <a:endParaRPr lang="en-US" dirty="0" smtClean="0"/>
          </a:p>
          <a:p>
            <a:pPr>
              <a:buNone/>
            </a:pP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文法</a:t>
            </a:r>
            <a:r>
              <a:rPr lang="ja-JP" altLang="en-US" dirty="0" smtClean="0"/>
              <a:t>３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Requesting permission to do something </a:t>
            </a:r>
          </a:p>
          <a:p>
            <a:pPr marL="342900" indent="-342900"/>
            <a:r>
              <a:rPr lang="en-US" dirty="0" smtClean="0"/>
              <a:t>using the causative </a:t>
            </a:r>
            <a:r>
              <a:rPr lang="ja-JP" altLang="en-US" dirty="0" smtClean="0"/>
              <a:t>て</a:t>
            </a:r>
            <a:r>
              <a:rPr lang="en-US" dirty="0" smtClean="0"/>
              <a:t>–from and request expressions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Requesting permission </a:t>
            </a:r>
            <a:br>
              <a:rPr lang="en-US" altLang="ja-JP" dirty="0" smtClean="0"/>
            </a:br>
            <a:r>
              <a:rPr lang="en-US" altLang="ja-JP" dirty="0" smtClean="0"/>
              <a:t>Let-Causative</a:t>
            </a:r>
            <a:r>
              <a:rPr lang="ja-JP" altLang="en-US" dirty="0" smtClean="0"/>
              <a:t>て下さい</a:t>
            </a:r>
            <a:endParaRPr lang="ja-JP" altLang="en-US" dirty="0" smtClean="0"/>
          </a:p>
        </p:txBody>
      </p:sp>
      <p:graphicFrame>
        <p:nvGraphicFramePr>
          <p:cNvPr id="56351" name="Group 3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494383435"/>
              </p:ext>
            </p:extLst>
          </p:nvPr>
        </p:nvGraphicFramePr>
        <p:xfrm>
          <a:off x="3886200" y="3505200"/>
          <a:ext cx="4419600" cy="944879"/>
        </p:xfrm>
        <a:graphic>
          <a:graphicData uri="http://schemas.openxmlformats.org/drawingml/2006/table">
            <a:tbl>
              <a:tblPr/>
              <a:tblGrid>
                <a:gridCol w="44196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むすめ：お父さん、アメリカに　　　　　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留学させてくれない</a:t>
                      </a:r>
                      <a:r>
                        <a:rPr kumimoji="0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 descr="ピクチャ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590800"/>
            <a:ext cx="2968412" cy="258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おねがい</a:t>
            </a:r>
            <a:endParaRPr lang="ja-JP" alt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dirty="0" smtClean="0"/>
              <a:t>アメリカに留学させて。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Please let me study in America.  (casual)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写真をとらせて下さい。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Please let me take photographs. (formal)</a:t>
            </a:r>
          </a:p>
          <a:p>
            <a:pPr>
              <a:buNone/>
            </a:pPr>
            <a:r>
              <a:rPr lang="ja-JP" altLang="en-US" dirty="0" smtClean="0"/>
              <a:t>　</a:t>
            </a:r>
          </a:p>
          <a:p>
            <a:r>
              <a:rPr lang="ja-JP" altLang="en-US" dirty="0" smtClean="0"/>
              <a:t>明日、授業を休ませて下さいませんか。</a:t>
            </a:r>
            <a:endParaRPr lang="en-US" altLang="ja-JP" dirty="0" smtClean="0"/>
          </a:p>
          <a:p>
            <a:pPr lvl="1">
              <a:buNone/>
            </a:pPr>
            <a:r>
              <a:rPr lang="en-US" altLang="ja-JP" dirty="0" smtClean="0"/>
              <a:t>Would you let me (allow me) to skip the class tomorrow? 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私に日本に行かせていただけませんか。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Would you let me go to Japan? (formal)</a:t>
            </a:r>
          </a:p>
          <a:p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てもいいですか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 </a:t>
            </a:r>
            <a:r>
              <a:rPr lang="ja-JP" altLang="en-US" dirty="0" smtClean="0"/>
              <a:t>て</a:t>
            </a:r>
            <a:r>
              <a:rPr lang="en-US" altLang="ja-JP" dirty="0" smtClean="0"/>
              <a:t>form of causative +</a:t>
            </a:r>
            <a:r>
              <a:rPr lang="en-US" altLang="ja-JP" dirty="0" smtClean="0"/>
              <a:t> </a:t>
            </a:r>
            <a:r>
              <a:rPr lang="en-US" altLang="ja-JP" dirty="0" smtClean="0"/>
              <a:t>request expressions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てもいいですか</a:t>
            </a:r>
            <a:r>
              <a:rPr lang="en-US" altLang="ja-JP" dirty="0" smtClean="0"/>
              <a:t> can be used in a very general and non-specific manner.</a:t>
            </a:r>
          </a:p>
          <a:p>
            <a:r>
              <a:rPr lang="en-US" altLang="ja-JP" dirty="0" smtClean="0"/>
              <a:t>The </a:t>
            </a:r>
            <a:r>
              <a:rPr lang="ja-JP" altLang="en-US" dirty="0" smtClean="0"/>
              <a:t>て</a:t>
            </a:r>
            <a:r>
              <a:rPr lang="en-US" altLang="ja-JP" dirty="0" smtClean="0"/>
              <a:t>form of causative + request expression is used specifically for personal favors only.</a:t>
            </a:r>
          </a:p>
          <a:p>
            <a:r>
              <a:rPr lang="ja-JP" altLang="en-US" dirty="0" smtClean="0"/>
              <a:t>ゆかにすわってもいいですか。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Is it OK if I sit on the floor? / Is sitting on the floor allowed here?</a:t>
            </a:r>
          </a:p>
          <a:p>
            <a:r>
              <a:rPr lang="ja-JP" altLang="en-US" dirty="0" smtClean="0"/>
              <a:t>ゆかにすわらせてくれませんか。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Would you mind if I sit on the floor?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553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Requesting permission: formal</a:t>
            </a:r>
            <a:endParaRPr lang="ja-JP" altLang="en-US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先生に、ていねいにおねがいして下さい。</a:t>
            </a:r>
            <a:endParaRPr lang="en-US" altLang="ja-JP" dirty="0" smtClean="0"/>
          </a:p>
          <a:p>
            <a:endParaRPr lang="ja-JP" altLang="en-US" dirty="0" smtClean="0"/>
          </a:p>
          <a:p>
            <a:r>
              <a:rPr lang="ja-JP" altLang="en-US" dirty="0" smtClean="0"/>
              <a:t>先生の辞書を使いたい。</a:t>
            </a:r>
          </a:p>
          <a:p>
            <a:r>
              <a:rPr lang="ja-JP" altLang="en-US" dirty="0" smtClean="0"/>
              <a:t>オフィスでコピーをしたい。</a:t>
            </a:r>
          </a:p>
          <a:p>
            <a:r>
              <a:rPr lang="ja-JP" altLang="en-US" dirty="0" smtClean="0"/>
              <a:t>頭</a:t>
            </a:r>
            <a:r>
              <a:rPr lang="ja-JP" altLang="en-US" dirty="0" smtClean="0"/>
              <a:t>が痛いので、早く帰りたい。</a:t>
            </a:r>
          </a:p>
          <a:p>
            <a:r>
              <a:rPr lang="ja-JP" altLang="en-US" dirty="0" smtClean="0"/>
              <a:t>明日はゲームがあるので、授業を休みたい。</a:t>
            </a:r>
          </a:p>
          <a:p>
            <a:r>
              <a:rPr lang="ja-JP" altLang="en-US" dirty="0" smtClean="0"/>
              <a:t>明日の小テストを今日受けたい。</a:t>
            </a:r>
          </a:p>
          <a:p>
            <a:endParaRPr lang="ja-JP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3_A2_p4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7315200" cy="501665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Activity 2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073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文法４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altLang="ja-JP" dirty="0" smtClean="0"/>
              <a:t>Expressing </a:t>
            </a:r>
            <a:br>
              <a:rPr lang="en-US" altLang="ja-JP" dirty="0" smtClean="0"/>
            </a:br>
            <a:r>
              <a:rPr lang="en-US" altLang="ja-JP" dirty="0" smtClean="0"/>
              <a:t>the immediate future using 〜</a:t>
            </a:r>
            <a:r>
              <a:rPr lang="ja-JP" altLang="en-US" dirty="0" smtClean="0"/>
              <a:t>る＋ところ</a:t>
            </a:r>
            <a:r>
              <a:rPr lang="en-US" altLang="ja-JP" dirty="0" smtClean="0"/>
              <a:t>; </a:t>
            </a:r>
            <a:br>
              <a:rPr lang="en-US" altLang="ja-JP" dirty="0" smtClean="0"/>
            </a:br>
            <a:r>
              <a:rPr lang="en-US" altLang="ja-JP" dirty="0" smtClean="0"/>
              <a:t>the current situation using 〜</a:t>
            </a:r>
            <a:r>
              <a:rPr lang="ja-JP" altLang="en-US" dirty="0" smtClean="0"/>
              <a:t>ている＋ところ</a:t>
            </a:r>
            <a:r>
              <a:rPr lang="en-US" altLang="ja-JP" dirty="0" smtClean="0"/>
              <a:t>; </a:t>
            </a:r>
            <a:br>
              <a:rPr lang="en-US" altLang="ja-JP" dirty="0" smtClean="0"/>
            </a:br>
            <a:r>
              <a:rPr lang="en-US" altLang="ja-JP" dirty="0" smtClean="0"/>
              <a:t>and the immediate past using 〜</a:t>
            </a:r>
            <a:r>
              <a:rPr lang="ja-JP" altLang="en-US" dirty="0" smtClean="0"/>
              <a:t>た＋ばかり／ところ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B. </a:t>
            </a:r>
            <a:r>
              <a:rPr lang="ja-JP" altLang="en-US" dirty="0" smtClean="0"/>
              <a:t>世界の宗教</a:t>
            </a:r>
            <a:endParaRPr lang="ja-JP" altLang="en-US" dirty="0"/>
          </a:p>
        </p:txBody>
      </p:sp>
      <p:pic>
        <p:nvPicPr>
          <p:cNvPr id="4" name="Picture 3" descr="vocab_religion_A3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551280" y="1480434"/>
            <a:ext cx="7955836" cy="51544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457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A. Plain affirmative verb + </a:t>
            </a:r>
            <a:r>
              <a:rPr lang="ja-JP" altLang="en-US" dirty="0" smtClean="0"/>
              <a:t>ところ</a:t>
            </a:r>
            <a:endParaRPr lang="ja-JP" altLang="en-US" dirty="0"/>
          </a:p>
        </p:txBody>
      </p:sp>
      <p:pic>
        <p:nvPicPr>
          <p:cNvPr id="6" name="Picture 5" descr="S343A015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1680998" cy="1680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2286000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母：ケン、ちょっとてつだってくれない？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ケン：今、やきゅうを</a:t>
            </a:r>
            <a:r>
              <a:rPr lang="ja-JP" altLang="en-US" sz="2000" u="sng" dirty="0" smtClean="0"/>
              <a:t>見るところ</a:t>
            </a:r>
            <a:r>
              <a:rPr lang="ja-JP" altLang="en-US" sz="2000" dirty="0" smtClean="0"/>
              <a:t>だから、後でいい？</a:t>
            </a:r>
            <a:endParaRPr kumimoji="1" lang="ja-JP" altLang="en-US" sz="2000" dirty="0"/>
          </a:p>
        </p:txBody>
      </p:sp>
      <p:pic>
        <p:nvPicPr>
          <p:cNvPr id="9" name="Picture 8" descr="2570006_f26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533400" y="4114800"/>
            <a:ext cx="1591029" cy="17378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2200" y="4572000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男</a:t>
            </a:r>
            <a:r>
              <a:rPr kumimoji="1" lang="ja-JP" altLang="en-US" sz="2000" dirty="0" smtClean="0"/>
              <a:t>：ええ？今から映画に行こうって？今、シャワーを</a:t>
            </a:r>
            <a:endParaRPr kumimoji="1" lang="en-US" altLang="ja-JP" sz="2000" dirty="0" smtClean="0"/>
          </a:p>
          <a:p>
            <a:r>
              <a:rPr lang="ja-JP" altLang="ja-JP" sz="2000" dirty="0"/>
              <a:t>　</a:t>
            </a:r>
            <a:r>
              <a:rPr lang="ja-JP" altLang="en-US" sz="2000" dirty="0" smtClean="0"/>
              <a:t>　</a:t>
            </a:r>
            <a:r>
              <a:rPr lang="ja-JP" altLang="en-US" sz="2000" u="sng" dirty="0" smtClean="0"/>
              <a:t>あびているところ</a:t>
            </a:r>
            <a:r>
              <a:rPr lang="ja-JP" altLang="en-US" sz="2000" dirty="0" smtClean="0"/>
              <a:t>だから、１時間ぐらい待って。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5484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V (plain affir.) + </a:t>
            </a:r>
            <a:r>
              <a:rPr lang="ja-JP" altLang="en-US" smtClean="0"/>
              <a:t>ところ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ところ</a:t>
            </a:r>
            <a:r>
              <a:rPr lang="en-US" altLang="ja-JP" smtClean="0"/>
              <a:t>→point in time or moment</a:t>
            </a:r>
          </a:p>
          <a:p>
            <a:endParaRPr lang="en-US" altLang="ja-JP" smtClean="0"/>
          </a:p>
          <a:p>
            <a:r>
              <a:rPr lang="en-US" altLang="ja-JP" smtClean="0"/>
              <a:t>〜</a:t>
            </a:r>
            <a:r>
              <a:rPr lang="ja-JP" altLang="en-US" smtClean="0"/>
              <a:t>る＋ところ</a:t>
            </a:r>
            <a:r>
              <a:rPr lang="en-US" altLang="ja-JP" smtClean="0"/>
              <a:t>→something is about to happen </a:t>
            </a:r>
          </a:p>
          <a:p>
            <a:r>
              <a:rPr lang="en-US" altLang="ja-JP" smtClean="0"/>
              <a:t>〜</a:t>
            </a:r>
            <a:r>
              <a:rPr lang="ja-JP" altLang="en-US" smtClean="0"/>
              <a:t>ている＋ところ</a:t>
            </a:r>
            <a:r>
              <a:rPr lang="en-US" altLang="ja-JP" smtClean="0"/>
              <a:t>→something is just happening</a:t>
            </a:r>
          </a:p>
          <a:p>
            <a:r>
              <a:rPr lang="en-US" altLang="ja-JP" smtClean="0"/>
              <a:t>〜</a:t>
            </a:r>
            <a:r>
              <a:rPr lang="ja-JP" altLang="en-US" smtClean="0"/>
              <a:t>た＋ところ</a:t>
            </a:r>
            <a:r>
              <a:rPr lang="en-US" altLang="ja-JP" smtClean="0"/>
              <a:t>→something has just happened</a:t>
            </a:r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8827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The immediate future using 〜</a:t>
            </a:r>
            <a:r>
              <a:rPr lang="ja-JP" altLang="en-US" smtClean="0"/>
              <a:t>る＋ところ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今出かけるところですから、後で電話して下さい。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 am just going out, so please call back later.</a:t>
            </a:r>
          </a:p>
          <a:p>
            <a:r>
              <a:rPr lang="ja-JP" altLang="en-US" dirty="0" smtClean="0"/>
              <a:t>今、ぼくの好きなアニメが始まるところなんだよ。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My favorite anime is about to start.</a:t>
            </a:r>
          </a:p>
          <a:p>
            <a:r>
              <a:rPr lang="ja-JP" altLang="en-US" dirty="0" smtClean="0"/>
              <a:t>習字のレッスンが終わるところです。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The calligraphy lesson is about to finish.</a:t>
            </a:r>
          </a:p>
          <a:p>
            <a:r>
              <a:rPr lang="ja-JP" altLang="en-US" dirty="0" smtClean="0"/>
              <a:t>もう少しで、あの人の話をしんじるところだった。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 was just about to believe what he said.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9207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The current situation using </a:t>
            </a:r>
            <a:br>
              <a:rPr lang="en-US" altLang="ja-JP" smtClean="0"/>
            </a:br>
            <a:r>
              <a:rPr lang="en-US" altLang="ja-JP" smtClean="0"/>
              <a:t>〜</a:t>
            </a:r>
            <a:r>
              <a:rPr lang="ja-JP" altLang="en-US" smtClean="0"/>
              <a:t>ている＋ところ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今、生け花</a:t>
            </a:r>
            <a:r>
              <a:rPr lang="en-US" altLang="ja-JP" dirty="0" smtClean="0"/>
              <a:t>(</a:t>
            </a:r>
            <a:r>
              <a:rPr lang="ja-JP" altLang="en-US" dirty="0" smtClean="0"/>
              <a:t>いけばな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の練習をしているところです。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 am in the middle of practicing flower arranging.</a:t>
            </a:r>
          </a:p>
          <a:p>
            <a:r>
              <a:rPr lang="ja-JP" altLang="en-US" dirty="0" smtClean="0"/>
              <a:t>今、魚を焼いているところだから、ちょっと待って。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 am in the middle of grilling fish, so please wait for a moment.</a:t>
            </a:r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120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ている</a:t>
            </a:r>
            <a:r>
              <a:rPr lang="en-US" altLang="ja-JP" dirty="0" smtClean="0"/>
              <a:t> vs. 〜</a:t>
            </a:r>
            <a:r>
              <a:rPr lang="ja-JP" altLang="en-US" dirty="0" smtClean="0"/>
              <a:t>ているところ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Verbs in </a:t>
            </a:r>
            <a:r>
              <a:rPr lang="ja-JP" altLang="en-US" dirty="0" smtClean="0"/>
              <a:t>ているところ</a:t>
            </a:r>
            <a:r>
              <a:rPr lang="en-US" altLang="ja-JP" dirty="0" smtClean="0"/>
              <a:t> are usually action verbs, whose 〜</a:t>
            </a:r>
            <a:r>
              <a:rPr lang="ja-JP" altLang="en-US" dirty="0" smtClean="0"/>
              <a:t>ている</a:t>
            </a:r>
            <a:r>
              <a:rPr lang="en-US" altLang="ja-JP" dirty="0" smtClean="0"/>
              <a:t> form suggests action in progress. But, 〜</a:t>
            </a:r>
            <a:r>
              <a:rPr lang="ja-JP" altLang="en-US" dirty="0" smtClean="0"/>
              <a:t>ている</a:t>
            </a:r>
            <a:r>
              <a:rPr lang="en-US" altLang="ja-JP" dirty="0" smtClean="0"/>
              <a:t> can be “action in progress”, “resultant state”, or “habitual action”.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 ×</a:t>
            </a:r>
            <a:r>
              <a:rPr lang="ja-JP" altLang="en-US" dirty="0" smtClean="0"/>
              <a:t>今日本に住んでいるところだ</a:t>
            </a:r>
            <a:endParaRPr lang="en-US" altLang="ja-JP" dirty="0" smtClean="0"/>
          </a:p>
          <a:p>
            <a:r>
              <a:rPr lang="en-US" altLang="ja-JP" dirty="0" smtClean="0"/>
              <a:t>〜</a:t>
            </a:r>
            <a:r>
              <a:rPr lang="ja-JP" altLang="en-US" dirty="0" smtClean="0"/>
              <a:t>ている</a:t>
            </a:r>
            <a:r>
              <a:rPr lang="en-US" altLang="ja-JP" dirty="0" smtClean="0"/>
              <a:t> can denote a long-term on-going process, but 〜</a:t>
            </a:r>
            <a:r>
              <a:rPr lang="ja-JP" altLang="en-US" dirty="0" smtClean="0"/>
              <a:t>ているところ</a:t>
            </a:r>
            <a:r>
              <a:rPr lang="en-US" altLang="ja-JP" dirty="0" smtClean="0"/>
              <a:t> only indicates an action that is taking place at this particular moment.</a:t>
            </a:r>
          </a:p>
          <a:p>
            <a:pPr lvl="1"/>
            <a:r>
              <a:rPr lang="ja-JP" altLang="en-US" dirty="0" smtClean="0"/>
              <a:t>最近生け花を習っている。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	I am learning flower arrangement nowadays.</a:t>
            </a:r>
          </a:p>
          <a:p>
            <a:pPr lvl="1"/>
            <a:r>
              <a:rPr lang="ja-JP" altLang="en-US" dirty="0" smtClean="0"/>
              <a:t>生け花を習っているところだ。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	I am learning flower arrangement (right at this moment).</a:t>
            </a:r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54587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The immediate past using </a:t>
            </a:r>
            <a:br>
              <a:rPr lang="en-US" altLang="ja-JP" smtClean="0"/>
            </a:br>
            <a:r>
              <a:rPr lang="en-US" altLang="ja-JP" smtClean="0"/>
              <a:t>〜</a:t>
            </a:r>
            <a:r>
              <a:rPr lang="ja-JP" altLang="en-US" smtClean="0"/>
              <a:t>た＋ところ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その話は、今ことわってきたところだ。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I’ve just declined the offer (lit.: story).</a:t>
            </a:r>
          </a:p>
          <a:p>
            <a:r>
              <a:rPr lang="ja-JP" altLang="en-US" dirty="0" smtClean="0"/>
              <a:t>今すわったところだから、少し休ませて下さい。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I’ve just sat down, so let me rest for a moment.</a:t>
            </a:r>
          </a:p>
          <a:p>
            <a:r>
              <a:rPr lang="en-US" altLang="ja-JP" dirty="0" smtClean="0"/>
              <a:t>X: </a:t>
            </a:r>
            <a:r>
              <a:rPr lang="ja-JP" altLang="en-US" dirty="0" smtClean="0"/>
              <a:t>あっ、いたの？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Oh, so you’re here after all.</a:t>
            </a:r>
          </a:p>
          <a:p>
            <a:pPr>
              <a:buNone/>
            </a:pPr>
            <a:r>
              <a:rPr lang="en-US" altLang="ja-JP" dirty="0" smtClean="0"/>
              <a:t>	Y: </a:t>
            </a:r>
            <a:r>
              <a:rPr lang="ja-JP" altLang="en-US" dirty="0" smtClean="0"/>
              <a:t>うん。今帰ってきたところ。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Yes, I’ve just come back.</a:t>
            </a:r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9152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The immediate past using </a:t>
            </a:r>
            <a:br>
              <a:rPr lang="en-US" altLang="ja-JP" smtClean="0"/>
            </a:br>
            <a:r>
              <a:rPr lang="en-US" altLang="ja-JP" smtClean="0"/>
              <a:t>〜</a:t>
            </a:r>
            <a:r>
              <a:rPr lang="ja-JP" altLang="en-US" smtClean="0"/>
              <a:t>た＋ばかり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ガールフレンドとわかれたばかりです。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I’ve just broken up with my girlfriend.</a:t>
            </a:r>
          </a:p>
          <a:p>
            <a:r>
              <a:rPr lang="ja-JP" altLang="en-US" dirty="0" smtClean="0"/>
              <a:t>イスラム教の習慣</a:t>
            </a:r>
            <a:r>
              <a:rPr lang="en-US" altLang="ja-JP" dirty="0" smtClean="0"/>
              <a:t>(</a:t>
            </a:r>
            <a:r>
              <a:rPr lang="ja-JP" altLang="en-US" dirty="0" smtClean="0"/>
              <a:t>しゅうかん</a:t>
            </a:r>
            <a:r>
              <a:rPr lang="en-US" altLang="ja-JP" dirty="0" smtClean="0"/>
              <a:t>)</a:t>
            </a:r>
            <a:r>
              <a:rPr lang="ja-JP" altLang="en-US" dirty="0" smtClean="0"/>
              <a:t>について勉強したばかりです。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I’ve just been learning about Islamic customs.</a:t>
            </a:r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1556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〜</a:t>
            </a:r>
            <a:r>
              <a:rPr lang="ja-JP" altLang="en-US" smtClean="0"/>
              <a:t>たところ</a:t>
            </a:r>
            <a:r>
              <a:rPr lang="en-US" altLang="ja-JP" smtClean="0"/>
              <a:t>vs〜</a:t>
            </a:r>
            <a:r>
              <a:rPr lang="ja-JP" altLang="en-US" smtClean="0"/>
              <a:t>たばかり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〜</a:t>
            </a:r>
            <a:r>
              <a:rPr lang="ja-JP" altLang="en-US" dirty="0" smtClean="0"/>
              <a:t>たところ</a:t>
            </a:r>
            <a:r>
              <a:rPr lang="en-US" altLang="ja-JP" dirty="0" smtClean="0"/>
              <a:t> implies that almost no time or at most a very short period of time has passed since the occurrence of the event.</a:t>
            </a:r>
          </a:p>
          <a:p>
            <a:r>
              <a:rPr lang="en-US" altLang="ja-JP" dirty="0" smtClean="0"/>
              <a:t>〜</a:t>
            </a:r>
            <a:r>
              <a:rPr lang="ja-JP" altLang="en-US" dirty="0" smtClean="0"/>
              <a:t>たばかり</a:t>
            </a:r>
            <a:r>
              <a:rPr lang="en-US" altLang="ja-JP" dirty="0" smtClean="0"/>
              <a:t> indicates that a relatively short time has passed since the event took place.</a:t>
            </a:r>
          </a:p>
          <a:p>
            <a:r>
              <a:rPr lang="ja-JP" altLang="en-US" dirty="0" smtClean="0"/>
              <a:t>旅行から帰ったところです。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I’ve just come back from a trip (maybe only a few days ago).</a:t>
            </a:r>
          </a:p>
          <a:p>
            <a:r>
              <a:rPr lang="ja-JP" altLang="en-US" dirty="0" smtClean="0"/>
              <a:t>旅行から帰ったばかりです。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I’ve just come back from a trip (can be a month ago).</a:t>
            </a:r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31125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V</a:t>
            </a:r>
            <a:r>
              <a:rPr lang="ja-JP" altLang="en-US" smtClean="0"/>
              <a:t>ところ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dirty="0" smtClean="0"/>
              <a:t>絵</a:t>
            </a:r>
            <a:r>
              <a:rPr lang="en-US" altLang="ja-JP" sz="2400" dirty="0" smtClean="0"/>
              <a:t>A</a:t>
            </a:r>
            <a:r>
              <a:rPr lang="ja-JP" altLang="en-US" sz="2400" dirty="0" smtClean="0"/>
              <a:t>：今ごはんを食べるところだから、３０分ぐらい待って。</a:t>
            </a:r>
            <a:endParaRPr lang="en-US" altLang="ja-JP" sz="2400" dirty="0" smtClean="0"/>
          </a:p>
          <a:p>
            <a:r>
              <a:rPr lang="ja-JP" altLang="en-US" sz="2400" dirty="0" smtClean="0"/>
              <a:t>絵</a:t>
            </a:r>
            <a:r>
              <a:rPr lang="en-US" altLang="ja-JP" sz="2400" dirty="0" smtClean="0"/>
              <a:t>B</a:t>
            </a:r>
            <a:r>
              <a:rPr lang="ja-JP" altLang="en-US" sz="2400" dirty="0" smtClean="0"/>
              <a:t>：今ごはんを食べているところだから、話せないよ。</a:t>
            </a:r>
            <a:endParaRPr lang="en-US" altLang="ja-JP" sz="2400" dirty="0" smtClean="0"/>
          </a:p>
          <a:p>
            <a:r>
              <a:rPr lang="ja-JP" altLang="en-US" sz="2400" dirty="0" smtClean="0"/>
              <a:t>絵</a:t>
            </a:r>
            <a:r>
              <a:rPr lang="en-US" altLang="ja-JP" sz="2400" dirty="0" smtClean="0"/>
              <a:t>C</a:t>
            </a:r>
            <a:r>
              <a:rPr lang="ja-JP" altLang="en-US" sz="2400" dirty="0" smtClean="0"/>
              <a:t>：今ごはんを食べたところだから、すぐ出かけられるよ。</a:t>
            </a:r>
            <a:endParaRPr lang="ja-JP" altLang="en-US" sz="2400" dirty="0"/>
          </a:p>
        </p:txBody>
      </p:sp>
      <p:pic>
        <p:nvPicPr>
          <p:cNvPr id="4" name="Picture 3" descr="G4_picture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752600" y="2971800"/>
            <a:ext cx="4574430" cy="1475141"/>
          </a:xfrm>
          <a:prstGeom prst="rect">
            <a:avLst/>
          </a:prstGeom>
        </p:spPr>
      </p:pic>
      <p:pic>
        <p:nvPicPr>
          <p:cNvPr id="5" name="Picture 4" descr="G4_picture2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4648200"/>
            <a:ext cx="4007901" cy="1451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G4_picture3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995400" y="4724400"/>
            <a:ext cx="5148600" cy="145173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6145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V</a:t>
            </a:r>
            <a:r>
              <a:rPr lang="ja-JP" altLang="en-US" smtClean="0"/>
              <a:t>ところ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ja-JP" dirty="0" smtClean="0"/>
              <a:t>(1) </a:t>
            </a:r>
            <a:r>
              <a:rPr lang="ja-JP" altLang="en-US" dirty="0" smtClean="0"/>
              <a:t>友達：ごはん作るの、手伝って。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    You</a:t>
            </a:r>
            <a:r>
              <a:rPr lang="ja-JP" altLang="en-US" dirty="0" smtClean="0"/>
              <a:t>：今＿＿＿＿ところだから、ちょっと待って。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(2) (</a:t>
            </a:r>
            <a:r>
              <a:rPr lang="ja-JP" altLang="en-US" dirty="0" smtClean="0"/>
              <a:t>電話で</a:t>
            </a:r>
            <a:r>
              <a:rPr lang="en-US" altLang="ja-JP" dirty="0" smtClean="0"/>
              <a:t>)</a:t>
            </a:r>
            <a:r>
              <a:rPr lang="ja-JP" altLang="en-US" dirty="0" smtClean="0"/>
              <a:t>母：週末は家に帰って来るの？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    You</a:t>
            </a:r>
            <a:r>
              <a:rPr lang="ja-JP" altLang="en-US" dirty="0" smtClean="0"/>
              <a:t>：今＿＿＿＿ところで忙しいんだ。だから、</a:t>
            </a:r>
            <a:endParaRPr lang="en-US" altLang="ja-JP" dirty="0" smtClean="0"/>
          </a:p>
          <a:p>
            <a:pPr>
              <a:buNone/>
            </a:pPr>
            <a:r>
              <a:rPr lang="ja-JP" altLang="ja-JP" dirty="0" smtClean="0"/>
              <a:t>　</a:t>
            </a:r>
            <a:r>
              <a:rPr lang="ja-JP" altLang="en-US" dirty="0" smtClean="0"/>
              <a:t>　　　その次の週末に帰るよ。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(1) </a:t>
            </a:r>
            <a:r>
              <a:rPr lang="ja-JP" altLang="en-US" dirty="0" smtClean="0"/>
              <a:t>友達：ケーキがあるんだけど、食べない？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    You</a:t>
            </a:r>
            <a:r>
              <a:rPr lang="ja-JP" altLang="en-US" dirty="0" smtClean="0"/>
              <a:t>：＿＿＿＿ところだから、今はいらない。</a:t>
            </a:r>
            <a:endParaRPr lang="en-US" altLang="ja-JP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819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B. </a:t>
            </a:r>
            <a:r>
              <a:rPr lang="ja-JP" altLang="en-US" dirty="0" smtClean="0"/>
              <a:t>世界の宗教</a:t>
            </a:r>
            <a:endParaRPr lang="ja-JP" altLang="en-US" dirty="0"/>
          </a:p>
        </p:txBody>
      </p:sp>
      <p:pic>
        <p:nvPicPr>
          <p:cNvPr id="3" name="Picture 2" descr="vocab_religion_A5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72219" y="2115201"/>
            <a:ext cx="8355771" cy="3597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301" y="5539434"/>
            <a:ext cx="1736804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神道</a:t>
            </a:r>
            <a:endParaRPr kumimoji="1" lang="en-US" altLang="ja-JP" dirty="0"/>
          </a:p>
          <a:p>
            <a:r>
              <a:rPr kumimoji="1" lang="ja-JP" altLang="en-US" sz="1200" dirty="0" smtClean="0"/>
              <a:t>しんとう</a:t>
            </a:r>
            <a:endParaRPr kumimoji="1" lang="ja-JP" alt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388105" y="5539434"/>
            <a:ext cx="6204614" cy="553998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308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V</a:t>
            </a:r>
            <a:r>
              <a:rPr lang="ja-JP" altLang="en-US" smtClean="0"/>
              <a:t>たばかり</a:t>
            </a:r>
            <a:endParaRPr lang="ja-JP" altLang="en-US" dirty="0"/>
          </a:p>
        </p:txBody>
      </p:sp>
      <p:pic>
        <p:nvPicPr>
          <p:cNvPr id="4" name="Picture 3" descr="G4_A3_p41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496064" cy="4051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9287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文法</a:t>
            </a:r>
            <a:r>
              <a:rPr lang="ja-JP" altLang="en-US" dirty="0" smtClean="0"/>
              <a:t>５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altLang="ja-JP" dirty="0" smtClean="0"/>
              <a:t>Expressing time duration using </a:t>
            </a:r>
            <a:r>
              <a:rPr lang="ja-JP" altLang="en-US" dirty="0" smtClean="0"/>
              <a:t>間</a:t>
            </a:r>
            <a:r>
              <a:rPr lang="en-US" altLang="ja-JP" dirty="0" smtClean="0"/>
              <a:t> and </a:t>
            </a:r>
            <a:r>
              <a:rPr lang="ja-JP" altLang="en-US" dirty="0" smtClean="0"/>
              <a:t>間</a:t>
            </a:r>
            <a:r>
              <a:rPr lang="ja-JP" altLang="en-US" dirty="0" smtClean="0"/>
              <a:t>に</a:t>
            </a:r>
            <a:r>
              <a:rPr lang="en-US" altLang="ja-JP" dirty="0" smtClean="0"/>
              <a:t>;</a:t>
            </a:r>
          </a:p>
          <a:p>
            <a:pPr marL="342900" indent="-342900"/>
            <a:r>
              <a:rPr lang="en-US" dirty="0" smtClean="0"/>
              <a:t>Tense in subordinate clauses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ating mann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495800" y="3664832"/>
            <a:ext cx="3276600" cy="25438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Expressing the continuation of an action or event during a specified time span using </a:t>
            </a:r>
            <a:r>
              <a:rPr lang="ja-JP" altLang="en-US" dirty="0" smtClean="0"/>
              <a:t>間</a:t>
            </a:r>
            <a:endParaRPr lang="ja-JP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日本ではごはんを食べている間、テレビを見るのはあまりいいマナーじゃありません。また、口の中に食べ物が入っている間は、話し</a:t>
            </a:r>
            <a:r>
              <a:rPr lang="ja-JP" altLang="en-US" dirty="0" smtClean="0"/>
              <a:t>て</a:t>
            </a:r>
            <a:r>
              <a:rPr lang="ja-JP" altLang="en-US" dirty="0" smtClean="0"/>
              <a:t>はいけません。</a:t>
            </a:r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890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Expressing the continuation of an action or event during a specified time span using </a:t>
            </a:r>
            <a:r>
              <a:rPr lang="ja-JP" altLang="en-US" smtClean="0"/>
              <a:t>間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間</a:t>
            </a:r>
            <a:r>
              <a:rPr lang="en-US" altLang="ja-JP" dirty="0" smtClean="0"/>
              <a:t>(without </a:t>
            </a:r>
            <a:r>
              <a:rPr lang="ja-JP" altLang="en-US" dirty="0" smtClean="0"/>
              <a:t>に</a:t>
            </a:r>
            <a:r>
              <a:rPr lang="en-US" altLang="ja-JP" dirty="0" smtClean="0"/>
              <a:t>)--- the action or state described in the main clause must continue for as long as the state described in the </a:t>
            </a:r>
            <a:r>
              <a:rPr lang="ja-JP" altLang="en-US" dirty="0" smtClean="0"/>
              <a:t>間</a:t>
            </a:r>
            <a:r>
              <a:rPr lang="en-US" altLang="ja-JP" dirty="0" smtClean="0"/>
              <a:t> clause is in effect.</a:t>
            </a:r>
          </a:p>
          <a:p>
            <a:r>
              <a:rPr lang="en-US" altLang="ja-JP" dirty="0" smtClean="0"/>
              <a:t>The tense of the </a:t>
            </a:r>
            <a:r>
              <a:rPr lang="ja-JP" altLang="en-US" dirty="0" smtClean="0"/>
              <a:t>間</a:t>
            </a:r>
            <a:r>
              <a:rPr lang="en-US" altLang="ja-JP" dirty="0" smtClean="0"/>
              <a:t> clause is normally present, regardless of the tense of the main clause.</a:t>
            </a:r>
          </a:p>
          <a:p>
            <a:r>
              <a:rPr lang="ja-JP" altLang="en-US" dirty="0" smtClean="0"/>
              <a:t>子供が寝ている間、本を読む。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 read books while the child is sleeping.</a:t>
            </a:r>
          </a:p>
          <a:p>
            <a:r>
              <a:rPr lang="ja-JP" altLang="en-US" dirty="0" smtClean="0"/>
              <a:t>子供が寝ている間、本を読んだ。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I read a book while the child was sleeping.</a:t>
            </a:r>
          </a:p>
          <a:p>
            <a:endParaRPr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95821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Expressing the continuation of an action or event during a specified time span using </a:t>
            </a:r>
            <a:r>
              <a:rPr lang="ja-JP" altLang="en-US" smtClean="0"/>
              <a:t>間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Use 〜</a:t>
            </a:r>
            <a:r>
              <a:rPr lang="ja-JP" altLang="en-US" smtClean="0"/>
              <a:t>ている</a:t>
            </a:r>
            <a:r>
              <a:rPr lang="en-US" altLang="ja-JP" smtClean="0"/>
              <a:t>in the </a:t>
            </a:r>
            <a:r>
              <a:rPr lang="ja-JP" altLang="en-US" smtClean="0"/>
              <a:t>間</a:t>
            </a:r>
            <a:r>
              <a:rPr lang="en-US" altLang="ja-JP" smtClean="0"/>
              <a:t> clause</a:t>
            </a:r>
          </a:p>
          <a:p>
            <a:r>
              <a:rPr lang="en-US" altLang="ja-JP" smtClean="0"/>
              <a:t>Use the dictionary form for stative verbs (</a:t>
            </a:r>
            <a:r>
              <a:rPr lang="ja-JP" altLang="en-US" smtClean="0"/>
              <a:t>いる、ある、分かる</a:t>
            </a:r>
            <a:r>
              <a:rPr lang="en-US" altLang="ja-JP" smtClean="0"/>
              <a:t>)</a:t>
            </a:r>
          </a:p>
          <a:p>
            <a:r>
              <a:rPr lang="en-US" altLang="ja-JP" smtClean="0"/>
              <a:t>Mark the subject in the </a:t>
            </a:r>
            <a:r>
              <a:rPr lang="ja-JP" altLang="en-US" smtClean="0"/>
              <a:t>間</a:t>
            </a:r>
            <a:r>
              <a:rPr lang="en-US" altLang="ja-JP" smtClean="0"/>
              <a:t> clause by </a:t>
            </a:r>
            <a:r>
              <a:rPr lang="ja-JP" altLang="en-US" smtClean="0"/>
              <a:t>が</a:t>
            </a:r>
            <a:endParaRPr lang="en-US" altLang="ja-JP" dirty="0" smtClean="0"/>
          </a:p>
        </p:txBody>
      </p:sp>
      <p:pic>
        <p:nvPicPr>
          <p:cNvPr id="4" name="Picture 3" descr="G5_for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81000" y="3886200"/>
            <a:ext cx="8305800" cy="24754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1020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Expressing the continuation of an action or event during a specified time span using </a:t>
            </a:r>
            <a:r>
              <a:rPr lang="ja-JP" altLang="en-US" smtClean="0"/>
              <a:t>間</a:t>
            </a:r>
            <a:endParaRPr lang="ja-JP" altLang="en-US" dirty="0"/>
          </a:p>
        </p:txBody>
      </p:sp>
      <p:pic>
        <p:nvPicPr>
          <p:cNvPr id="6" name="Picture 5" descr="G5_form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552915" cy="48777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4398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Activity 3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「</a:t>
            </a:r>
            <a:r>
              <a:rPr lang="en-US" altLang="ja-JP" smtClean="0"/>
              <a:t>〜</a:t>
            </a:r>
            <a:r>
              <a:rPr lang="ja-JP" altLang="en-US" smtClean="0"/>
              <a:t>間」を使って会話をしましょう。</a:t>
            </a:r>
            <a:endParaRPr lang="en-US" altLang="ja-JP" dirty="0" smtClean="0"/>
          </a:p>
        </p:txBody>
      </p:sp>
      <p:pic>
        <p:nvPicPr>
          <p:cNvPr id="4" name="Picture 3" descr="G5_A3_p419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533400" y="2362200"/>
            <a:ext cx="7961657" cy="4052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06064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Expressing the completion of an action or event in a specified time span using </a:t>
            </a:r>
            <a:r>
              <a:rPr lang="ja-JP" altLang="en-US" smtClean="0"/>
              <a:t>間に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日本にいる間に富士山</a:t>
            </a:r>
            <a:r>
              <a:rPr lang="en-US" altLang="ja-JP" smtClean="0"/>
              <a:t>(</a:t>
            </a:r>
            <a:r>
              <a:rPr lang="ja-JP" altLang="en-US" smtClean="0"/>
              <a:t>ふじさん</a:t>
            </a:r>
            <a:r>
              <a:rPr lang="en-US" altLang="ja-JP" smtClean="0"/>
              <a:t>)</a:t>
            </a:r>
            <a:r>
              <a:rPr lang="ja-JP" altLang="en-US" smtClean="0"/>
              <a:t>にのぼりたい。</a:t>
            </a:r>
            <a:endParaRPr lang="en-US" altLang="ja-JP" smtClean="0"/>
          </a:p>
          <a:p>
            <a:r>
              <a:rPr lang="ja-JP" altLang="en-US" smtClean="0"/>
              <a:t>日本に留学している間に落語</a:t>
            </a:r>
            <a:r>
              <a:rPr lang="en-US" altLang="ja-JP" smtClean="0"/>
              <a:t>(</a:t>
            </a:r>
            <a:r>
              <a:rPr lang="ja-JP" altLang="en-US" smtClean="0"/>
              <a:t>らくご</a:t>
            </a:r>
            <a:r>
              <a:rPr lang="en-US" altLang="ja-JP" smtClean="0"/>
              <a:t>)</a:t>
            </a:r>
            <a:r>
              <a:rPr lang="ja-JP" altLang="en-US" smtClean="0"/>
              <a:t>を見に行きたい。</a:t>
            </a:r>
            <a:endParaRPr lang="ja-JP" altLang="en-US" dirty="0"/>
          </a:p>
        </p:txBody>
      </p:sp>
      <p:pic>
        <p:nvPicPr>
          <p:cNvPr id="4" name="Picture 3" descr="Fuj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210737" y="3406958"/>
            <a:ext cx="2956527" cy="2220680"/>
          </a:xfrm>
          <a:prstGeom prst="rect">
            <a:avLst/>
          </a:prstGeom>
        </p:spPr>
      </p:pic>
      <p:pic>
        <p:nvPicPr>
          <p:cNvPr id="5" name="Picture 4" descr="rakug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0715" t="58272" r="42492" b="7084"/>
          <a:stretch/>
        </p:blipFill>
        <p:spPr>
          <a:xfrm>
            <a:off x="5145382" y="3251767"/>
            <a:ext cx="1784462" cy="23758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529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mtClean="0"/>
              <a:t>Expressing the completion of an action or event in a specified time span using </a:t>
            </a:r>
            <a:r>
              <a:rPr lang="ja-JP" altLang="en-US" smtClean="0"/>
              <a:t>間に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間に</a:t>
            </a:r>
            <a:r>
              <a:rPr lang="en-US" altLang="ja-JP" smtClean="0"/>
              <a:t> (specific point in time) --- the action or event in the main clause must be completed within the time specified in the </a:t>
            </a:r>
            <a:r>
              <a:rPr lang="ja-JP" altLang="en-US" smtClean="0"/>
              <a:t>間に</a:t>
            </a:r>
            <a:r>
              <a:rPr lang="en-US" altLang="ja-JP" smtClean="0"/>
              <a:t> clause.</a:t>
            </a:r>
            <a:endParaRPr lang="ja-JP" altLang="en-US" dirty="0"/>
          </a:p>
        </p:txBody>
      </p:sp>
      <p:pic>
        <p:nvPicPr>
          <p:cNvPr id="6" name="Picture 5" descr="G5B_for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26956" y="3394101"/>
            <a:ext cx="8272543" cy="29225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2275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Activity 2</a:t>
            </a:r>
            <a:endParaRPr lang="ja-JP" altLang="en-US" dirty="0"/>
          </a:p>
        </p:txBody>
      </p:sp>
      <p:pic>
        <p:nvPicPr>
          <p:cNvPr id="5" name="Picture 4" descr="G5_A2_p419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6721840" cy="4003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427</TotalTime>
  <Words>5147</Words>
  <Application>Microsoft Macintosh PowerPoint</Application>
  <PresentationFormat>On-screen Show (4:3)</PresentationFormat>
  <Paragraphs>658</Paragraphs>
  <Slides>131</Slides>
  <Notes>64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131</vt:i4>
      </vt:variant>
    </vt:vector>
  </HeadingPairs>
  <TitlesOfParts>
    <vt:vector size="133" baseType="lpstr">
      <vt:lpstr>Office Theme</vt:lpstr>
      <vt:lpstr>Equity</vt:lpstr>
      <vt:lpstr>Nakama 2 Chapter 9</vt:lpstr>
      <vt:lpstr>第９課 文化と習慣 Culture and Customs</vt:lpstr>
      <vt:lpstr>新しい言葉</vt:lpstr>
      <vt:lpstr>A. 文化と習慣</vt:lpstr>
      <vt:lpstr>A. 文化と習慣</vt:lpstr>
      <vt:lpstr>A. 文化と習慣</vt:lpstr>
      <vt:lpstr>A. 文化と習慣</vt:lpstr>
      <vt:lpstr>B. 世界の宗教</vt:lpstr>
      <vt:lpstr>B. 世界の宗教</vt:lpstr>
      <vt:lpstr>C. おつきあい</vt:lpstr>
      <vt:lpstr>日本の習慣vs.自分の国の習慣</vt:lpstr>
      <vt:lpstr>D. わかれのあいさつ</vt:lpstr>
      <vt:lpstr>D. わかれのあいさつ</vt:lpstr>
      <vt:lpstr>ダイアローグ</vt:lpstr>
      <vt:lpstr>はじめに</vt:lpstr>
      <vt:lpstr>日本で困ったこと</vt:lpstr>
      <vt:lpstr>新しい言葉</vt:lpstr>
      <vt:lpstr>日本で困ったこと</vt:lpstr>
      <vt:lpstr>会話の練習</vt:lpstr>
      <vt:lpstr>会話の練習</vt:lpstr>
      <vt:lpstr>日本の文化</vt:lpstr>
      <vt:lpstr>Slide 22</vt:lpstr>
      <vt:lpstr>文法1</vt:lpstr>
      <vt:lpstr>Vて giving &amp; receiving verbs</vt:lpstr>
      <vt:lpstr>V-て giving &amp; receiving verb</vt:lpstr>
      <vt:lpstr>V-て giving &amp; receiving verb</vt:lpstr>
      <vt:lpstr>V-て giving &amp; receiving verb</vt:lpstr>
      <vt:lpstr>〜くれる／〜もらう</vt:lpstr>
      <vt:lpstr>Slide 29</vt:lpstr>
      <vt:lpstr>Politeness boundary shift</vt:lpstr>
      <vt:lpstr>Slide 31</vt:lpstr>
      <vt:lpstr>〜てもらう／いただく</vt:lpstr>
      <vt:lpstr>〜てもらう／いただく</vt:lpstr>
      <vt:lpstr>〜てもらう／〜てくれる</vt:lpstr>
      <vt:lpstr>〜てもらう／〜てくれる</vt:lpstr>
      <vt:lpstr>〜てもらう／〜てくれる</vt:lpstr>
      <vt:lpstr>〜てもらう／〜てくれる</vt:lpstr>
      <vt:lpstr>〜てもらう／〜てくれる</vt:lpstr>
      <vt:lpstr>〜てもらう／〜てくれる</vt:lpstr>
      <vt:lpstr>〜てくれる</vt:lpstr>
      <vt:lpstr>〜てくれる／〜てもらう</vt:lpstr>
      <vt:lpstr>〜てくれる／〜てもらう</vt:lpstr>
      <vt:lpstr>〜ために</vt:lpstr>
      <vt:lpstr>Activity 1/2</vt:lpstr>
      <vt:lpstr>会話練習</vt:lpstr>
      <vt:lpstr>〜てもらう／〜いただく 〜てくれる／〜てくださる</vt:lpstr>
      <vt:lpstr>〜てあげる</vt:lpstr>
      <vt:lpstr>〜てあげる</vt:lpstr>
      <vt:lpstr>〜てあげる／〜てくれる</vt:lpstr>
      <vt:lpstr>〜てあげる／〜てやる</vt:lpstr>
      <vt:lpstr>〜てあげる</vt:lpstr>
      <vt:lpstr>〜てあげる</vt:lpstr>
      <vt:lpstr>〜てあげる</vt:lpstr>
      <vt:lpstr>〜てあげる</vt:lpstr>
      <vt:lpstr>〜てあげる</vt:lpstr>
      <vt:lpstr>Activity 3 </vt:lpstr>
      <vt:lpstr>話しましょう</vt:lpstr>
      <vt:lpstr>文法２</vt:lpstr>
      <vt:lpstr>Causative form</vt:lpstr>
      <vt:lpstr>Make-causative and  let-causative</vt:lpstr>
      <vt:lpstr>Causative form の作り方</vt:lpstr>
      <vt:lpstr>せる／させる</vt:lpstr>
      <vt:lpstr>私は、後輩(こうはい)に〜(causative)ます。</vt:lpstr>
      <vt:lpstr>Make-causative and let-causative</vt:lpstr>
      <vt:lpstr>Make-causative  and let-causative</vt:lpstr>
      <vt:lpstr>Activity 1</vt:lpstr>
      <vt:lpstr>Activity 2</vt:lpstr>
      <vt:lpstr>先生だったら</vt:lpstr>
      <vt:lpstr>let-causative</vt:lpstr>
      <vt:lpstr>let-causative</vt:lpstr>
      <vt:lpstr>let-causative</vt:lpstr>
      <vt:lpstr>子供の時の話しをしましょう</vt:lpstr>
      <vt:lpstr>文法３</vt:lpstr>
      <vt:lpstr>Requesting permission  Let-Causativeて下さい</vt:lpstr>
      <vt:lpstr>おねがい</vt:lpstr>
      <vt:lpstr>〜てもいいですか  てform of causative + request expressions</vt:lpstr>
      <vt:lpstr>Requesting permission: formal</vt:lpstr>
      <vt:lpstr>Activity 2</vt:lpstr>
      <vt:lpstr>文法４</vt:lpstr>
      <vt:lpstr>A. Plain affirmative verb + ところ</vt:lpstr>
      <vt:lpstr>V (plain affir.) + ところ</vt:lpstr>
      <vt:lpstr>The immediate future using 〜る＋ところ</vt:lpstr>
      <vt:lpstr>The current situation using  〜ている＋ところ</vt:lpstr>
      <vt:lpstr>〜ている vs. 〜ているところ</vt:lpstr>
      <vt:lpstr>The immediate past using  〜た＋ところ</vt:lpstr>
      <vt:lpstr>The immediate past using  〜た＋ばかり</vt:lpstr>
      <vt:lpstr>〜たところvs〜たばかり</vt:lpstr>
      <vt:lpstr>Vところ</vt:lpstr>
      <vt:lpstr>Vところ</vt:lpstr>
      <vt:lpstr>Vたばかり</vt:lpstr>
      <vt:lpstr>文法５</vt:lpstr>
      <vt:lpstr>Expressing the continuation of an action or event during a specified time span using 間</vt:lpstr>
      <vt:lpstr>Expressing the continuation of an action or event during a specified time span using 間</vt:lpstr>
      <vt:lpstr>Expressing the continuation of an action or event during a specified time span using 間</vt:lpstr>
      <vt:lpstr>Expressing the continuation of an action or event during a specified time span using 間</vt:lpstr>
      <vt:lpstr>Activity 3</vt:lpstr>
      <vt:lpstr>Expressing the completion of an action or event in a specified time span using 間に</vt:lpstr>
      <vt:lpstr>Expressing the completion of an action or event in a specified time span using 間に</vt:lpstr>
      <vt:lpstr>Activity 2</vt:lpstr>
      <vt:lpstr>Activity 4</vt:lpstr>
      <vt:lpstr>上手な聞き方</vt:lpstr>
      <vt:lpstr>Monitoring and evaluation your understanding</vt:lpstr>
      <vt:lpstr>聞いてみましょう</vt:lpstr>
      <vt:lpstr>きせきの口紅</vt:lpstr>
      <vt:lpstr>きせきの口紅</vt:lpstr>
      <vt:lpstr>聞き上手話し上手</vt:lpstr>
      <vt:lpstr>おわかれを言う</vt:lpstr>
      <vt:lpstr>おわかれを言う</vt:lpstr>
      <vt:lpstr>おわかれを言う</vt:lpstr>
      <vt:lpstr>おわかれを言う</vt:lpstr>
      <vt:lpstr>おわかれを言う</vt:lpstr>
      <vt:lpstr>おわかれを言う</vt:lpstr>
      <vt:lpstr>漢字１</vt:lpstr>
      <vt:lpstr>読んでみましょう</vt:lpstr>
      <vt:lpstr>読んでみましょう</vt:lpstr>
      <vt:lpstr>漢字に変えて下さい。</vt:lpstr>
      <vt:lpstr>漢字に変えて下さい。（答え）</vt:lpstr>
      <vt:lpstr>漢字２</vt:lpstr>
      <vt:lpstr>読んでみましょう</vt:lpstr>
      <vt:lpstr>読んでみましょう</vt:lpstr>
      <vt:lpstr>漢字に変えて下さい。</vt:lpstr>
      <vt:lpstr>漢字に変えて下さい。（答え）</vt:lpstr>
      <vt:lpstr>上手な読み方</vt:lpstr>
      <vt:lpstr>Monitoring and evaluation your understanding</vt:lpstr>
      <vt:lpstr>Monitoring and evaluation your understanding</vt:lpstr>
      <vt:lpstr>マンガ</vt:lpstr>
      <vt:lpstr>一段落目(paragraph 1)</vt:lpstr>
      <vt:lpstr>二段落目 (paragraph 2)</vt:lpstr>
      <vt:lpstr>三段落目 (paragraph 3)</vt:lpstr>
      <vt:lpstr>読んだ後で</vt:lpstr>
      <vt:lpstr>話し合い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tokumasu</dc:creator>
  <cp:lastModifiedBy>ゆかり 徳増</cp:lastModifiedBy>
  <cp:revision>63</cp:revision>
  <dcterms:created xsi:type="dcterms:W3CDTF">2013-02-10T00:52:30Z</dcterms:created>
  <dcterms:modified xsi:type="dcterms:W3CDTF">2013-02-10T04:44:11Z</dcterms:modified>
</cp:coreProperties>
</file>