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45716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68" algn="l" defTabSz="45716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36" algn="l" defTabSz="45716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03" algn="l" defTabSz="45716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71" algn="l" defTabSz="45716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839" algn="l" defTabSz="45716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07" algn="l" defTabSz="45716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175" algn="l" defTabSz="45716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343" algn="l" defTabSz="45716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pl-PL" altLang="ja-JP" smtClean="0"/>
              <a:t>AATJ in San Diego  3/21/2013   Kazumi Hatasa 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D250C-9B59-1F40-8256-8257B1C2C9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428178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pl-PL" altLang="ja-JP" smtClean="0"/>
              <a:t>AATJ in San Diego  3/21/2013   Kazumi Hatasa 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EF9D6-E011-5B42-8DDA-40155FAA5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5073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45716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68" algn="l" defTabSz="45716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36" algn="l" defTabSz="45716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03" algn="l" defTabSz="45716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71" algn="l" defTabSz="45716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839" algn="l" defTabSz="45716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07" algn="l" defTabSz="45716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175" algn="l" defTabSz="45716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343" algn="l" defTabSz="45716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kumimoji="1" lang="pl-PL" altLang="ja-JP" smtClean="0"/>
              <a:t>AATJ in San Diego  3/21/2013   Kazumi Hatasa 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36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8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1" y="2492376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2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8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8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1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5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5" y="6288742"/>
            <a:ext cx="188753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2"/>
            <a:ext cx="2675965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4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168" indent="0">
              <a:buNone/>
              <a:defRPr sz="2800"/>
            </a:lvl2pPr>
            <a:lvl3pPr marL="914336" indent="0">
              <a:buNone/>
              <a:defRPr sz="2400"/>
            </a:lvl3pPr>
            <a:lvl4pPr marL="1371503" indent="0">
              <a:buNone/>
              <a:defRPr sz="2000"/>
            </a:lvl4pPr>
            <a:lvl5pPr marL="1828671" indent="0">
              <a:buNone/>
              <a:defRPr sz="2000"/>
            </a:lvl5pPr>
            <a:lvl6pPr marL="2285839" indent="0">
              <a:buNone/>
              <a:defRPr sz="2000"/>
            </a:lvl6pPr>
            <a:lvl7pPr marL="2743007" indent="0">
              <a:buNone/>
              <a:defRPr sz="2000"/>
            </a:lvl7pPr>
            <a:lvl8pPr marL="3200175" indent="0">
              <a:buNone/>
              <a:defRPr sz="2000"/>
            </a:lvl8pPr>
            <a:lvl9pPr marL="3657343" indent="0">
              <a:buNone/>
              <a:defRPr sz="2000"/>
            </a:lvl9pPr>
          </a:lstStyle>
          <a:p>
            <a:r>
              <a:rPr lang="en-US" altLang="ja-JP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8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1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200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168" indent="0">
              <a:buNone/>
              <a:defRPr sz="2800"/>
            </a:lvl2pPr>
            <a:lvl3pPr marL="914336" indent="0">
              <a:buNone/>
              <a:defRPr sz="2400"/>
            </a:lvl3pPr>
            <a:lvl4pPr marL="1371503" indent="0">
              <a:buNone/>
              <a:defRPr sz="2000"/>
            </a:lvl4pPr>
            <a:lvl5pPr marL="1828671" indent="0">
              <a:buNone/>
              <a:defRPr sz="2000"/>
            </a:lvl5pPr>
            <a:lvl6pPr marL="2285839" indent="0">
              <a:buNone/>
              <a:defRPr sz="2000"/>
            </a:lvl6pPr>
            <a:lvl7pPr marL="2743007" indent="0">
              <a:buNone/>
              <a:defRPr sz="2000"/>
            </a:lvl7pPr>
            <a:lvl8pPr marL="3200175" indent="0">
              <a:buNone/>
              <a:defRPr sz="2000"/>
            </a:lvl8pPr>
            <a:lvl9pPr marL="3657343" indent="0">
              <a:buNone/>
              <a:defRPr sz="2000"/>
            </a:lvl9pPr>
          </a:lstStyle>
          <a:p>
            <a:r>
              <a:rPr lang="en-US" altLang="ja-JP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2"/>
            <a:ext cx="1865125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4" y="6288742"/>
            <a:ext cx="5217551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8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9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168" indent="0">
              <a:buNone/>
              <a:defRPr sz="2800"/>
            </a:lvl2pPr>
            <a:lvl3pPr marL="914336" indent="0">
              <a:buNone/>
              <a:defRPr sz="2400"/>
            </a:lvl3pPr>
            <a:lvl4pPr marL="1371503" indent="0">
              <a:buNone/>
              <a:defRPr sz="2000"/>
            </a:lvl4pPr>
            <a:lvl5pPr marL="1828671" indent="0">
              <a:buNone/>
              <a:defRPr sz="2000"/>
            </a:lvl5pPr>
            <a:lvl6pPr marL="2285839" indent="0">
              <a:buNone/>
              <a:defRPr sz="2000"/>
            </a:lvl6pPr>
            <a:lvl7pPr marL="2743007" indent="0">
              <a:buNone/>
              <a:defRPr sz="2000"/>
            </a:lvl7pPr>
            <a:lvl8pPr marL="3200175" indent="0">
              <a:buNone/>
              <a:defRPr sz="2000"/>
            </a:lvl8pPr>
            <a:lvl9pPr marL="3657343" indent="0">
              <a:buNone/>
              <a:defRPr sz="2000"/>
            </a:lvl9pPr>
          </a:lstStyle>
          <a:p>
            <a:r>
              <a:rPr lang="en-US" altLang="ja-JP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5" y="4827494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2"/>
            <a:ext cx="1865125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4" y="6288742"/>
            <a:ext cx="5217551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8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8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3" y="779465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8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8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2591361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4" y="3950355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16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8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1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8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60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60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8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8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1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8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8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8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3" tIns="45717" rIns="91433" bIns="45717"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4" y="381000"/>
            <a:ext cx="7583487" cy="1044388"/>
          </a:xfrm>
          <a:prstGeom prst="rect">
            <a:avLst/>
          </a:prstGeom>
        </p:spPr>
        <p:txBody>
          <a:bodyPr vert="horz" lIns="91433" tIns="45717" rIns="91433" bIns="45717" rtlCol="0" anchor="b" anchorCtr="0">
            <a:noAutofit/>
          </a:bodyPr>
          <a:lstStyle/>
          <a:p>
            <a:r>
              <a:rPr lang="en-US" altLang="ja-JP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4" y="1828800"/>
            <a:ext cx="7583487" cy="4208930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1" y="6288742"/>
            <a:ext cx="1887537" cy="365125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6" y="6288742"/>
            <a:ext cx="5238750" cy="365125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2" y="219636"/>
            <a:ext cx="493059" cy="365125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27696E0-115B-E045-9060-9018FDFE32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914336" rtl="0" eaLnBrk="1" latinLnBrk="0" hangingPunct="1">
        <a:spcBef>
          <a:spcPct val="0"/>
        </a:spcBef>
        <a:buNone/>
        <a:defRPr kumimoji="1"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55" indent="-282555" algn="l" defTabSz="914336" rtl="0" eaLnBrk="1" latinLnBrk="0" hangingPunct="1">
        <a:spcBef>
          <a:spcPts val="1999"/>
        </a:spcBef>
        <a:buFont typeface="Wingdings 2" pitchFamily="18" charset="2"/>
        <a:buChar char=""/>
        <a:defRPr kumimoji="1"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10" indent="-295254" algn="l" defTabSz="914336" rtl="0" eaLnBrk="1" latinLnBrk="0" hangingPunct="1">
        <a:spcBef>
          <a:spcPts val="600"/>
        </a:spcBef>
        <a:buFont typeface="Wingdings 2" pitchFamily="18" charset="2"/>
        <a:buChar char=""/>
        <a:defRPr kumimoji="1"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364" indent="-282555" algn="l" defTabSz="914336" rtl="0" eaLnBrk="1" latinLnBrk="0" hangingPunct="1">
        <a:spcBef>
          <a:spcPts val="600"/>
        </a:spcBef>
        <a:buFont typeface="Wingdings 2" pitchFamily="18" charset="2"/>
        <a:buChar char=""/>
        <a:defRPr kumimoji="1"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2920" indent="-282555" algn="l" defTabSz="914336" rtl="0" eaLnBrk="1" latinLnBrk="0" hangingPunct="1">
        <a:spcBef>
          <a:spcPts val="600"/>
        </a:spcBef>
        <a:buFont typeface="Wingdings 2" pitchFamily="18" charset="2"/>
        <a:buChar char=""/>
        <a:defRPr kumimoji="1"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475" indent="-282555" algn="l" defTabSz="914336" rtl="0" eaLnBrk="1" latinLnBrk="0" hangingPunct="1">
        <a:spcBef>
          <a:spcPts val="600"/>
        </a:spcBef>
        <a:buFont typeface="Wingdings 2" pitchFamily="18" charset="2"/>
        <a:buChar char=""/>
        <a:defRPr kumimoji="1"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205" indent="-288905" algn="l" defTabSz="914336" rtl="0" eaLnBrk="1" latinLnBrk="0" hangingPunct="1">
        <a:spcBef>
          <a:spcPct val="20000"/>
        </a:spcBef>
        <a:buFont typeface="Wingdings 2" pitchFamily="18" charset="2"/>
        <a:buChar char=""/>
        <a:defRPr kumimoji="1"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109" indent="-288905" algn="l" defTabSz="914336" rtl="0" eaLnBrk="1" latinLnBrk="0" hangingPunct="1">
        <a:spcBef>
          <a:spcPct val="20000"/>
        </a:spcBef>
        <a:buFont typeface="Wingdings 2" pitchFamily="18" charset="2"/>
        <a:buChar char=""/>
        <a:defRPr kumimoji="1"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602" indent="-288905" algn="l" defTabSz="914336" rtl="0" eaLnBrk="1" latinLnBrk="0" hangingPunct="1">
        <a:spcBef>
          <a:spcPct val="20000"/>
        </a:spcBef>
        <a:buFont typeface="Wingdings 2" pitchFamily="18" charset="2"/>
        <a:buChar char=""/>
        <a:defRPr kumimoji="1"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569" indent="-288905" algn="l" defTabSz="914336" rtl="0" eaLnBrk="1" latinLnBrk="0" hangingPunct="1">
        <a:spcBef>
          <a:spcPct val="20000"/>
        </a:spcBef>
        <a:buFont typeface="Wingdings 2" pitchFamily="18" charset="2"/>
        <a:buChar char=""/>
        <a:defRPr kumimoji="1"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3" algn="l" defTabSz="9143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9143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9" algn="l" defTabSz="9143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7" algn="l" defTabSz="9143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5" algn="l" defTabSz="9143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3" algn="l" defTabSz="91433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ell.cla.purdue.edu/hatasa/protect-today/" TargetMode="External"/><Relationship Id="rId3" Type="http://schemas.openxmlformats.org/officeDocument/2006/relationships/hyperlink" Target="mailto:khatasa@purdu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51002"/>
            <a:ext cx="8877300" cy="1949450"/>
          </a:xfrm>
        </p:spPr>
        <p:txBody>
          <a:bodyPr/>
          <a:lstStyle/>
          <a:p>
            <a:r>
              <a:rPr lang="ja-JP" altLang="en-US" dirty="0" smtClean="0"/>
              <a:t>震災ドキュメンタリー映画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「きょうを守る」の教材利用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2" y="4305301"/>
            <a:ext cx="6762749" cy="2120899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畑佐一味</a:t>
            </a:r>
            <a:endParaRPr kumimoji="1" lang="en-US" altLang="ja-JP" dirty="0" smtClean="0"/>
          </a:p>
          <a:p>
            <a:r>
              <a:rPr kumimoji="1" lang="ja-JP" altLang="en-US" dirty="0" smtClean="0"/>
              <a:t>パデュー大学</a:t>
            </a:r>
            <a:endParaRPr kumimoji="1" lang="en-US" altLang="ja-JP" dirty="0" smtClean="0"/>
          </a:p>
          <a:p>
            <a:r>
              <a:rPr kumimoji="1" lang="ja-JP" altLang="en-US" dirty="0" smtClean="0"/>
              <a:t>ミドルベリー大学日本語学校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pl-PL" altLang="ja-JP" dirty="0"/>
              <a:t>AATJ Conference, San Diego 2013</a:t>
            </a:r>
          </a:p>
          <a:p>
            <a:endParaRPr kumimoji="1" lang="ja-JP" alt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95402" y="5664200"/>
            <a:ext cx="6762749" cy="615949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>
            <a:lvl1pPr marL="0" indent="0" algn="r" defTabSz="914336" rtl="0" eaLnBrk="1" latinLnBrk="0" hangingPunct="1">
              <a:spcBef>
                <a:spcPts val="600"/>
              </a:spcBef>
              <a:buFont typeface="Wingdings 2" pitchFamily="18" charset="2"/>
              <a:buNone/>
              <a:defRPr kumimoji="1"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68" indent="0" algn="ctr" defTabSz="914336" rtl="0" eaLnBrk="1" latinLnBrk="0" hangingPunct="1">
              <a:spcBef>
                <a:spcPts val="600"/>
              </a:spcBef>
              <a:buFont typeface="Wingdings 2" pitchFamily="18" charset="2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36" indent="0" algn="ctr" defTabSz="914336" rtl="0" eaLnBrk="1" latinLnBrk="0" hangingPunct="1">
              <a:spcBef>
                <a:spcPts val="600"/>
              </a:spcBef>
              <a:buFont typeface="Wingdings 2" pitchFamily="18" charset="2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03" indent="0" algn="ctr" defTabSz="914336" rtl="0" eaLnBrk="1" latinLnBrk="0" hangingPunct="1">
              <a:spcBef>
                <a:spcPts val="600"/>
              </a:spcBef>
              <a:buFont typeface="Wingdings 2" pitchFamily="18" charset="2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71" indent="0" algn="ctr" defTabSz="914336" rtl="0" eaLnBrk="1" latinLnBrk="0" hangingPunct="1">
              <a:spcBef>
                <a:spcPts val="600"/>
              </a:spcBef>
              <a:buFont typeface="Wingdings 2" pitchFamily="18" charset="2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39" indent="0" algn="ctr" defTabSz="914336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07" indent="0" algn="ctr" defTabSz="914336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75" indent="0" algn="ctr" defTabSz="914336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343" indent="0" algn="ctr" defTabSz="914336" rtl="0" eaLnBrk="1" latinLnBrk="0" hangingPunct="1">
              <a:spcBef>
                <a:spcPct val="20000"/>
              </a:spcBef>
              <a:buFont typeface="Wingdings 2" pitchFamily="18" charset="2"/>
              <a:buNone/>
              <a:defRPr kumimoji="1"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79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震災ドキュメンタリー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「きょうを守る」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きょうを守る」は陸前高田出身で、当時山梨県立大三年生の菅野結花氏が監督／撮影／編集をすべて行ったドキュメンタリー映画である。本人は被災しなかったが、実家が流され、親しい友人や高校の先生を亡くした。震災を忘れないで欲しいという思いで、親しい人達にインタビューをした様子を撮影し編集した作品である。</a:t>
            </a:r>
            <a:r>
              <a:rPr lang="ja-JP" altLang="en-US" dirty="0" smtClean="0"/>
              <a:t>プロが撮ったドキュメンタリーにはない被災者目線の発言が多くあり一線を画している。</a:t>
            </a:r>
            <a:endParaRPr lang="en-US" altLang="ja-JP" dirty="0" smtClean="0"/>
          </a:p>
          <a:p>
            <a:r>
              <a:rPr kumimoji="1" lang="ja-JP" altLang="en-US" dirty="0" smtClean="0"/>
              <a:t>日本国内各地でも上映会が行われ、</a:t>
            </a:r>
            <a:r>
              <a:rPr kumimoji="1" lang="en-US" altLang="ja-JP" dirty="0" smtClean="0"/>
              <a:t>2013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月には座・高円寺ドキュメンタリーフィルムフェスティバルで新人賞を受賞した。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272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字幕プロジェクト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２０１２年１月</a:t>
            </a:r>
            <a:r>
              <a:rPr kumimoji="1" lang="en-US" altLang="ja-JP" dirty="0" smtClean="0"/>
              <a:t>〜</a:t>
            </a:r>
            <a:r>
              <a:rPr kumimoji="1" lang="ja-JP" altLang="en-US" dirty="0" smtClean="0"/>
              <a:t>３月　１２校６０名の日本語教員と日本語学習者の協力を得て、「きょうを守る」の英語字幕を制作した。</a:t>
            </a:r>
            <a:endParaRPr lang="en-US" altLang="ja-JP" dirty="0"/>
          </a:p>
          <a:p>
            <a:r>
              <a:rPr kumimoji="1" lang="ja-JP" altLang="en-US" dirty="0" smtClean="0"/>
              <a:t>東京外国語大学のトルコ人学生がトルコ語字幕版を制作した。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日本での上映会で聾の方</a:t>
            </a:r>
            <a:r>
              <a:rPr lang="ja-JP" altLang="en-US" dirty="0" smtClean="0"/>
              <a:t>のために日本語字幕が欲しいという要請で</a:t>
            </a:r>
            <a:r>
              <a:rPr kumimoji="1" lang="ja-JP" altLang="en-US" dirty="0" smtClean="0"/>
              <a:t>、日本語字幕版を制作した。</a:t>
            </a:r>
            <a:endParaRPr kumimoji="1" lang="en-US" altLang="ja-JP" dirty="0" smtClean="0"/>
          </a:p>
          <a:p>
            <a:r>
              <a:rPr lang="ja-JP" altLang="en-US" dirty="0"/>
              <a:t>東京外国語大学とパデュー大学の学生が韓国語字幕を制作中</a:t>
            </a:r>
            <a:r>
              <a:rPr lang="ja-JP" altLang="en-US" dirty="0" smtClean="0"/>
              <a:t>。</a:t>
            </a:r>
            <a:r>
              <a:rPr lang="ja-JP" altLang="ja-JP" dirty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5055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教材利用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映画の教材利用に際しては、利用規約書に署名をして返信していただければ、</a:t>
            </a:r>
            <a:r>
              <a:rPr lang="en-US" altLang="ja-JP" dirty="0" smtClean="0"/>
              <a:t>MP4</a:t>
            </a:r>
            <a:r>
              <a:rPr lang="ja-JP" altLang="en-US" dirty="0" smtClean="0"/>
              <a:t>ファイル（オリジナル、日本語字幕、英語字幕）、上映前用</a:t>
            </a:r>
            <a:r>
              <a:rPr lang="en-US" altLang="ja-JP" dirty="0" smtClean="0"/>
              <a:t>PPT</a:t>
            </a:r>
            <a:r>
              <a:rPr lang="ja-JP" altLang="en-US" dirty="0" smtClean="0"/>
              <a:t>、監督からの英語のメッセージ（</a:t>
            </a:r>
            <a:r>
              <a:rPr lang="en-US" altLang="ja-JP" dirty="0" smtClean="0"/>
              <a:t>MOV)</a:t>
            </a:r>
            <a:r>
              <a:rPr lang="ja-JP" altLang="en-US" dirty="0" smtClean="0"/>
              <a:t>、陸前高田の最近の様子のビデオとナビゲーションファイル（</a:t>
            </a:r>
            <a:r>
              <a:rPr lang="en-US" altLang="ja-JP" dirty="0" smtClean="0"/>
              <a:t>Word, PPT, MOV)</a:t>
            </a:r>
            <a:r>
              <a:rPr lang="ja-JP" altLang="en-US" dirty="0" smtClean="0"/>
              <a:t>、日本語スクリプト、英語字幕テキストをおさめた</a:t>
            </a:r>
            <a:r>
              <a:rPr lang="en-US" altLang="ja-JP" dirty="0" smtClean="0"/>
              <a:t>DVD</a:t>
            </a:r>
            <a:r>
              <a:rPr lang="ja-JP" altLang="en-US" dirty="0" smtClean="0"/>
              <a:t>をお送りします。（実費６ドル）</a:t>
            </a:r>
            <a:endParaRPr lang="en-US" altLang="ja-JP" dirty="0" smtClean="0"/>
          </a:p>
          <a:p>
            <a:r>
              <a:rPr lang="ja-JP" altLang="en-US" dirty="0" smtClean="0"/>
              <a:t>使用料は無料で、活動後の報告書提出が条件。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60850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利用方法の可能性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dirty="0" smtClean="0"/>
              <a:t>スクリプト</a:t>
            </a:r>
            <a:r>
              <a:rPr lang="ja-JP" altLang="ja-JP" dirty="0"/>
              <a:t>を利用した読み教材</a:t>
            </a:r>
            <a:endParaRPr lang="en-US" altLang="ja-JP" dirty="0"/>
          </a:p>
          <a:p>
            <a:r>
              <a:rPr lang="ja-JP" altLang="ja-JP" dirty="0" smtClean="0"/>
              <a:t>日本語</a:t>
            </a:r>
            <a:r>
              <a:rPr lang="ja-JP" altLang="ja-JP" dirty="0"/>
              <a:t>の世代間差、聴解、</a:t>
            </a:r>
            <a:r>
              <a:rPr lang="ja-JP" altLang="ja-JP" dirty="0" smtClean="0"/>
              <a:t>翻訳</a:t>
            </a:r>
            <a:r>
              <a:rPr lang="ja-JP" altLang="en-US" dirty="0" smtClean="0"/>
              <a:t>、字幕作り</a:t>
            </a:r>
            <a:endParaRPr lang="en-US" altLang="ja-JP" dirty="0"/>
          </a:p>
          <a:p>
            <a:r>
              <a:rPr lang="ja-JP" altLang="ja-JP" dirty="0" smtClean="0"/>
              <a:t>震災</a:t>
            </a:r>
            <a:r>
              <a:rPr lang="ja-JP" altLang="ja-JP" dirty="0"/>
              <a:t>の災害、復興について調べ、発表</a:t>
            </a:r>
            <a:r>
              <a:rPr lang="ja-JP" altLang="ja-JP" dirty="0" smtClean="0"/>
              <a:t>する</a:t>
            </a:r>
            <a:r>
              <a:rPr lang="ja-JP" altLang="en-US" dirty="0" smtClean="0"/>
              <a:t>。</a:t>
            </a:r>
            <a:r>
              <a:rPr lang="ja-JP" altLang="ja-JP" dirty="0" smtClean="0"/>
              <a:t>（</a:t>
            </a:r>
            <a:r>
              <a:rPr lang="ja-JP" altLang="ja-JP" dirty="0"/>
              <a:t>日本語　英語）</a:t>
            </a:r>
            <a:endParaRPr lang="en-US" altLang="ja-JP" dirty="0"/>
          </a:p>
          <a:p>
            <a:r>
              <a:rPr lang="ja-JP" altLang="ja-JP" dirty="0" smtClean="0"/>
              <a:t>災害</a:t>
            </a:r>
            <a:r>
              <a:rPr lang="ja-JP" altLang="ja-JP" dirty="0"/>
              <a:t>一般について</a:t>
            </a:r>
            <a:r>
              <a:rPr lang="ja-JP" altLang="ja-JP" dirty="0" smtClean="0"/>
              <a:t>考える</a:t>
            </a:r>
            <a:r>
              <a:rPr lang="ja-JP" altLang="en-US" dirty="0" smtClean="0"/>
              <a:t>。</a:t>
            </a:r>
            <a:r>
              <a:rPr lang="ja-JP" altLang="ja-JP" dirty="0" smtClean="0"/>
              <a:t>この</a:t>
            </a:r>
            <a:r>
              <a:rPr lang="ja-JP" altLang="ja-JP" dirty="0"/>
              <a:t>映画自体について考える（メディアが作ったドキュメンタリーとの対比）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3674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連絡先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「</a:t>
            </a:r>
            <a:r>
              <a:rPr lang="ja-JP" altLang="en-US" smtClean="0"/>
              <a:t>きょうを守る」字幕</a:t>
            </a:r>
            <a:r>
              <a:rPr lang="ja-JP" altLang="en-US" dirty="0" smtClean="0"/>
              <a:t>プロジェクト</a:t>
            </a:r>
            <a:endParaRPr lang="en-US" altLang="ja-JP" dirty="0" smtClean="0"/>
          </a:p>
          <a:p>
            <a:pPr marL="0" indent="0">
              <a:buNone/>
            </a:pPr>
            <a:r>
              <a:rPr lang="tr-TR" altLang="ja-JP" dirty="0">
                <a:hlinkClick r:id="rId2"/>
              </a:rPr>
              <a:t>http://tell.cla.purdue.edu/hatasa/protect-today</a:t>
            </a:r>
            <a:r>
              <a:rPr lang="tr-TR" altLang="ja-JP" dirty="0" smtClean="0">
                <a:hlinkClick r:id="rId2"/>
              </a:rPr>
              <a:t>/</a:t>
            </a:r>
            <a:endParaRPr lang="tr-TR" altLang="ja-JP" dirty="0" smtClean="0"/>
          </a:p>
          <a:p>
            <a:pPr marL="0" indent="0">
              <a:buNone/>
            </a:pPr>
            <a:endParaRPr kumimoji="1" lang="tr-TR" altLang="ja-JP" dirty="0"/>
          </a:p>
          <a:p>
            <a:pPr marL="0" indent="0">
              <a:spcBef>
                <a:spcPts val="800"/>
              </a:spcBef>
              <a:buNone/>
            </a:pPr>
            <a:r>
              <a:rPr lang="ja-JP" altLang="en-US" dirty="0"/>
              <a:t>パデュー大学　</a:t>
            </a:r>
            <a:endParaRPr lang="en-US" altLang="ja-JP" dirty="0" smtClean="0"/>
          </a:p>
          <a:p>
            <a:pPr marL="0" indent="0">
              <a:spcBef>
                <a:spcPts val="800"/>
              </a:spcBef>
              <a:buNone/>
            </a:pPr>
            <a:r>
              <a:rPr lang="ja-JP" altLang="en-US" dirty="0" smtClean="0"/>
              <a:t>ミドルベリー</a:t>
            </a:r>
            <a:r>
              <a:rPr lang="ja-JP" altLang="en-US" dirty="0"/>
              <a:t>大学日本語学校</a:t>
            </a:r>
            <a:endParaRPr lang="en-US" altLang="ja-JP" dirty="0"/>
          </a:p>
          <a:p>
            <a:pPr marL="0" indent="0">
              <a:spcBef>
                <a:spcPts val="800"/>
              </a:spcBef>
              <a:buNone/>
            </a:pPr>
            <a:r>
              <a:rPr lang="ja-JP" altLang="en-US" dirty="0"/>
              <a:t>畑佐一味</a:t>
            </a:r>
            <a:endParaRPr lang="en-US" altLang="ja-JP" dirty="0"/>
          </a:p>
          <a:p>
            <a:pPr marL="0" indent="0">
              <a:spcBef>
                <a:spcPts val="800"/>
              </a:spcBef>
              <a:buNone/>
            </a:pPr>
            <a:r>
              <a:rPr lang="en-US" altLang="ja-JP" dirty="0"/>
              <a:t>E-mail: </a:t>
            </a:r>
            <a:r>
              <a:rPr lang="en-US" altLang="ja-JP" dirty="0">
                <a:hlinkClick r:id="rId3"/>
              </a:rPr>
              <a:t>khatasa@purdue.edu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612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135</TotalTime>
  <Words>306</Words>
  <Application>Microsoft Macintosh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Revolution</vt:lpstr>
      <vt:lpstr>震災ドキュメンタリー映画 「きょうを守る」の教材利用</vt:lpstr>
      <vt:lpstr>震災ドキュメンタリー 「きょうを守る」</vt:lpstr>
      <vt:lpstr>字幕プロジェクト</vt:lpstr>
      <vt:lpstr>教材利用</vt:lpstr>
      <vt:lpstr>利用方法の可能性</vt:lpstr>
      <vt:lpstr>連絡先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震災ドキュメンタリー映画 「きょうを守る」の教材利用</dc:title>
  <dc:creator>Kazumi Hatasa</dc:creator>
  <cp:lastModifiedBy>Kazumi Hatasa</cp:lastModifiedBy>
  <cp:revision>11</cp:revision>
  <cp:lastPrinted>2013-03-13T20:59:36Z</cp:lastPrinted>
  <dcterms:created xsi:type="dcterms:W3CDTF">2013-03-13T18:52:37Z</dcterms:created>
  <dcterms:modified xsi:type="dcterms:W3CDTF">2013-03-18T14:06:13Z</dcterms:modified>
</cp:coreProperties>
</file>